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01" r:id="rId1"/>
  </p:sldMasterIdLst>
  <p:notesMasterIdLst>
    <p:notesMasterId r:id="rId30"/>
  </p:notesMasterIdLst>
  <p:sldIdLst>
    <p:sldId id="425" r:id="rId2"/>
    <p:sldId id="658" r:id="rId3"/>
    <p:sldId id="895" r:id="rId4"/>
    <p:sldId id="896" r:id="rId5"/>
    <p:sldId id="897" r:id="rId6"/>
    <p:sldId id="900" r:id="rId7"/>
    <p:sldId id="901" r:id="rId8"/>
    <p:sldId id="890" r:id="rId9"/>
    <p:sldId id="891" r:id="rId10"/>
    <p:sldId id="924" r:id="rId11"/>
    <p:sldId id="925" r:id="rId12"/>
    <p:sldId id="911" r:id="rId13"/>
    <p:sldId id="907" r:id="rId14"/>
    <p:sldId id="906" r:id="rId15"/>
    <p:sldId id="908" r:id="rId16"/>
    <p:sldId id="926" r:id="rId17"/>
    <p:sldId id="902" r:id="rId18"/>
    <p:sldId id="880" r:id="rId19"/>
    <p:sldId id="881" r:id="rId20"/>
    <p:sldId id="931" r:id="rId21"/>
    <p:sldId id="888" r:id="rId22"/>
    <p:sldId id="886" r:id="rId23"/>
    <p:sldId id="887" r:id="rId24"/>
    <p:sldId id="436" r:id="rId25"/>
    <p:sldId id="928" r:id="rId26"/>
    <p:sldId id="929" r:id="rId27"/>
    <p:sldId id="930" r:id="rId28"/>
    <p:sldId id="932" r:id="rId29"/>
  </p:sldIdLst>
  <p:sldSz cx="9144000" cy="6858000" type="screen4x3"/>
  <p:notesSz cx="6811963" cy="9942513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pos="2925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1519" userDrawn="1">
          <p15:clr>
            <a:srgbClr val="A4A3A4"/>
          </p15:clr>
        </p15:guide>
        <p15:guide id="8" pos="431" userDrawn="1">
          <p15:clr>
            <a:srgbClr val="A4A3A4"/>
          </p15:clr>
        </p15:guide>
        <p15:guide id="10" pos="4195" userDrawn="1">
          <p15:clr>
            <a:srgbClr val="A4A3A4"/>
          </p15:clr>
        </p15:guide>
        <p15:guide id="11" pos="4332" userDrawn="1">
          <p15:clr>
            <a:srgbClr val="A4A3A4"/>
          </p15:clr>
        </p15:guide>
        <p15:guide id="12" pos="56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sotti, Giacomo" initials="BG" lastIdx="1" clrIdx="0">
    <p:extLst>
      <p:ext uri="{19B8F6BF-5375-455C-9EA6-DF929625EA0E}">
        <p15:presenceInfo xmlns:p15="http://schemas.microsoft.com/office/powerpoint/2012/main" userId="Barsotti,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  <a:srgbClr val="EE7C1E"/>
    <a:srgbClr val="C2D2E9"/>
    <a:srgbClr val="BFCCE3"/>
    <a:srgbClr val="E3C9E3"/>
    <a:srgbClr val="E2C0C3"/>
    <a:srgbClr val="8099C6"/>
    <a:srgbClr val="A79E70"/>
    <a:srgbClr val="D96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0" autoAdjust="0"/>
    <p:restoredTop sz="91667" autoAdjust="0"/>
  </p:normalViewPr>
  <p:slideViewPr>
    <p:cSldViewPr>
      <p:cViewPr varScale="1">
        <p:scale>
          <a:sx n="60" d="100"/>
          <a:sy n="60" d="100"/>
        </p:scale>
        <p:origin x="1310" y="58"/>
      </p:cViewPr>
      <p:guideLst>
        <p:guide orient="horz" pos="210"/>
        <p:guide orient="horz" pos="391"/>
        <p:guide orient="horz" pos="709"/>
        <p:guide pos="2925"/>
        <p:guide pos="2880"/>
        <p:guide pos="1519"/>
        <p:guide pos="431"/>
        <p:guide pos="4195"/>
        <p:guide pos="4332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48" cy="497603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193" y="0"/>
            <a:ext cx="2951148" cy="497603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01ED0C7-3E32-4A75-9B3F-8FC951D18CE2}" type="datetimeFigureOut">
              <a:rPr lang="en-GB" smtClean="0"/>
              <a:pPr/>
              <a:t>07/10/2014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7" tIns="45949" rIns="91897" bIns="4594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5" y="4723251"/>
            <a:ext cx="5449895" cy="4473654"/>
          </a:xfrm>
          <a:prstGeom prst="rect">
            <a:avLst/>
          </a:prstGeom>
        </p:spPr>
        <p:txBody>
          <a:bodyPr vert="horz" lIns="91897" tIns="45949" rIns="91897" bIns="45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51148" cy="497603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193" y="9443321"/>
            <a:ext cx="2951148" cy="497603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2BD81518-8AD5-49CC-B774-4D66F72228B3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09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Sources.</a:t>
            </a:r>
          </a:p>
          <a:p>
            <a:r>
              <a:rPr lang="en-US" dirty="0" smtClean="0"/>
              <a:t>Big Data Analytics, Extracting insight from </a:t>
            </a:r>
            <a:r>
              <a:rPr lang="en-US" dirty="0" err="1" smtClean="0"/>
              <a:t>exabytes</a:t>
            </a:r>
            <a:r>
              <a:rPr lang="en-US" dirty="0" smtClean="0"/>
              <a:t> GP </a:t>
            </a:r>
            <a:r>
              <a:rPr lang="en-US" dirty="0" err="1" smtClean="0"/>
              <a:t>Bullhound</a:t>
            </a:r>
            <a:r>
              <a:rPr lang="en-US" dirty="0" smtClean="0"/>
              <a:t> LLP 2013</a:t>
            </a:r>
          </a:p>
          <a:p>
            <a:r>
              <a:rPr lang="en-US" dirty="0" smtClean="0"/>
              <a:t>Redwood</a:t>
            </a:r>
            <a:r>
              <a:rPr lang="en-US" baseline="0" dirty="0" smtClean="0"/>
              <a:t> Capital </a:t>
            </a:r>
            <a:r>
              <a:rPr lang="en-US" dirty="0"/>
              <a:t>Business Intelligence Sector Report,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53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49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Big Data final</a:t>
            </a:r>
          </a:p>
          <a:p>
            <a:endParaRPr lang="en-US" b="1" i="1" dirty="0"/>
          </a:p>
          <a:p>
            <a:r>
              <a:rPr lang="it-IT" b="1" i="1" dirty="0"/>
              <a:t>Alla ricerca hanno partecipato 202 imprese: circa un terzo appartenenti al settore manifatturiero (31%), un quarto rappresentanti della Pubblica Amministrazione Locale e della Sanità (18%), il 18% appartenenti al settore della Distribuzione e della Logistica, l’11% appartenenti al Finance ed infine il 22% ai Servizi e Utilities. </a:t>
            </a:r>
            <a:endParaRPr lang="it-IT" dirty="0"/>
          </a:p>
          <a:p>
            <a:r>
              <a:rPr lang="it-IT" dirty="0"/>
              <a:t>Da un punto dimensionale, invece, </a:t>
            </a:r>
            <a:r>
              <a:rPr lang="it-IT" b="1" i="1" dirty="0"/>
              <a:t>il campione è per il 51% composto da Medie Imprese (con meno di 1000 dipendenti), la restante metà è pressoché equamente divisa tra Medio-Grandi Imprese (con un numero di dipendenti compreso tra 1000 e 5000) e Grandi Imprese (con più di 5000 dipendenti). </a:t>
            </a:r>
            <a:endParaRPr lang="it-IT" dirty="0"/>
          </a:p>
          <a:p>
            <a:r>
              <a:rPr lang="it-IT" dirty="0"/>
              <a:t>La ripartizione del campione per grado di internazionalizzazione vede, infine, una </a:t>
            </a:r>
            <a:r>
              <a:rPr lang="it-IT" b="1" i="1" dirty="0"/>
              <a:t>prevalenza di Aziende Domestiche (49%)</a:t>
            </a:r>
            <a:r>
              <a:rPr lang="it-IT" dirty="0"/>
              <a:t>. Le </a:t>
            </a:r>
            <a:r>
              <a:rPr lang="it-IT" b="1" i="1" dirty="0"/>
              <a:t>Multinazionali italiane e le Consociate di multinazionali estere rappresentano entrambe circa un quarto delle aziende coinvolte nella ricerca.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93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2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518-8AD5-49CC-B774-4D66F72228B3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58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arachutedigitalmarketing.com.au/wp-content/uploads/2013/09/Digital-marketing-training-Knowledge-Exchan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12"/>
          <p:cNvSpPr>
            <a:spLocks noChangeAspect="1"/>
          </p:cNvSpPr>
          <p:nvPr userDrawn="1"/>
        </p:nvSpPr>
        <p:spPr bwMode="gray">
          <a:xfrm>
            <a:off x="0" y="0"/>
            <a:ext cx="4835525" cy="5395913"/>
          </a:xfrm>
          <a:custGeom>
            <a:avLst/>
            <a:gdLst/>
            <a:ahLst/>
            <a:cxnLst>
              <a:cxn ang="0">
                <a:pos x="24671" y="0"/>
              </a:cxn>
              <a:cxn ang="0">
                <a:pos x="0" y="0"/>
              </a:cxn>
              <a:cxn ang="0">
                <a:pos x="0" y="27539"/>
              </a:cxn>
              <a:cxn ang="0">
                <a:pos x="16529" y="27539"/>
              </a:cxn>
              <a:cxn ang="0">
                <a:pos x="24671" y="0"/>
              </a:cxn>
            </a:cxnLst>
            <a:rect l="0" t="0" r="r" b="b"/>
            <a:pathLst>
              <a:path w="24671" h="27539">
                <a:moveTo>
                  <a:pt x="24671" y="0"/>
                </a:moveTo>
                <a:lnTo>
                  <a:pt x="0" y="0"/>
                </a:lnTo>
                <a:lnTo>
                  <a:pt x="0" y="27539"/>
                </a:lnTo>
                <a:lnTo>
                  <a:pt x="16529" y="27539"/>
                </a:lnTo>
                <a:lnTo>
                  <a:pt x="2467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Univers for KPMG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3528" y="1556792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>
                <a:solidFill>
                  <a:schemeClr val="bg1"/>
                </a:solidFill>
                <a:latin typeface="Univers for KPMG" panose="020B0603020202020204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528" y="3789040"/>
            <a:ext cx="30243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>
              <a:buNone/>
              <a:defRPr lang="en-GB" sz="1200" b="0" kern="1200" noProof="0" dirty="0">
                <a:solidFill>
                  <a:schemeClr val="bg1"/>
                </a:solidFill>
                <a:latin typeface="Univers for KPMG" panose="020B0603020202020204" pitchFamily="34" charset="0"/>
                <a:ea typeface="+mn-ea"/>
                <a:cs typeface="Arial" pitchFamily="34" charset="0"/>
              </a:defRPr>
            </a:lvl1pPr>
            <a:lvl2pPr marL="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371600" indent="-137160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indent="0" algn="ctr">
              <a:buNone/>
              <a:defRPr lang="en-GB" sz="1200" b="0" kern="1200" noProof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28464" y="0"/>
            <a:ext cx="2592388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3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latin typeface="Univers for KPMG" panose="020B0603020202020204" pitchFamily="34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latin typeface="Univers for KPMG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0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Table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23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33244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179512" y="3717132"/>
            <a:ext cx="8712968" cy="237569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8713787" cy="23749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39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57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11413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2016125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43438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77049" y="1125538"/>
            <a:ext cx="2016125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17276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09491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77050" y="1916113"/>
            <a:ext cx="201612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005218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179388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1958941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38494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18047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7600" y="1916113"/>
            <a:ext cx="1595575" cy="417671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1958941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9" y="1125538"/>
            <a:ext cx="1584300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38494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18047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600" y="1125538"/>
            <a:ext cx="1584300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>
            <a:noAutofit/>
          </a:bodyPr>
          <a:lstStyle>
            <a:lvl1pPr marL="0" algn="ctr" defTabSz="914400" rtl="0" eaLnBrk="1" latinLnBrk="0" hangingPunct="1"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1587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0"/>
          <p:cNvSpPr>
            <a:spLocks noChangeArrowheads="1"/>
          </p:cNvSpPr>
          <p:nvPr userDrawn="1"/>
        </p:nvSpPr>
        <p:spPr bwMode="gray">
          <a:xfrm rot="19080000" flipH="1">
            <a:off x="4691391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6" name="AutoShape 17"/>
          <p:cNvSpPr>
            <a:spLocks noChangeArrowheads="1"/>
          </p:cNvSpPr>
          <p:nvPr userDrawn="1"/>
        </p:nvSpPr>
        <p:spPr bwMode="gray">
          <a:xfrm rot="2520000" flipH="1">
            <a:off x="4691391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2879158" y="2387890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/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2879158" y="4431706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algn="l" defTabSz="914400" rtl="0" eaLnBrk="1" latinLnBrk="0" hangingPunct="1"/>
            <a:endParaRPr lang="en-CA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3822700" y="3187175"/>
            <a:ext cx="1441714" cy="82128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179388" y="15573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9388" y="41481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70153" y="15573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70153" y="4148137"/>
            <a:ext cx="332302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9388" y="1125538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70153" y="1125538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9388" y="3716339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70153" y="3716339"/>
            <a:ext cx="332302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87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45354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45354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034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173526" y="1557337"/>
            <a:ext cx="425401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9162" y="1557337"/>
            <a:ext cx="4254012" cy="1944688"/>
          </a:xfrm>
          <a:solidFill>
            <a:schemeClr val="bg1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173526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9162" y="4148137"/>
            <a:ext cx="4254012" cy="1944688"/>
          </a:xfrm>
          <a:solidFill>
            <a:srgbClr val="BFDEE4"/>
          </a:solidFill>
          <a:ln w="1270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173526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9163" y="1125538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173526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9163" y="3716339"/>
            <a:ext cx="4254012" cy="359817"/>
          </a:xfrm>
          <a:solidFill>
            <a:srgbClr val="409DAD"/>
          </a:solidFill>
          <a:ln w="12700">
            <a:solidFill>
              <a:srgbClr val="409DAD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>
              <a:defRPr lang="en-US" sz="14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395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172573" y="1125538"/>
            <a:ext cx="2724700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125538"/>
            <a:ext cx="2724700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179388" y="1125538"/>
            <a:ext cx="2723204" cy="23764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179388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172573" y="371633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60146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EditPoints="1"/>
          </p:cNvSpPr>
          <p:nvPr userDrawn="1"/>
        </p:nvSpPr>
        <p:spPr bwMode="gray">
          <a:xfrm>
            <a:off x="0" y="547687"/>
            <a:ext cx="4683125" cy="4848226"/>
          </a:xfrm>
          <a:custGeom>
            <a:avLst/>
            <a:gdLst/>
            <a:ahLst/>
            <a:cxnLst>
              <a:cxn ang="0">
                <a:pos x="2950" y="0"/>
              </a:cxn>
              <a:cxn ang="0">
                <a:pos x="433" y="0"/>
              </a:cxn>
              <a:cxn ang="0">
                <a:pos x="0" y="1461"/>
              </a:cxn>
              <a:cxn ang="0">
                <a:pos x="0" y="3054"/>
              </a:cxn>
              <a:cxn ang="0">
                <a:pos x="2046" y="3054"/>
              </a:cxn>
              <a:cxn ang="0">
                <a:pos x="2950" y="0"/>
              </a:cxn>
              <a:cxn ang="0">
                <a:pos x="2950" y="0"/>
              </a:cxn>
              <a:cxn ang="0">
                <a:pos x="2950" y="0"/>
              </a:cxn>
            </a:cxnLst>
            <a:rect l="0" t="0" r="r" b="b"/>
            <a:pathLst>
              <a:path w="2950" h="3054">
                <a:moveTo>
                  <a:pt x="2950" y="0"/>
                </a:moveTo>
                <a:lnTo>
                  <a:pt x="433" y="0"/>
                </a:lnTo>
                <a:lnTo>
                  <a:pt x="0" y="1461"/>
                </a:lnTo>
                <a:lnTo>
                  <a:pt x="0" y="3054"/>
                </a:lnTo>
                <a:lnTo>
                  <a:pt x="2046" y="3054"/>
                </a:lnTo>
                <a:lnTo>
                  <a:pt x="2950" y="0"/>
                </a:lnTo>
                <a:close/>
                <a:moveTo>
                  <a:pt x="2950" y="0"/>
                </a:moveTo>
                <a:lnTo>
                  <a:pt x="295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827088" y="1844824"/>
            <a:ext cx="2880816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827088" y="4005064"/>
            <a:ext cx="2520776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83568" y="548680"/>
            <a:ext cx="1829504" cy="108000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9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18096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 bwMode="gray">
          <a:xfrm>
            <a:off x="0" y="0"/>
            <a:ext cx="9144000" cy="6858001"/>
            <a:chOff x="0" y="0"/>
            <a:chExt cx="9144000" cy="6858001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gray">
            <a:xfrm>
              <a:off x="3397250" y="1116013"/>
              <a:ext cx="5746750" cy="5741988"/>
            </a:xfrm>
            <a:custGeom>
              <a:avLst/>
              <a:gdLst/>
              <a:ahLst/>
              <a:cxnLst>
                <a:cxn ang="0">
                  <a:pos x="0" y="3617"/>
                </a:cxn>
                <a:cxn ang="0">
                  <a:pos x="2549" y="3617"/>
                </a:cxn>
                <a:cxn ang="0">
                  <a:pos x="3620" y="0"/>
                </a:cxn>
                <a:cxn ang="0">
                  <a:pos x="1072" y="0"/>
                </a:cxn>
                <a:cxn ang="0">
                  <a:pos x="0" y="3617"/>
                </a:cxn>
              </a:cxnLst>
              <a:rect l="0" t="0" r="r" b="b"/>
              <a:pathLst>
                <a:path w="3620" h="3617">
                  <a:moveTo>
                    <a:pt x="0" y="3617"/>
                  </a:moveTo>
                  <a:lnTo>
                    <a:pt x="2549" y="3617"/>
                  </a:lnTo>
                  <a:lnTo>
                    <a:pt x="3620" y="0"/>
                  </a:lnTo>
                  <a:lnTo>
                    <a:pt x="1072" y="0"/>
                  </a:lnTo>
                  <a:lnTo>
                    <a:pt x="0" y="361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>
              <a:off x="7007225" y="6116638"/>
              <a:ext cx="2136775" cy="741363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1208" y="467"/>
                </a:cxn>
                <a:cxn ang="0">
                  <a:pos x="1346" y="0"/>
                </a:cxn>
                <a:cxn ang="0">
                  <a:pos x="138" y="0"/>
                </a:cxn>
                <a:cxn ang="0">
                  <a:pos x="0" y="467"/>
                </a:cxn>
              </a:cxnLst>
              <a:rect l="0" t="0" r="r" b="b"/>
              <a:pathLst>
                <a:path w="1346" h="467">
                  <a:moveTo>
                    <a:pt x="0" y="467"/>
                  </a:moveTo>
                  <a:lnTo>
                    <a:pt x="1208" y="467"/>
                  </a:lnTo>
                  <a:lnTo>
                    <a:pt x="1346" y="0"/>
                  </a:lnTo>
                  <a:lnTo>
                    <a:pt x="138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00B0F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gray">
            <a:xfrm>
              <a:off x="1241425" y="4743450"/>
              <a:ext cx="2530475" cy="2114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0" y="1332"/>
                </a:cxn>
                <a:cxn ang="0">
                  <a:pos x="1199" y="1332"/>
                </a:cxn>
                <a:cxn ang="0">
                  <a:pos x="1594" y="0"/>
                </a:cxn>
                <a:cxn ang="0">
                  <a:pos x="395" y="0"/>
                </a:cxn>
              </a:cxnLst>
              <a:rect l="0" t="0" r="r" b="b"/>
              <a:pathLst>
                <a:path w="1594" h="1332">
                  <a:moveTo>
                    <a:pt x="395" y="0"/>
                  </a:moveTo>
                  <a:lnTo>
                    <a:pt x="0" y="1332"/>
                  </a:lnTo>
                  <a:lnTo>
                    <a:pt x="1199" y="1332"/>
                  </a:lnTo>
                  <a:lnTo>
                    <a:pt x="1594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>
              <a:off x="1554163" y="0"/>
              <a:ext cx="4738688" cy="2343150"/>
            </a:xfrm>
            <a:custGeom>
              <a:avLst/>
              <a:gdLst/>
              <a:ahLst/>
              <a:cxnLst>
                <a:cxn ang="0">
                  <a:pos x="2548" y="1476"/>
                </a:cxn>
                <a:cxn ang="0">
                  <a:pos x="2985" y="0"/>
                </a:cxn>
                <a:cxn ang="0">
                  <a:pos x="437" y="0"/>
                </a:cxn>
                <a:cxn ang="0">
                  <a:pos x="0" y="1476"/>
                </a:cxn>
                <a:cxn ang="0">
                  <a:pos x="2548" y="1476"/>
                </a:cxn>
              </a:cxnLst>
              <a:rect l="0" t="0" r="r" b="b"/>
              <a:pathLst>
                <a:path w="2985" h="1476">
                  <a:moveTo>
                    <a:pt x="2548" y="1476"/>
                  </a:moveTo>
                  <a:lnTo>
                    <a:pt x="2985" y="0"/>
                  </a:lnTo>
                  <a:lnTo>
                    <a:pt x="437" y="0"/>
                  </a:lnTo>
                  <a:lnTo>
                    <a:pt x="0" y="1476"/>
                  </a:lnTo>
                  <a:lnTo>
                    <a:pt x="2548" y="14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>
              <a:off x="0" y="0"/>
              <a:ext cx="3898900" cy="5630863"/>
            </a:xfrm>
            <a:custGeom>
              <a:avLst/>
              <a:gdLst/>
              <a:ahLst/>
              <a:cxnLst>
                <a:cxn ang="0">
                  <a:pos x="2456" y="0"/>
                </a:cxn>
                <a:cxn ang="0">
                  <a:pos x="0" y="0"/>
                </a:cxn>
                <a:cxn ang="0">
                  <a:pos x="0" y="3547"/>
                </a:cxn>
                <a:cxn ang="0">
                  <a:pos x="1405" y="3547"/>
                </a:cxn>
                <a:cxn ang="0">
                  <a:pos x="2456" y="0"/>
                </a:cxn>
              </a:cxnLst>
              <a:rect l="0" t="0" r="r" b="b"/>
              <a:pathLst>
                <a:path w="2456" h="3547">
                  <a:moveTo>
                    <a:pt x="2456" y="0"/>
                  </a:moveTo>
                  <a:lnTo>
                    <a:pt x="0" y="0"/>
                  </a:lnTo>
                  <a:lnTo>
                    <a:pt x="0" y="3547"/>
                  </a:lnTo>
                  <a:lnTo>
                    <a:pt x="1405" y="3547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BFCCE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gray">
            <a:xfrm>
              <a:off x="0" y="2343150"/>
              <a:ext cx="1554163" cy="4514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4"/>
                </a:cxn>
                <a:cxn ang="0">
                  <a:pos x="137" y="2844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844">
                  <a:moveTo>
                    <a:pt x="0" y="0"/>
                  </a:moveTo>
                  <a:lnTo>
                    <a:pt x="0" y="2844"/>
                  </a:lnTo>
                  <a:lnTo>
                    <a:pt x="137" y="2844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AF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gray">
            <a:xfrm>
              <a:off x="7007225" y="6116638"/>
              <a:ext cx="655638" cy="741363"/>
            </a:xfrm>
            <a:custGeom>
              <a:avLst/>
              <a:gdLst/>
              <a:ahLst/>
              <a:cxnLst>
                <a:cxn ang="0">
                  <a:pos x="413" y="0"/>
                </a:cxn>
                <a:cxn ang="0">
                  <a:pos x="138" y="0"/>
                </a:cxn>
                <a:cxn ang="0">
                  <a:pos x="0" y="467"/>
                </a:cxn>
                <a:cxn ang="0">
                  <a:pos x="275" y="467"/>
                </a:cxn>
                <a:cxn ang="0">
                  <a:pos x="413" y="0"/>
                </a:cxn>
              </a:cxnLst>
              <a:rect l="0" t="0" r="r" b="b"/>
              <a:pathLst>
                <a:path w="413" h="467">
                  <a:moveTo>
                    <a:pt x="413" y="0"/>
                  </a:moveTo>
                  <a:lnTo>
                    <a:pt x="138" y="0"/>
                  </a:lnTo>
                  <a:lnTo>
                    <a:pt x="0" y="467"/>
                  </a:lnTo>
                  <a:lnTo>
                    <a:pt x="275" y="46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00338D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gray">
            <a:xfrm>
              <a:off x="4735513" y="1116013"/>
              <a:ext cx="1227138" cy="1227138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229" y="0"/>
                </a:cxn>
                <a:cxn ang="0">
                  <a:pos x="0" y="773"/>
                </a:cxn>
                <a:cxn ang="0">
                  <a:pos x="544" y="773"/>
                </a:cxn>
                <a:cxn ang="0">
                  <a:pos x="773" y="0"/>
                </a:cxn>
              </a:cxnLst>
              <a:rect l="0" t="0" r="r" b="b"/>
              <a:pathLst>
                <a:path w="773" h="773">
                  <a:moveTo>
                    <a:pt x="773" y="0"/>
                  </a:moveTo>
                  <a:lnTo>
                    <a:pt x="229" y="0"/>
                  </a:lnTo>
                  <a:lnTo>
                    <a:pt x="0" y="773"/>
                  </a:lnTo>
                  <a:lnTo>
                    <a:pt x="544" y="773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gray">
            <a:xfrm>
              <a:off x="1604963" y="4743450"/>
              <a:ext cx="889000" cy="887413"/>
            </a:xfrm>
            <a:custGeom>
              <a:avLst/>
              <a:gdLst/>
              <a:ahLst/>
              <a:cxnLst>
                <a:cxn ang="0">
                  <a:pos x="0" y="559"/>
                </a:cxn>
                <a:cxn ang="0">
                  <a:pos x="394" y="559"/>
                </a:cxn>
                <a:cxn ang="0">
                  <a:pos x="560" y="0"/>
                </a:cxn>
                <a:cxn ang="0">
                  <a:pos x="166" y="0"/>
                </a:cxn>
                <a:cxn ang="0">
                  <a:pos x="0" y="559"/>
                </a:cxn>
              </a:cxnLst>
              <a:rect l="0" t="0" r="r" b="b"/>
              <a:pathLst>
                <a:path w="560" h="559">
                  <a:moveTo>
                    <a:pt x="0" y="559"/>
                  </a:moveTo>
                  <a:lnTo>
                    <a:pt x="394" y="559"/>
                  </a:lnTo>
                  <a:lnTo>
                    <a:pt x="560" y="0"/>
                  </a:lnTo>
                  <a:lnTo>
                    <a:pt x="166" y="0"/>
                  </a:lnTo>
                  <a:lnTo>
                    <a:pt x="0" y="559"/>
                  </a:lnTo>
                  <a:close/>
                </a:path>
              </a:pathLst>
            </a:custGeom>
            <a:solidFill>
              <a:srgbClr val="4066AA">
                <a:alpha val="95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ctr" defTabSz="914400" rtl="0" eaLnBrk="1" latinLnBrk="0" hangingPunct="1">
                <a:spcBef>
                  <a:spcPct val="50000"/>
                </a:spcBef>
                <a:defRPr/>
              </a:pPr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gray">
            <a:xfrm>
              <a:off x="1554163" y="0"/>
              <a:ext cx="2344738" cy="2343150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0" y="1476"/>
                </a:cxn>
                <a:cxn ang="0">
                  <a:pos x="1040" y="1476"/>
                </a:cxn>
                <a:cxn ang="0">
                  <a:pos x="1477" y="0"/>
                </a:cxn>
                <a:cxn ang="0">
                  <a:pos x="437" y="0"/>
                </a:cxn>
              </a:cxnLst>
              <a:rect l="0" t="0" r="r" b="b"/>
              <a:pathLst>
                <a:path w="1477" h="1476">
                  <a:moveTo>
                    <a:pt x="437" y="0"/>
                  </a:moveTo>
                  <a:lnTo>
                    <a:pt x="0" y="1476"/>
                  </a:lnTo>
                  <a:lnTo>
                    <a:pt x="1040" y="1476"/>
                  </a:lnTo>
                  <a:lnTo>
                    <a:pt x="147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gray">
            <a:xfrm>
              <a:off x="0" y="2343150"/>
              <a:ext cx="1554163" cy="328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71"/>
                </a:cxn>
                <a:cxn ang="0">
                  <a:pos x="366" y="2071"/>
                </a:cxn>
                <a:cxn ang="0">
                  <a:pos x="979" y="0"/>
                </a:cxn>
                <a:cxn ang="0">
                  <a:pos x="0" y="0"/>
                </a:cxn>
              </a:cxnLst>
              <a:rect l="0" t="0" r="r" b="b"/>
              <a:pathLst>
                <a:path w="979" h="2071">
                  <a:moveTo>
                    <a:pt x="0" y="0"/>
                  </a:moveTo>
                  <a:lnTo>
                    <a:pt x="0" y="2071"/>
                  </a:lnTo>
                  <a:lnTo>
                    <a:pt x="366" y="2071"/>
                  </a:lnTo>
                  <a:lnTo>
                    <a:pt x="9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99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lang="en-GB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 userDrawn="1">
            <p:ph type="title"/>
          </p:nvPr>
        </p:nvSpPr>
        <p:spPr bwMode="gray">
          <a:xfrm>
            <a:off x="4932040" y="2708920"/>
            <a:ext cx="3168352" cy="16561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932362" y="4509120"/>
            <a:ext cx="2807989" cy="10801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712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 noChangeAspect="1"/>
          </p:cNvSpPr>
          <p:nvPr userDrawn="1"/>
        </p:nvSpPr>
        <p:spPr bwMode="gray">
          <a:xfrm>
            <a:off x="0" y="0"/>
            <a:ext cx="6475236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77"/>
              </a:cxn>
              <a:cxn ang="0">
                <a:pos x="19370" y="29877"/>
              </a:cxn>
              <a:cxn ang="0">
                <a:pos x="28205" y="0"/>
              </a:cxn>
              <a:cxn ang="0">
                <a:pos x="0" y="0"/>
              </a:cxn>
            </a:cxnLst>
            <a:rect l="0" t="0" r="r" b="b"/>
            <a:pathLst>
              <a:path w="28205" h="29877">
                <a:moveTo>
                  <a:pt x="0" y="0"/>
                </a:moveTo>
                <a:lnTo>
                  <a:pt x="0" y="29877"/>
                </a:lnTo>
                <a:lnTo>
                  <a:pt x="19370" y="29877"/>
                </a:lnTo>
                <a:lnTo>
                  <a:pt x="2820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340768"/>
            <a:ext cx="5112568" cy="20882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gray">
          <a:xfrm>
            <a:off x="323528" y="3645025"/>
            <a:ext cx="4752528" cy="10081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227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ChangeAspect="1"/>
          </p:cNvSpPr>
          <p:nvPr userDrawn="1"/>
        </p:nvSpPr>
        <p:spPr bwMode="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gray"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750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ChangeAspect="1"/>
          </p:cNvSpPr>
          <p:nvPr userDrawn="1"/>
        </p:nvSpPr>
        <p:spPr bwMode="gray">
          <a:xfrm>
            <a:off x="0" y="4521200"/>
            <a:ext cx="4537075" cy="23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503"/>
              </a:cxn>
              <a:cxn ang="0">
                <a:pos x="20575" y="12503"/>
              </a:cxn>
              <a:cxn ang="0">
                <a:pos x="24277" y="0"/>
              </a:cxn>
              <a:cxn ang="0">
                <a:pos x="0" y="0"/>
              </a:cxn>
            </a:cxnLst>
            <a:rect l="0" t="0" r="r" b="b"/>
            <a:pathLst>
              <a:path w="24277" h="12503">
                <a:moveTo>
                  <a:pt x="0" y="0"/>
                </a:moveTo>
                <a:lnTo>
                  <a:pt x="0" y="12503"/>
                </a:lnTo>
                <a:lnTo>
                  <a:pt x="20575" y="12503"/>
                </a:lnTo>
                <a:lnTo>
                  <a:pt x="242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4941168"/>
            <a:ext cx="3600400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8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ChangeAspect="1"/>
          </p:cNvSpPr>
          <p:nvPr userDrawn="1"/>
        </p:nvSpPr>
        <p:spPr bwMode="ltGray">
          <a:xfrm>
            <a:off x="0" y="0"/>
            <a:ext cx="4833938" cy="5400675"/>
          </a:xfrm>
          <a:custGeom>
            <a:avLst/>
            <a:gdLst/>
            <a:ahLst/>
            <a:cxnLst>
              <a:cxn ang="0">
                <a:pos x="17951" y="0"/>
              </a:cxn>
              <a:cxn ang="0">
                <a:pos x="0" y="0"/>
              </a:cxn>
              <a:cxn ang="0">
                <a:pos x="0" y="20057"/>
              </a:cxn>
              <a:cxn ang="0">
                <a:pos x="12022" y="20057"/>
              </a:cxn>
              <a:cxn ang="0">
                <a:pos x="17951" y="0"/>
              </a:cxn>
            </a:cxnLst>
            <a:rect l="0" t="0" r="r" b="b"/>
            <a:pathLst>
              <a:path w="17951" h="20057">
                <a:moveTo>
                  <a:pt x="17951" y="0"/>
                </a:moveTo>
                <a:lnTo>
                  <a:pt x="0" y="0"/>
                </a:lnTo>
                <a:lnTo>
                  <a:pt x="0" y="20057"/>
                </a:lnTo>
                <a:lnTo>
                  <a:pt x="12022" y="20057"/>
                </a:lnTo>
                <a:lnTo>
                  <a:pt x="179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323528" y="1412776"/>
            <a:ext cx="3744416" cy="1152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GB" sz="3000" b="1" kern="12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9pPr>
          </a:lstStyle>
          <a:p>
            <a:pPr lvl="0" algn="l" defTabSz="914400" rtl="0" eaLnBrk="1" fontAlgn="base" latinLnBrk="0" hangingPunct="1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850" y="2708275"/>
            <a:ext cx="3384550" cy="936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801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demark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ChangeAspect="1"/>
          </p:cNvSpPr>
          <p:nvPr userDrawn="1"/>
        </p:nvSpPr>
        <p:spPr bwMode="gray">
          <a:xfrm>
            <a:off x="0" y="0"/>
            <a:ext cx="4833938" cy="3217863"/>
          </a:xfrm>
          <a:custGeom>
            <a:avLst/>
            <a:gdLst/>
            <a:ahLst/>
            <a:cxnLst>
              <a:cxn ang="0">
                <a:pos x="13230" y="10963"/>
              </a:cxn>
              <a:cxn ang="0">
                <a:pos x="16471" y="0"/>
              </a:cxn>
              <a:cxn ang="0">
                <a:pos x="0" y="0"/>
              </a:cxn>
              <a:cxn ang="0">
                <a:pos x="0" y="10963"/>
              </a:cxn>
              <a:cxn ang="0">
                <a:pos x="13230" y="10963"/>
              </a:cxn>
            </a:cxnLst>
            <a:rect l="0" t="0" r="r" b="b"/>
            <a:pathLst>
              <a:path w="16471" h="10963">
                <a:moveTo>
                  <a:pt x="13230" y="10963"/>
                </a:moveTo>
                <a:lnTo>
                  <a:pt x="16471" y="0"/>
                </a:lnTo>
                <a:lnTo>
                  <a:pt x="0" y="0"/>
                </a:lnTo>
                <a:lnTo>
                  <a:pt x="0" y="10963"/>
                </a:lnTo>
                <a:lnTo>
                  <a:pt x="13230" y="10963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23528" y="3716338"/>
            <a:ext cx="3528392" cy="23764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200"/>
            </a:lvl2pPr>
            <a:lvl3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>
              <a:defRPr lang="en-US" sz="1200" b="0" kern="1200" noProof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lvl="0" indent="0" algn="l" defTabSz="914400" rtl="0" eaLnBrk="1" fontAlgn="base" latinLnBrk="0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11"/>
          <p:cNvGrpSpPr>
            <a:grpSpLocks noChangeAspect="1"/>
          </p:cNvGrpSpPr>
          <p:nvPr userDrawn="1"/>
        </p:nvGrpSpPr>
        <p:grpSpPr>
          <a:xfrm>
            <a:off x="128464" y="0"/>
            <a:ext cx="2592388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1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76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 bwMode="gray">
          <a:xfrm>
            <a:off x="0" y="0"/>
            <a:ext cx="9144000" cy="6859588"/>
            <a:chOff x="3175" y="-1588"/>
            <a:chExt cx="9140826" cy="6859588"/>
          </a:xfrm>
        </p:grpSpPr>
        <p:sp>
          <p:nvSpPr>
            <p:cNvPr id="14" name="Freeform 23"/>
            <p:cNvSpPr>
              <a:spLocks noChangeAspect="1"/>
            </p:cNvSpPr>
            <p:nvPr userDrawn="1"/>
          </p:nvSpPr>
          <p:spPr bwMode="gray">
            <a:xfrm>
              <a:off x="3175" y="-1588"/>
              <a:ext cx="5008563" cy="3239162"/>
            </a:xfrm>
            <a:custGeom>
              <a:avLst/>
              <a:gdLst/>
              <a:ahLst/>
              <a:cxnLst>
                <a:cxn ang="0">
                  <a:pos x="20946" y="0"/>
                </a:cxn>
                <a:cxn ang="0">
                  <a:pos x="0" y="0"/>
                </a:cxn>
                <a:cxn ang="0">
                  <a:pos x="0" y="13538"/>
                </a:cxn>
                <a:cxn ang="0">
                  <a:pos x="16939" y="13538"/>
                </a:cxn>
                <a:cxn ang="0">
                  <a:pos x="20946" y="0"/>
                </a:cxn>
              </a:cxnLst>
              <a:rect l="0" t="0" r="r" b="b"/>
              <a:pathLst>
                <a:path w="20946" h="13538">
                  <a:moveTo>
                    <a:pt x="20946" y="0"/>
                  </a:moveTo>
                  <a:lnTo>
                    <a:pt x="0" y="0"/>
                  </a:lnTo>
                  <a:lnTo>
                    <a:pt x="0" y="13538"/>
                  </a:lnTo>
                  <a:lnTo>
                    <a:pt x="16939" y="13538"/>
                  </a:lnTo>
                  <a:lnTo>
                    <a:pt x="2094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2"/>
            <p:cNvSpPr>
              <a:spLocks noChangeAspect="1"/>
            </p:cNvSpPr>
            <p:nvPr userDrawn="1"/>
          </p:nvSpPr>
          <p:spPr bwMode="gray">
            <a:xfrm>
              <a:off x="1979613" y="1820540"/>
              <a:ext cx="7164388" cy="5037460"/>
            </a:xfrm>
            <a:custGeom>
              <a:avLst/>
              <a:gdLst/>
              <a:ahLst/>
              <a:cxnLst>
                <a:cxn ang="0">
                  <a:pos x="6229" y="0"/>
                </a:cxn>
                <a:cxn ang="0">
                  <a:pos x="0" y="21055"/>
                </a:cxn>
                <a:cxn ang="0">
                  <a:pos x="29957" y="21055"/>
                </a:cxn>
                <a:cxn ang="0">
                  <a:pos x="29957" y="0"/>
                </a:cxn>
                <a:cxn ang="0">
                  <a:pos x="6229" y="0"/>
                </a:cxn>
              </a:cxnLst>
              <a:rect l="0" t="0" r="r" b="b"/>
              <a:pathLst>
                <a:path w="29957" h="21055">
                  <a:moveTo>
                    <a:pt x="6229" y="0"/>
                  </a:moveTo>
                  <a:lnTo>
                    <a:pt x="0" y="21055"/>
                  </a:lnTo>
                  <a:lnTo>
                    <a:pt x="29957" y="21055"/>
                  </a:lnTo>
                  <a:lnTo>
                    <a:pt x="29957" y="0"/>
                  </a:lnTo>
                  <a:lnTo>
                    <a:pt x="622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4"/>
            <p:cNvSpPr>
              <a:spLocks noChangeAspect="1"/>
            </p:cNvSpPr>
            <p:nvPr userDrawn="1"/>
          </p:nvSpPr>
          <p:spPr bwMode="gray">
            <a:xfrm>
              <a:off x="3049588" y="1820540"/>
              <a:ext cx="1423988" cy="1418623"/>
            </a:xfrm>
            <a:custGeom>
              <a:avLst/>
              <a:gdLst/>
              <a:ahLst/>
              <a:cxnLst>
                <a:cxn ang="0">
                  <a:pos x="0" y="5926"/>
                </a:cxn>
                <a:cxn ang="0">
                  <a:pos x="4197" y="5926"/>
                </a:cxn>
                <a:cxn ang="0">
                  <a:pos x="5950" y="0"/>
                </a:cxn>
                <a:cxn ang="0">
                  <a:pos x="1752" y="0"/>
                </a:cxn>
                <a:cxn ang="0">
                  <a:pos x="0" y="5926"/>
                </a:cxn>
              </a:cxnLst>
              <a:rect l="0" t="0" r="r" b="b"/>
              <a:pathLst>
                <a:path w="5950" h="5926">
                  <a:moveTo>
                    <a:pt x="0" y="5926"/>
                  </a:moveTo>
                  <a:lnTo>
                    <a:pt x="4197" y="5926"/>
                  </a:lnTo>
                  <a:lnTo>
                    <a:pt x="5950" y="0"/>
                  </a:lnTo>
                  <a:lnTo>
                    <a:pt x="1752" y="0"/>
                  </a:lnTo>
                  <a:lnTo>
                    <a:pt x="0" y="5926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algn="l" defTabSz="914400" rtl="0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644008" y="2492896"/>
            <a:ext cx="4104456" cy="2160240"/>
          </a:xfrm>
        </p:spPr>
        <p:txBody>
          <a:bodyPr anchor="t"/>
          <a:lstStyle>
            <a:lvl1pPr algn="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8" y="5013325"/>
            <a:ext cx="4105275" cy="1439863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styles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28464" y="0"/>
            <a:ext cx="2592388" cy="153035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731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2411413" y="1124745"/>
            <a:ext cx="4249166" cy="4968552"/>
          </a:xfrm>
        </p:spPr>
        <p:txBody>
          <a:bodyPr anchor="t" anchorCtr="1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60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7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6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179512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3pPr marL="273050" indent="-273050">
              <a:defRPr/>
            </a:lvl3pPr>
            <a:lvl4pPr marL="536575" indent="-263525">
              <a:defRPr/>
            </a:lvl4pPr>
            <a:lvl5pPr marL="809625" indent="-271463">
              <a:defRPr/>
            </a:lvl5pPr>
            <a:lvl6pPr marL="1071563" indent="-265113" defTabSz="1071563">
              <a:tabLst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57740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88" y="1125538"/>
            <a:ext cx="4248150" cy="23749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 bwMode="gray">
          <a:xfrm>
            <a:off x="4643438" y="1125538"/>
            <a:ext cx="4249737" cy="237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 bwMode="gray">
          <a:xfrm>
            <a:off x="179388" y="3716338"/>
            <a:ext cx="4248150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 bwMode="gray">
          <a:xfrm>
            <a:off x="4643438" y="3716338"/>
            <a:ext cx="4249737" cy="237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e Chart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45149" y="1124745"/>
            <a:ext cx="4248026" cy="49685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 bwMode="gray">
          <a:xfrm>
            <a:off x="179388" y="1125538"/>
            <a:ext cx="4248150" cy="49672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89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0"/>
          <p:cNvSpPr>
            <a:spLocks noGrp="1"/>
          </p:cNvSpPr>
          <p:nvPr>
            <p:ph type="body" idx="1"/>
          </p:nvPr>
        </p:nvSpPr>
        <p:spPr bwMode="gray">
          <a:xfrm>
            <a:off x="179512" y="1124745"/>
            <a:ext cx="8712968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grpSp>
        <p:nvGrpSpPr>
          <p:cNvPr id="18" name="Group 17"/>
          <p:cNvGrpSpPr/>
          <p:nvPr userDrawn="1"/>
        </p:nvGrpSpPr>
        <p:grpSpPr bwMode="gray">
          <a:xfrm>
            <a:off x="179512" y="1124744"/>
            <a:ext cx="8712968" cy="4968552"/>
            <a:chOff x="179512" y="1124744"/>
            <a:chExt cx="8712968" cy="4968552"/>
          </a:xfrm>
          <a:noFill/>
        </p:grpSpPr>
        <p:sp>
          <p:nvSpPr>
            <p:cNvPr id="29" name="Rectangle 28"/>
            <p:cNvSpPr>
              <a:spLocks noChangeArrowheads="1"/>
            </p:cNvSpPr>
            <p:nvPr userDrawn="1"/>
          </p:nvSpPr>
          <p:spPr bwMode="gray">
            <a:xfrm>
              <a:off x="179512" y="1125120"/>
              <a:ext cx="8712968" cy="496800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 userDrawn="1"/>
          </p:nvSpPr>
          <p:spPr bwMode="gray">
            <a:xfrm>
              <a:off x="442824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 userDrawn="1"/>
          </p:nvSpPr>
          <p:spPr bwMode="gray">
            <a:xfrm rot="5400000">
              <a:off x="4428240" y="-747120"/>
              <a:ext cx="216000" cy="8712480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 userDrawn="1"/>
          </p:nvSpPr>
          <p:spPr bwMode="gray">
            <a:xfrm>
              <a:off x="219612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gray">
            <a:xfrm>
              <a:off x="6660360" y="1124744"/>
              <a:ext cx="216000" cy="4968552"/>
            </a:xfrm>
            <a:prstGeom prst="rect">
              <a:avLst/>
            </a:prstGeom>
            <a:grp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 bwMode="gray">
          <a:xfrm>
            <a:off x="0" y="836712"/>
            <a:ext cx="9144000" cy="5544616"/>
            <a:chOff x="0" y="836712"/>
            <a:chExt cx="9144000" cy="5544616"/>
          </a:xfrm>
          <a:noFill/>
        </p:grpSpPr>
        <p:sp>
          <p:nvSpPr>
            <p:cNvPr id="24" name="Rectangle 23"/>
            <p:cNvSpPr>
              <a:spLocks noChangeArrowheads="1"/>
            </p:cNvSpPr>
            <p:nvPr userDrawn="1"/>
          </p:nvSpPr>
          <p:spPr bwMode="gray">
            <a:xfrm rot="16200000">
              <a:off x="4426396" y="944728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 userDrawn="1"/>
          </p:nvSpPr>
          <p:spPr bwMode="gray">
            <a:xfrm rot="16200000">
              <a:off x="4426397" y="6201312"/>
              <a:ext cx="288032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4"/>
            <p:cNvSpPr/>
            <p:nvPr userDrawn="1"/>
          </p:nvSpPr>
          <p:spPr bwMode="gray">
            <a:xfrm flipV="1">
              <a:off x="0" y="3573120"/>
              <a:ext cx="18000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gray">
            <a:xfrm>
              <a:off x="8892480" y="3573120"/>
              <a:ext cx="251520" cy="720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Freeform 20"/>
          <p:cNvSpPr>
            <a:spLocks noChangeAspect="1"/>
          </p:cNvSpPr>
          <p:nvPr userDrawn="1"/>
        </p:nvSpPr>
        <p:spPr bwMode="gray">
          <a:xfrm>
            <a:off x="0" y="0"/>
            <a:ext cx="9140825" cy="835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29"/>
              </a:cxn>
              <a:cxn ang="0">
                <a:pos x="18422" y="1729"/>
              </a:cxn>
              <a:cxn ang="0">
                <a:pos x="18935" y="0"/>
              </a:cxn>
              <a:cxn ang="0">
                <a:pos x="0" y="0"/>
              </a:cxn>
            </a:cxnLst>
            <a:rect l="0" t="0" r="r" b="b"/>
            <a:pathLst>
              <a:path w="18935" h="1729">
                <a:moveTo>
                  <a:pt x="0" y="0"/>
                </a:moveTo>
                <a:lnTo>
                  <a:pt x="0" y="1729"/>
                </a:lnTo>
                <a:lnTo>
                  <a:pt x="18422" y="1729"/>
                </a:lnTo>
                <a:lnTo>
                  <a:pt x="1893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GB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gray">
          <a:xfrm>
            <a:off x="179512" y="6381332"/>
            <a:ext cx="8712968" cy="0"/>
          </a:xfrm>
          <a:prstGeom prst="line">
            <a:avLst/>
          </a:prstGeom>
          <a:noFill/>
          <a:ln w="3175">
            <a:solidFill>
              <a:srgbClr val="97989A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 bwMode="gray">
          <a:xfrm>
            <a:off x="8389560" y="6381332"/>
            <a:ext cx="502920" cy="280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72000" tIns="72000" rIns="0" bIns="0" numCol="1" anchor="t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40000"/>
              </a:spcBef>
              <a:spcAft>
                <a:spcPct val="0"/>
              </a:spcAft>
            </a:pPr>
            <a:fld id="{358FC8E3-FE67-4452-9F4E-9A47A20D0542}" type="slidenum">
              <a:rPr lang="en-GB" sz="900" kern="1200" noProof="0" smtClean="0">
                <a:solidFill>
                  <a:srgbClr val="00338D"/>
                </a:solidFill>
                <a:latin typeface="Arial"/>
                <a:ea typeface="+mn-ea"/>
                <a:cs typeface="Arial" charset="0"/>
              </a:rPr>
              <a:pPr algn="r" rtl="0" fontAlgn="base">
                <a:spcBef>
                  <a:spcPct val="40000"/>
                </a:spcBef>
                <a:spcAft>
                  <a:spcPct val="0"/>
                </a:spcAft>
              </a:pPr>
              <a:t>‹N›</a:t>
            </a:fld>
            <a:endParaRPr lang="en-GB" sz="900" kern="1200" dirty="0">
              <a:solidFill>
                <a:srgbClr val="00338D"/>
              </a:solidFill>
              <a:latin typeface="Arial"/>
              <a:ea typeface="+mn-ea"/>
              <a:cs typeface="Arial" charset="0"/>
            </a:endParaRPr>
          </a:p>
        </p:txBody>
      </p:sp>
      <p:sp>
        <p:nvSpPr>
          <p:cNvPr id="46" name="Title Placeholder 45"/>
          <p:cNvSpPr>
            <a:spLocks noGrp="1"/>
          </p:cNvSpPr>
          <p:nvPr>
            <p:ph type="title"/>
          </p:nvPr>
        </p:nvSpPr>
        <p:spPr bwMode="gray">
          <a:xfrm>
            <a:off x="179512" y="116632"/>
            <a:ext cx="87129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0" name="Text Box 8"/>
          <p:cNvSpPr txBox="1">
            <a:spLocks noChangeArrowheads="1"/>
          </p:cNvSpPr>
          <p:nvPr userDrawn="1"/>
        </p:nvSpPr>
        <p:spPr bwMode="gray">
          <a:xfrm>
            <a:off x="116882" y="6381328"/>
            <a:ext cx="7596000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>
              <a:spcBef>
                <a:spcPct val="40000"/>
              </a:spcBef>
            </a:pPr>
            <a:r>
              <a:rPr lang="it-IT" sz="700" dirty="0" smtClean="0">
                <a:solidFill>
                  <a:srgbClr val="00338D"/>
                </a:solidFill>
              </a:rPr>
              <a:t>© 2014 KPMG </a:t>
            </a:r>
            <a:r>
              <a:rPr lang="it-IT" sz="700" dirty="0" err="1" smtClean="0">
                <a:solidFill>
                  <a:srgbClr val="00338D"/>
                </a:solidFill>
              </a:rPr>
              <a:t>Advisory</a:t>
            </a:r>
            <a:r>
              <a:rPr lang="it-IT" sz="700" dirty="0" smtClean="0">
                <a:solidFill>
                  <a:srgbClr val="00338D"/>
                </a:solidFill>
              </a:rPr>
              <a:t> S.p.A. è una società per azioni di diritto italiano e fa parte del network KPMG di entità indipendenti affiliate a KPMG International Cooperative ("KPMG International"), entità di diritto svizzero. Tutti i diritti riservati.</a:t>
            </a:r>
            <a:endParaRPr lang="en-GB" sz="700" dirty="0">
              <a:solidFill>
                <a:srgbClr val="00338D"/>
              </a:solidFill>
            </a:endParaRPr>
          </a:p>
        </p:txBody>
      </p:sp>
      <p:grpSp>
        <p:nvGrpSpPr>
          <p:cNvPr id="21" name="Group 7"/>
          <p:cNvGrpSpPr>
            <a:grpSpLocks noChangeAspect="1"/>
          </p:cNvGrpSpPr>
          <p:nvPr userDrawn="1"/>
        </p:nvGrpSpPr>
        <p:grpSpPr>
          <a:xfrm>
            <a:off x="7783056" y="77204"/>
            <a:ext cx="1109424" cy="654920"/>
            <a:chOff x="-2592388" y="0"/>
            <a:chExt cx="2592388" cy="1530350"/>
          </a:xfrm>
          <a:solidFill>
            <a:schemeClr val="bg1"/>
          </a:solidFill>
        </p:grpSpPr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-2384425" y="393700"/>
              <a:ext cx="2119313" cy="776288"/>
            </a:xfrm>
            <a:custGeom>
              <a:avLst/>
              <a:gdLst/>
              <a:ahLst/>
              <a:cxnLst>
                <a:cxn ang="0">
                  <a:pos x="2851" y="1035"/>
                </a:cxn>
                <a:cxn ang="0">
                  <a:pos x="3588" y="28"/>
                </a:cxn>
                <a:cxn ang="0">
                  <a:pos x="2718" y="826"/>
                </a:cxn>
                <a:cxn ang="0">
                  <a:pos x="1973" y="28"/>
                </a:cxn>
                <a:cxn ang="0">
                  <a:pos x="1663" y="659"/>
                </a:cxn>
                <a:cxn ang="0">
                  <a:pos x="1850" y="28"/>
                </a:cxn>
                <a:cxn ang="0">
                  <a:pos x="1165" y="1000"/>
                </a:cxn>
                <a:cxn ang="0">
                  <a:pos x="1334" y="806"/>
                </a:cxn>
                <a:cxn ang="0">
                  <a:pos x="479" y="1047"/>
                </a:cxn>
                <a:cxn ang="0">
                  <a:pos x="980" y="699"/>
                </a:cxn>
                <a:cxn ang="0">
                  <a:pos x="2747" y="0"/>
                </a:cxn>
                <a:cxn ang="0">
                  <a:pos x="1009" y="0"/>
                </a:cxn>
                <a:cxn ang="0">
                  <a:pos x="665" y="1435"/>
                </a:cxn>
                <a:cxn ang="0">
                  <a:pos x="1150" y="1133"/>
                </a:cxn>
                <a:cxn ang="0">
                  <a:pos x="1980" y="1434"/>
                </a:cxn>
                <a:cxn ang="0">
                  <a:pos x="2963" y="1451"/>
                </a:cxn>
                <a:cxn ang="0">
                  <a:pos x="348" y="2092"/>
                </a:cxn>
                <a:cxn ang="0">
                  <a:pos x="395" y="2104"/>
                </a:cxn>
                <a:cxn ang="0">
                  <a:pos x="880" y="1895"/>
                </a:cxn>
                <a:cxn ang="0">
                  <a:pos x="584" y="1895"/>
                </a:cxn>
                <a:cxn ang="0">
                  <a:pos x="645" y="2088"/>
                </a:cxn>
                <a:cxn ang="0">
                  <a:pos x="813" y="2088"/>
                </a:cxn>
                <a:cxn ang="0">
                  <a:pos x="935" y="1790"/>
                </a:cxn>
                <a:cxn ang="0">
                  <a:pos x="1104" y="1929"/>
                </a:cxn>
                <a:cxn ang="0">
                  <a:pos x="1151" y="1938"/>
                </a:cxn>
                <a:cxn ang="0">
                  <a:pos x="1504" y="2134"/>
                </a:cxn>
                <a:cxn ang="0">
                  <a:pos x="1370" y="2132"/>
                </a:cxn>
                <a:cxn ang="0">
                  <a:pos x="1428" y="1940"/>
                </a:cxn>
                <a:cxn ang="0">
                  <a:pos x="1719" y="1895"/>
                </a:cxn>
                <a:cxn ang="0">
                  <a:pos x="1803" y="2052"/>
                </a:cxn>
                <a:cxn ang="0">
                  <a:pos x="2137" y="1923"/>
                </a:cxn>
                <a:cxn ang="0">
                  <a:pos x="1881" y="2136"/>
                </a:cxn>
                <a:cxn ang="0">
                  <a:pos x="2253" y="2017"/>
                </a:cxn>
                <a:cxn ang="0">
                  <a:pos x="2503" y="1888"/>
                </a:cxn>
                <a:cxn ang="0">
                  <a:pos x="2740" y="2092"/>
                </a:cxn>
                <a:cxn ang="0">
                  <a:pos x="2787" y="2104"/>
                </a:cxn>
                <a:cxn ang="0">
                  <a:pos x="3126" y="2134"/>
                </a:cxn>
                <a:cxn ang="0">
                  <a:pos x="2992" y="2132"/>
                </a:cxn>
                <a:cxn ang="0">
                  <a:pos x="3051" y="1940"/>
                </a:cxn>
                <a:cxn ang="0">
                  <a:pos x="3441" y="1989"/>
                </a:cxn>
                <a:cxn ang="0">
                  <a:pos x="3257" y="1790"/>
                </a:cxn>
                <a:cxn ang="0">
                  <a:pos x="168" y="2120"/>
                </a:cxn>
                <a:cxn ang="0">
                  <a:pos x="3742" y="1935"/>
                </a:cxn>
                <a:cxn ang="0">
                  <a:pos x="3624" y="2110"/>
                </a:cxn>
                <a:cxn ang="0">
                  <a:pos x="3857" y="2017"/>
                </a:cxn>
                <a:cxn ang="0">
                  <a:pos x="4180" y="1894"/>
                </a:cxn>
                <a:cxn ang="0">
                  <a:pos x="4515" y="2136"/>
                </a:cxn>
                <a:cxn ang="0">
                  <a:pos x="4289" y="1939"/>
                </a:cxn>
                <a:cxn ang="0">
                  <a:pos x="4846" y="2010"/>
                </a:cxn>
                <a:cxn ang="0">
                  <a:pos x="4741" y="1935"/>
                </a:cxn>
                <a:cxn ang="0">
                  <a:pos x="4936" y="1789"/>
                </a:cxn>
                <a:cxn ang="0">
                  <a:pos x="5002" y="2021"/>
                </a:cxn>
                <a:cxn ang="0">
                  <a:pos x="5080" y="1988"/>
                </a:cxn>
                <a:cxn ang="0">
                  <a:pos x="5388" y="2136"/>
                </a:cxn>
                <a:cxn ang="0">
                  <a:pos x="5625" y="1893"/>
                </a:cxn>
                <a:cxn ang="0">
                  <a:pos x="5573" y="1790"/>
                </a:cxn>
                <a:cxn ang="0">
                  <a:pos x="5710" y="1848"/>
                </a:cxn>
                <a:cxn ang="0">
                  <a:pos x="5786" y="2086"/>
                </a:cxn>
                <a:cxn ang="0">
                  <a:pos x="5835" y="2229"/>
                </a:cxn>
              </a:cxnLst>
              <a:rect l="0" t="0" r="r" b="b"/>
              <a:pathLst>
                <a:path w="6099" h="2232">
                  <a:moveTo>
                    <a:pt x="3588" y="1105"/>
                  </a:moveTo>
                  <a:cubicBezTo>
                    <a:pt x="3401" y="1105"/>
                    <a:pt x="3401" y="1105"/>
                    <a:pt x="3401" y="1105"/>
                  </a:cubicBezTo>
                  <a:cubicBezTo>
                    <a:pt x="3431" y="981"/>
                    <a:pt x="3431" y="981"/>
                    <a:pt x="3431" y="981"/>
                  </a:cubicBezTo>
                  <a:cubicBezTo>
                    <a:pt x="3055" y="981"/>
                    <a:pt x="3055" y="981"/>
                    <a:pt x="3055" y="981"/>
                  </a:cubicBezTo>
                  <a:cubicBezTo>
                    <a:pt x="3024" y="1105"/>
                    <a:pt x="3024" y="1105"/>
                    <a:pt x="3024" y="1105"/>
                  </a:cubicBezTo>
                  <a:cubicBezTo>
                    <a:pt x="2843" y="1105"/>
                    <a:pt x="2843" y="1105"/>
                    <a:pt x="2843" y="1105"/>
                  </a:cubicBezTo>
                  <a:cubicBezTo>
                    <a:pt x="2843" y="1079"/>
                    <a:pt x="2843" y="1079"/>
                    <a:pt x="2843" y="1079"/>
                  </a:cubicBezTo>
                  <a:cubicBezTo>
                    <a:pt x="2845" y="1065"/>
                    <a:pt x="2848" y="1051"/>
                    <a:pt x="2851" y="1035"/>
                  </a:cubicBezTo>
                  <a:cubicBezTo>
                    <a:pt x="2884" y="901"/>
                    <a:pt x="2972" y="769"/>
                    <a:pt x="3124" y="769"/>
                  </a:cubicBezTo>
                  <a:cubicBezTo>
                    <a:pt x="3185" y="769"/>
                    <a:pt x="3244" y="792"/>
                    <a:pt x="3236" y="875"/>
                  </a:cubicBezTo>
                  <a:cubicBezTo>
                    <a:pt x="3460" y="875"/>
                    <a:pt x="3460" y="875"/>
                    <a:pt x="3460" y="875"/>
                  </a:cubicBezTo>
                  <a:cubicBezTo>
                    <a:pt x="3469" y="836"/>
                    <a:pt x="3484" y="770"/>
                    <a:pt x="3441" y="709"/>
                  </a:cubicBezTo>
                  <a:cubicBezTo>
                    <a:pt x="3394" y="643"/>
                    <a:pt x="3298" y="616"/>
                    <a:pt x="3173" y="616"/>
                  </a:cubicBezTo>
                  <a:cubicBezTo>
                    <a:pt x="3084" y="616"/>
                    <a:pt x="2955" y="631"/>
                    <a:pt x="2843" y="704"/>
                  </a:cubicBezTo>
                  <a:cubicBezTo>
                    <a:pt x="2843" y="28"/>
                    <a:pt x="2843" y="28"/>
                    <a:pt x="2843" y="28"/>
                  </a:cubicBezTo>
                  <a:cubicBezTo>
                    <a:pt x="3588" y="28"/>
                    <a:pt x="3588" y="28"/>
                    <a:pt x="3588" y="28"/>
                  </a:cubicBezTo>
                  <a:lnTo>
                    <a:pt x="3588" y="1105"/>
                  </a:lnTo>
                  <a:close/>
                  <a:moveTo>
                    <a:pt x="3148" y="1287"/>
                  </a:moveTo>
                  <a:cubicBezTo>
                    <a:pt x="3106" y="1294"/>
                    <a:pt x="3063" y="1300"/>
                    <a:pt x="3023" y="1300"/>
                  </a:cubicBezTo>
                  <a:cubicBezTo>
                    <a:pt x="2915" y="1300"/>
                    <a:pt x="2840" y="1250"/>
                    <a:pt x="2839" y="1133"/>
                  </a:cubicBezTo>
                  <a:cubicBezTo>
                    <a:pt x="3186" y="1133"/>
                    <a:pt x="3186" y="1133"/>
                    <a:pt x="3186" y="1133"/>
                  </a:cubicBezTo>
                  <a:lnTo>
                    <a:pt x="3148" y="1287"/>
                  </a:lnTo>
                  <a:close/>
                  <a:moveTo>
                    <a:pt x="2718" y="672"/>
                  </a:moveTo>
                  <a:cubicBezTo>
                    <a:pt x="2718" y="826"/>
                    <a:pt x="2718" y="826"/>
                    <a:pt x="2718" y="826"/>
                  </a:cubicBezTo>
                  <a:cubicBezTo>
                    <a:pt x="2666" y="898"/>
                    <a:pt x="2634" y="976"/>
                    <a:pt x="2619" y="1040"/>
                  </a:cubicBezTo>
                  <a:cubicBezTo>
                    <a:pt x="2613" y="1061"/>
                    <a:pt x="2609" y="1083"/>
                    <a:pt x="2607" y="1105"/>
                  </a:cubicBezTo>
                  <a:cubicBezTo>
                    <a:pt x="2497" y="1105"/>
                    <a:pt x="2497" y="1105"/>
                    <a:pt x="2497" y="1105"/>
                  </a:cubicBezTo>
                  <a:cubicBezTo>
                    <a:pt x="2591" y="660"/>
                    <a:pt x="2591" y="660"/>
                    <a:pt x="2591" y="660"/>
                  </a:cubicBezTo>
                  <a:cubicBezTo>
                    <a:pt x="2276" y="660"/>
                    <a:pt x="2276" y="660"/>
                    <a:pt x="2276" y="660"/>
                  </a:cubicBezTo>
                  <a:cubicBezTo>
                    <a:pt x="1993" y="1105"/>
                    <a:pt x="1993" y="1105"/>
                    <a:pt x="1993" y="1105"/>
                  </a:cubicBezTo>
                  <a:cubicBezTo>
                    <a:pt x="1973" y="1105"/>
                    <a:pt x="1973" y="1105"/>
                    <a:pt x="1973" y="1105"/>
                  </a:cubicBezTo>
                  <a:cubicBezTo>
                    <a:pt x="1973" y="28"/>
                    <a:pt x="1973" y="28"/>
                    <a:pt x="1973" y="28"/>
                  </a:cubicBezTo>
                  <a:cubicBezTo>
                    <a:pt x="2718" y="28"/>
                    <a:pt x="2718" y="28"/>
                    <a:pt x="2718" y="28"/>
                  </a:cubicBezTo>
                  <a:lnTo>
                    <a:pt x="2718" y="672"/>
                  </a:lnTo>
                  <a:close/>
                  <a:moveTo>
                    <a:pt x="2302" y="1105"/>
                  </a:moveTo>
                  <a:cubicBezTo>
                    <a:pt x="2190" y="1105"/>
                    <a:pt x="2190" y="1105"/>
                    <a:pt x="2190" y="1105"/>
                  </a:cubicBezTo>
                  <a:cubicBezTo>
                    <a:pt x="2360" y="838"/>
                    <a:pt x="2360" y="838"/>
                    <a:pt x="2360" y="838"/>
                  </a:cubicBezTo>
                  <a:lnTo>
                    <a:pt x="2302" y="1105"/>
                  </a:lnTo>
                  <a:close/>
                  <a:moveTo>
                    <a:pt x="1850" y="659"/>
                  </a:moveTo>
                  <a:cubicBezTo>
                    <a:pt x="1663" y="659"/>
                    <a:pt x="1663" y="659"/>
                    <a:pt x="1663" y="659"/>
                  </a:cubicBezTo>
                  <a:cubicBezTo>
                    <a:pt x="1535" y="1105"/>
                    <a:pt x="1535" y="1105"/>
                    <a:pt x="1535" y="1105"/>
                  </a:cubicBezTo>
                  <a:cubicBezTo>
                    <a:pt x="1337" y="1105"/>
                    <a:pt x="1337" y="1105"/>
                    <a:pt x="1337" y="1105"/>
                  </a:cubicBezTo>
                  <a:cubicBezTo>
                    <a:pt x="1438" y="1068"/>
                    <a:pt x="1499" y="996"/>
                    <a:pt x="1518" y="890"/>
                  </a:cubicBezTo>
                  <a:cubicBezTo>
                    <a:pt x="1534" y="809"/>
                    <a:pt x="1527" y="755"/>
                    <a:pt x="1493" y="714"/>
                  </a:cubicBezTo>
                  <a:cubicBezTo>
                    <a:pt x="1443" y="654"/>
                    <a:pt x="1342" y="659"/>
                    <a:pt x="1253" y="659"/>
                  </a:cubicBezTo>
                  <a:cubicBezTo>
                    <a:pt x="1237" y="659"/>
                    <a:pt x="1105" y="659"/>
                    <a:pt x="1105" y="659"/>
                  </a:cubicBezTo>
                  <a:cubicBezTo>
                    <a:pt x="1105" y="28"/>
                    <a:pt x="1105" y="28"/>
                    <a:pt x="1105" y="28"/>
                  </a:cubicBezTo>
                  <a:cubicBezTo>
                    <a:pt x="1850" y="28"/>
                    <a:pt x="1850" y="28"/>
                    <a:pt x="1850" y="28"/>
                  </a:cubicBezTo>
                  <a:lnTo>
                    <a:pt x="1850" y="659"/>
                  </a:lnTo>
                  <a:close/>
                  <a:moveTo>
                    <a:pt x="1730" y="1105"/>
                  </a:moveTo>
                  <a:cubicBezTo>
                    <a:pt x="1809" y="826"/>
                    <a:pt x="1809" y="826"/>
                    <a:pt x="1809" y="826"/>
                  </a:cubicBezTo>
                  <a:cubicBezTo>
                    <a:pt x="1812" y="1105"/>
                    <a:pt x="1812" y="1105"/>
                    <a:pt x="1812" y="1105"/>
                  </a:cubicBezTo>
                  <a:lnTo>
                    <a:pt x="1730" y="1105"/>
                  </a:lnTo>
                  <a:close/>
                  <a:moveTo>
                    <a:pt x="1188" y="999"/>
                  </a:moveTo>
                  <a:cubicBezTo>
                    <a:pt x="1187" y="999"/>
                    <a:pt x="1187" y="999"/>
                    <a:pt x="1187" y="999"/>
                  </a:cubicBezTo>
                  <a:cubicBezTo>
                    <a:pt x="1180" y="999"/>
                    <a:pt x="1173" y="1000"/>
                    <a:pt x="1165" y="1000"/>
                  </a:cubicBezTo>
                  <a:cubicBezTo>
                    <a:pt x="1154" y="1000"/>
                    <a:pt x="1145" y="1000"/>
                    <a:pt x="1137" y="1000"/>
                  </a:cubicBezTo>
                  <a:cubicBezTo>
                    <a:pt x="1089" y="1000"/>
                    <a:pt x="1089" y="1000"/>
                    <a:pt x="1089" y="1000"/>
                  </a:cubicBezTo>
                  <a:cubicBezTo>
                    <a:pt x="1111" y="918"/>
                    <a:pt x="1111" y="918"/>
                    <a:pt x="1111" y="918"/>
                  </a:cubicBezTo>
                  <a:cubicBezTo>
                    <a:pt x="1122" y="878"/>
                    <a:pt x="1122" y="878"/>
                    <a:pt x="1122" y="878"/>
                  </a:cubicBezTo>
                  <a:cubicBezTo>
                    <a:pt x="1147" y="783"/>
                    <a:pt x="1147" y="783"/>
                    <a:pt x="1147" y="783"/>
                  </a:cubicBezTo>
                  <a:cubicBezTo>
                    <a:pt x="1158" y="783"/>
                    <a:pt x="1169" y="782"/>
                    <a:pt x="1179" y="782"/>
                  </a:cubicBezTo>
                  <a:cubicBezTo>
                    <a:pt x="1216" y="782"/>
                    <a:pt x="1216" y="782"/>
                    <a:pt x="1216" y="782"/>
                  </a:cubicBezTo>
                  <a:cubicBezTo>
                    <a:pt x="1279" y="782"/>
                    <a:pt x="1319" y="786"/>
                    <a:pt x="1334" y="806"/>
                  </a:cubicBezTo>
                  <a:cubicBezTo>
                    <a:pt x="1345" y="822"/>
                    <a:pt x="1343" y="848"/>
                    <a:pt x="1330" y="888"/>
                  </a:cubicBezTo>
                  <a:cubicBezTo>
                    <a:pt x="1308" y="957"/>
                    <a:pt x="1279" y="992"/>
                    <a:pt x="1188" y="999"/>
                  </a:cubicBezTo>
                  <a:moveTo>
                    <a:pt x="980" y="699"/>
                  </a:moveTo>
                  <a:cubicBezTo>
                    <a:pt x="969" y="737"/>
                    <a:pt x="969" y="737"/>
                    <a:pt x="969" y="737"/>
                  </a:cubicBezTo>
                  <a:cubicBezTo>
                    <a:pt x="862" y="1092"/>
                    <a:pt x="862" y="1092"/>
                    <a:pt x="862" y="1092"/>
                  </a:cubicBezTo>
                  <a:cubicBezTo>
                    <a:pt x="858" y="1105"/>
                    <a:pt x="858" y="1105"/>
                    <a:pt x="858" y="1105"/>
                  </a:cubicBezTo>
                  <a:cubicBezTo>
                    <a:pt x="507" y="1105"/>
                    <a:pt x="507" y="1105"/>
                    <a:pt x="507" y="1105"/>
                  </a:cubicBezTo>
                  <a:cubicBezTo>
                    <a:pt x="479" y="1047"/>
                    <a:pt x="479" y="1047"/>
                    <a:pt x="479" y="1047"/>
                  </a:cubicBezTo>
                  <a:cubicBezTo>
                    <a:pt x="858" y="660"/>
                    <a:pt x="858" y="660"/>
                    <a:pt x="858" y="660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319" y="979"/>
                    <a:pt x="319" y="979"/>
                    <a:pt x="319" y="979"/>
                  </a:cubicBezTo>
                  <a:cubicBezTo>
                    <a:pt x="415" y="660"/>
                    <a:pt x="415" y="660"/>
                    <a:pt x="415" y="660"/>
                  </a:cubicBezTo>
                  <a:cubicBezTo>
                    <a:pt x="235" y="660"/>
                    <a:pt x="235" y="660"/>
                    <a:pt x="235" y="660"/>
                  </a:cubicBezTo>
                  <a:cubicBezTo>
                    <a:pt x="235" y="28"/>
                    <a:pt x="235" y="28"/>
                    <a:pt x="235" y="28"/>
                  </a:cubicBezTo>
                  <a:cubicBezTo>
                    <a:pt x="980" y="28"/>
                    <a:pt x="980" y="28"/>
                    <a:pt x="980" y="28"/>
                  </a:cubicBezTo>
                  <a:lnTo>
                    <a:pt x="980" y="699"/>
                  </a:lnTo>
                  <a:close/>
                  <a:moveTo>
                    <a:pt x="281" y="1105"/>
                  </a:moveTo>
                  <a:cubicBezTo>
                    <a:pt x="282" y="1101"/>
                    <a:pt x="282" y="1101"/>
                    <a:pt x="282" y="1101"/>
                  </a:cubicBezTo>
                  <a:cubicBezTo>
                    <a:pt x="285" y="1105"/>
                    <a:pt x="285" y="1105"/>
                    <a:pt x="285" y="1105"/>
                  </a:cubicBezTo>
                  <a:lnTo>
                    <a:pt x="281" y="1105"/>
                  </a:lnTo>
                  <a:close/>
                  <a:moveTo>
                    <a:pt x="2814" y="0"/>
                  </a:moveTo>
                  <a:cubicBezTo>
                    <a:pt x="2814" y="724"/>
                    <a:pt x="2814" y="724"/>
                    <a:pt x="2814" y="724"/>
                  </a:cubicBezTo>
                  <a:cubicBezTo>
                    <a:pt x="2789" y="744"/>
                    <a:pt x="2767" y="765"/>
                    <a:pt x="2747" y="788"/>
                  </a:cubicBezTo>
                  <a:cubicBezTo>
                    <a:pt x="2747" y="0"/>
                    <a:pt x="2747" y="0"/>
                    <a:pt x="2747" y="0"/>
                  </a:cubicBezTo>
                  <a:cubicBezTo>
                    <a:pt x="1945" y="0"/>
                    <a:pt x="1945" y="0"/>
                    <a:pt x="1945" y="0"/>
                  </a:cubicBezTo>
                  <a:cubicBezTo>
                    <a:pt x="1945" y="659"/>
                    <a:pt x="1945" y="659"/>
                    <a:pt x="1945" y="659"/>
                  </a:cubicBezTo>
                  <a:cubicBezTo>
                    <a:pt x="1878" y="659"/>
                    <a:pt x="1878" y="659"/>
                    <a:pt x="1878" y="659"/>
                  </a:cubicBezTo>
                  <a:cubicBezTo>
                    <a:pt x="1878" y="0"/>
                    <a:pt x="1878" y="0"/>
                    <a:pt x="1878" y="0"/>
                  </a:cubicBezTo>
                  <a:cubicBezTo>
                    <a:pt x="1076" y="0"/>
                    <a:pt x="1076" y="0"/>
                    <a:pt x="1076" y="0"/>
                  </a:cubicBezTo>
                  <a:cubicBezTo>
                    <a:pt x="1076" y="660"/>
                    <a:pt x="1076" y="660"/>
                    <a:pt x="1076" y="660"/>
                  </a:cubicBezTo>
                  <a:cubicBezTo>
                    <a:pt x="1009" y="660"/>
                    <a:pt x="1009" y="660"/>
                    <a:pt x="1009" y="66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753"/>
                    <a:pt x="207" y="753"/>
                    <a:pt x="207" y="753"/>
                  </a:cubicBezTo>
                  <a:cubicBezTo>
                    <a:pt x="2" y="1435"/>
                    <a:pt x="2" y="1435"/>
                    <a:pt x="2" y="1435"/>
                  </a:cubicBezTo>
                  <a:cubicBezTo>
                    <a:pt x="182" y="1435"/>
                    <a:pt x="182" y="1435"/>
                    <a:pt x="182" y="1435"/>
                  </a:cubicBezTo>
                  <a:cubicBezTo>
                    <a:pt x="273" y="1133"/>
                    <a:pt x="273" y="1133"/>
                    <a:pt x="273" y="1133"/>
                  </a:cubicBezTo>
                  <a:cubicBezTo>
                    <a:pt x="299" y="1133"/>
                    <a:pt x="299" y="1133"/>
                    <a:pt x="299" y="1133"/>
                  </a:cubicBezTo>
                  <a:cubicBezTo>
                    <a:pt x="448" y="1435"/>
                    <a:pt x="448" y="1435"/>
                    <a:pt x="448" y="1435"/>
                  </a:cubicBezTo>
                  <a:cubicBezTo>
                    <a:pt x="665" y="1435"/>
                    <a:pt x="665" y="1435"/>
                    <a:pt x="665" y="1435"/>
                  </a:cubicBezTo>
                  <a:cubicBezTo>
                    <a:pt x="520" y="1133"/>
                    <a:pt x="520" y="1133"/>
                    <a:pt x="520" y="1133"/>
                  </a:cubicBezTo>
                  <a:cubicBezTo>
                    <a:pt x="849" y="1133"/>
                    <a:pt x="849" y="1133"/>
                    <a:pt x="849" y="1133"/>
                  </a:cubicBezTo>
                  <a:cubicBezTo>
                    <a:pt x="758" y="1435"/>
                    <a:pt x="758" y="1435"/>
                    <a:pt x="758" y="1435"/>
                  </a:cubicBezTo>
                  <a:cubicBezTo>
                    <a:pt x="955" y="1435"/>
                    <a:pt x="955" y="1435"/>
                    <a:pt x="955" y="1435"/>
                  </a:cubicBezTo>
                  <a:cubicBezTo>
                    <a:pt x="1045" y="1134"/>
                    <a:pt x="1045" y="1134"/>
                    <a:pt x="1045" y="1134"/>
                  </a:cubicBezTo>
                  <a:cubicBezTo>
                    <a:pt x="1088" y="1134"/>
                    <a:pt x="1088" y="1134"/>
                    <a:pt x="1088" y="1134"/>
                  </a:cubicBezTo>
                  <a:cubicBezTo>
                    <a:pt x="1088" y="1133"/>
                    <a:pt x="1088" y="1133"/>
                    <a:pt x="1088" y="1133"/>
                  </a:cubicBezTo>
                  <a:cubicBezTo>
                    <a:pt x="1150" y="1133"/>
                    <a:pt x="1150" y="1133"/>
                    <a:pt x="1150" y="1133"/>
                  </a:cubicBezTo>
                  <a:cubicBezTo>
                    <a:pt x="1155" y="1133"/>
                    <a:pt x="1155" y="1133"/>
                    <a:pt x="1155" y="1133"/>
                  </a:cubicBezTo>
                  <a:cubicBezTo>
                    <a:pt x="1527" y="1133"/>
                    <a:pt x="1527" y="1133"/>
                    <a:pt x="1527" y="1133"/>
                  </a:cubicBezTo>
                  <a:cubicBezTo>
                    <a:pt x="1440" y="1434"/>
                    <a:pt x="1440" y="1434"/>
                    <a:pt x="1440" y="1434"/>
                  </a:cubicBezTo>
                  <a:cubicBezTo>
                    <a:pt x="1638" y="1434"/>
                    <a:pt x="1638" y="1434"/>
                    <a:pt x="1638" y="1434"/>
                  </a:cubicBezTo>
                  <a:cubicBezTo>
                    <a:pt x="1722" y="1133"/>
                    <a:pt x="1722" y="1133"/>
                    <a:pt x="1722" y="1133"/>
                  </a:cubicBezTo>
                  <a:cubicBezTo>
                    <a:pt x="1812" y="1133"/>
                    <a:pt x="1812" y="1133"/>
                    <a:pt x="1812" y="1133"/>
                  </a:cubicBezTo>
                  <a:cubicBezTo>
                    <a:pt x="1814" y="1434"/>
                    <a:pt x="1814" y="1434"/>
                    <a:pt x="1814" y="1434"/>
                  </a:cubicBezTo>
                  <a:cubicBezTo>
                    <a:pt x="1980" y="1434"/>
                    <a:pt x="1980" y="1434"/>
                    <a:pt x="1980" y="1434"/>
                  </a:cubicBezTo>
                  <a:cubicBezTo>
                    <a:pt x="2171" y="1133"/>
                    <a:pt x="2171" y="1133"/>
                    <a:pt x="2171" y="1133"/>
                  </a:cubicBezTo>
                  <a:cubicBezTo>
                    <a:pt x="2296" y="1133"/>
                    <a:pt x="2296" y="1133"/>
                    <a:pt x="2296" y="1133"/>
                  </a:cubicBezTo>
                  <a:cubicBezTo>
                    <a:pt x="2232" y="1434"/>
                    <a:pt x="2232" y="1434"/>
                    <a:pt x="2232" y="1434"/>
                  </a:cubicBezTo>
                  <a:cubicBezTo>
                    <a:pt x="2427" y="1434"/>
                    <a:pt x="2427" y="1434"/>
                    <a:pt x="2427" y="1434"/>
                  </a:cubicBezTo>
                  <a:cubicBezTo>
                    <a:pt x="2491" y="1133"/>
                    <a:pt x="2491" y="1133"/>
                    <a:pt x="2491" y="1133"/>
                  </a:cubicBezTo>
                  <a:cubicBezTo>
                    <a:pt x="2604" y="1133"/>
                    <a:pt x="2604" y="1133"/>
                    <a:pt x="2604" y="1133"/>
                  </a:cubicBezTo>
                  <a:cubicBezTo>
                    <a:pt x="2599" y="1226"/>
                    <a:pt x="2623" y="1311"/>
                    <a:pt x="2685" y="1368"/>
                  </a:cubicBezTo>
                  <a:cubicBezTo>
                    <a:pt x="2761" y="1438"/>
                    <a:pt x="2877" y="1451"/>
                    <a:pt x="2963" y="1451"/>
                  </a:cubicBezTo>
                  <a:cubicBezTo>
                    <a:pt x="3081" y="1451"/>
                    <a:pt x="3203" y="1434"/>
                    <a:pt x="3326" y="1407"/>
                  </a:cubicBezTo>
                  <a:cubicBezTo>
                    <a:pt x="3394" y="1133"/>
                    <a:pt x="3394" y="1133"/>
                    <a:pt x="3394" y="1133"/>
                  </a:cubicBezTo>
                  <a:cubicBezTo>
                    <a:pt x="3617" y="1133"/>
                    <a:pt x="3617" y="1133"/>
                    <a:pt x="3617" y="1133"/>
                  </a:cubicBezTo>
                  <a:cubicBezTo>
                    <a:pt x="3617" y="0"/>
                    <a:pt x="3617" y="0"/>
                    <a:pt x="3617" y="0"/>
                  </a:cubicBezTo>
                  <a:lnTo>
                    <a:pt x="2814" y="0"/>
                  </a:lnTo>
                  <a:close/>
                  <a:moveTo>
                    <a:pt x="351" y="1894"/>
                  </a:moveTo>
                  <a:cubicBezTo>
                    <a:pt x="321" y="2038"/>
                    <a:pt x="321" y="2038"/>
                    <a:pt x="321" y="2038"/>
                  </a:cubicBezTo>
                  <a:cubicBezTo>
                    <a:pt x="316" y="2060"/>
                    <a:pt x="309" y="2092"/>
                    <a:pt x="348" y="2092"/>
                  </a:cubicBezTo>
                  <a:cubicBezTo>
                    <a:pt x="393" y="2092"/>
                    <a:pt x="400" y="2058"/>
                    <a:pt x="409" y="2016"/>
                  </a:cubicBezTo>
                  <a:cubicBezTo>
                    <a:pt x="435" y="1894"/>
                    <a:pt x="435" y="1894"/>
                    <a:pt x="435" y="1894"/>
                  </a:cubicBezTo>
                  <a:cubicBezTo>
                    <a:pt x="508" y="1894"/>
                    <a:pt x="508" y="1894"/>
                    <a:pt x="508" y="1894"/>
                  </a:cubicBezTo>
                  <a:cubicBezTo>
                    <a:pt x="474" y="2053"/>
                    <a:pt x="474" y="2053"/>
                    <a:pt x="474" y="2053"/>
                  </a:cubicBezTo>
                  <a:cubicBezTo>
                    <a:pt x="464" y="2106"/>
                    <a:pt x="463" y="2112"/>
                    <a:pt x="462" y="2118"/>
                  </a:cubicBezTo>
                  <a:cubicBezTo>
                    <a:pt x="461" y="2125"/>
                    <a:pt x="460" y="2130"/>
                    <a:pt x="460" y="2136"/>
                  </a:cubicBezTo>
                  <a:cubicBezTo>
                    <a:pt x="391" y="2136"/>
                    <a:pt x="391" y="2136"/>
                    <a:pt x="391" y="2136"/>
                  </a:cubicBezTo>
                  <a:cubicBezTo>
                    <a:pt x="395" y="2104"/>
                    <a:pt x="395" y="2104"/>
                    <a:pt x="395" y="2104"/>
                  </a:cubicBezTo>
                  <a:cubicBezTo>
                    <a:pt x="386" y="2115"/>
                    <a:pt x="362" y="2143"/>
                    <a:pt x="315" y="2143"/>
                  </a:cubicBezTo>
                  <a:cubicBezTo>
                    <a:pt x="283" y="2143"/>
                    <a:pt x="259" y="2128"/>
                    <a:pt x="250" y="2110"/>
                  </a:cubicBezTo>
                  <a:cubicBezTo>
                    <a:pt x="238" y="2090"/>
                    <a:pt x="245" y="2056"/>
                    <a:pt x="248" y="2045"/>
                  </a:cubicBezTo>
                  <a:cubicBezTo>
                    <a:pt x="279" y="1894"/>
                    <a:pt x="279" y="1894"/>
                    <a:pt x="279" y="1894"/>
                  </a:cubicBezTo>
                  <a:lnTo>
                    <a:pt x="351" y="1894"/>
                  </a:lnTo>
                  <a:close/>
                  <a:moveTo>
                    <a:pt x="812" y="1942"/>
                  </a:moveTo>
                  <a:cubicBezTo>
                    <a:pt x="870" y="1942"/>
                    <a:pt x="870" y="1942"/>
                    <a:pt x="870" y="1942"/>
                  </a:cubicBezTo>
                  <a:cubicBezTo>
                    <a:pt x="880" y="1895"/>
                    <a:pt x="880" y="1895"/>
                    <a:pt x="880" y="1895"/>
                  </a:cubicBezTo>
                  <a:cubicBezTo>
                    <a:pt x="822" y="1895"/>
                    <a:pt x="822" y="1895"/>
                    <a:pt x="822" y="1895"/>
                  </a:cubicBezTo>
                  <a:cubicBezTo>
                    <a:pt x="838" y="1822"/>
                    <a:pt x="838" y="1822"/>
                    <a:pt x="838" y="1822"/>
                  </a:cubicBezTo>
                  <a:cubicBezTo>
                    <a:pt x="762" y="1848"/>
                    <a:pt x="762" y="1848"/>
                    <a:pt x="762" y="1848"/>
                  </a:cubicBezTo>
                  <a:cubicBezTo>
                    <a:pt x="752" y="1895"/>
                    <a:pt x="752" y="1895"/>
                    <a:pt x="752" y="1895"/>
                  </a:cubicBezTo>
                  <a:cubicBezTo>
                    <a:pt x="654" y="1895"/>
                    <a:pt x="654" y="1895"/>
                    <a:pt x="654" y="1895"/>
                  </a:cubicBezTo>
                  <a:cubicBezTo>
                    <a:pt x="670" y="1822"/>
                    <a:pt x="670" y="1822"/>
                    <a:pt x="670" y="1822"/>
                  </a:cubicBezTo>
                  <a:cubicBezTo>
                    <a:pt x="594" y="1848"/>
                    <a:pt x="594" y="1848"/>
                    <a:pt x="594" y="1848"/>
                  </a:cubicBezTo>
                  <a:cubicBezTo>
                    <a:pt x="584" y="1895"/>
                    <a:pt x="584" y="1895"/>
                    <a:pt x="584" y="1895"/>
                  </a:cubicBezTo>
                  <a:cubicBezTo>
                    <a:pt x="537" y="1895"/>
                    <a:pt x="537" y="1895"/>
                    <a:pt x="537" y="1895"/>
                  </a:cubicBezTo>
                  <a:cubicBezTo>
                    <a:pt x="527" y="1942"/>
                    <a:pt x="527" y="1942"/>
                    <a:pt x="527" y="1942"/>
                  </a:cubicBezTo>
                  <a:cubicBezTo>
                    <a:pt x="574" y="1942"/>
                    <a:pt x="574" y="1942"/>
                    <a:pt x="574" y="1942"/>
                  </a:cubicBezTo>
                  <a:cubicBezTo>
                    <a:pt x="545" y="2075"/>
                    <a:pt x="545" y="2075"/>
                    <a:pt x="545" y="2075"/>
                  </a:cubicBezTo>
                  <a:cubicBezTo>
                    <a:pt x="541" y="2095"/>
                    <a:pt x="531" y="2141"/>
                    <a:pt x="603" y="2141"/>
                  </a:cubicBezTo>
                  <a:cubicBezTo>
                    <a:pt x="615" y="2141"/>
                    <a:pt x="636" y="2139"/>
                    <a:pt x="660" y="2133"/>
                  </a:cubicBezTo>
                  <a:cubicBezTo>
                    <a:pt x="670" y="2086"/>
                    <a:pt x="670" y="2086"/>
                    <a:pt x="670" y="2086"/>
                  </a:cubicBezTo>
                  <a:cubicBezTo>
                    <a:pt x="661" y="2087"/>
                    <a:pt x="656" y="2088"/>
                    <a:pt x="645" y="2088"/>
                  </a:cubicBezTo>
                  <a:cubicBezTo>
                    <a:pt x="614" y="2088"/>
                    <a:pt x="617" y="2074"/>
                    <a:pt x="621" y="2052"/>
                  </a:cubicBezTo>
                  <a:cubicBezTo>
                    <a:pt x="645" y="1942"/>
                    <a:pt x="645" y="1942"/>
                    <a:pt x="645" y="1942"/>
                  </a:cubicBezTo>
                  <a:cubicBezTo>
                    <a:pt x="741" y="1942"/>
                    <a:pt x="741" y="1942"/>
                    <a:pt x="741" y="1942"/>
                  </a:cubicBezTo>
                  <a:cubicBezTo>
                    <a:pt x="713" y="2075"/>
                    <a:pt x="713" y="2075"/>
                    <a:pt x="713" y="2075"/>
                  </a:cubicBezTo>
                  <a:cubicBezTo>
                    <a:pt x="709" y="2095"/>
                    <a:pt x="699" y="2141"/>
                    <a:pt x="771" y="2141"/>
                  </a:cubicBezTo>
                  <a:cubicBezTo>
                    <a:pt x="782" y="2141"/>
                    <a:pt x="804" y="2139"/>
                    <a:pt x="828" y="2133"/>
                  </a:cubicBezTo>
                  <a:cubicBezTo>
                    <a:pt x="838" y="2086"/>
                    <a:pt x="838" y="2086"/>
                    <a:pt x="838" y="2086"/>
                  </a:cubicBezTo>
                  <a:cubicBezTo>
                    <a:pt x="829" y="2087"/>
                    <a:pt x="824" y="2088"/>
                    <a:pt x="813" y="2088"/>
                  </a:cubicBezTo>
                  <a:cubicBezTo>
                    <a:pt x="781" y="2088"/>
                    <a:pt x="785" y="2074"/>
                    <a:pt x="788" y="2052"/>
                  </a:cubicBezTo>
                  <a:lnTo>
                    <a:pt x="812" y="1942"/>
                  </a:lnTo>
                  <a:close/>
                  <a:moveTo>
                    <a:pt x="916" y="1893"/>
                  </a:moveTo>
                  <a:cubicBezTo>
                    <a:pt x="987" y="1893"/>
                    <a:pt x="987" y="1893"/>
                    <a:pt x="987" y="1893"/>
                  </a:cubicBezTo>
                  <a:cubicBezTo>
                    <a:pt x="935" y="2136"/>
                    <a:pt x="935" y="2136"/>
                    <a:pt x="935" y="2136"/>
                  </a:cubicBezTo>
                  <a:cubicBezTo>
                    <a:pt x="864" y="2136"/>
                    <a:pt x="864" y="2136"/>
                    <a:pt x="864" y="2136"/>
                  </a:cubicBezTo>
                  <a:lnTo>
                    <a:pt x="916" y="1893"/>
                  </a:lnTo>
                  <a:close/>
                  <a:moveTo>
                    <a:pt x="935" y="1790"/>
                  </a:moveTo>
                  <a:cubicBezTo>
                    <a:pt x="1011" y="1790"/>
                    <a:pt x="1011" y="1790"/>
                    <a:pt x="1011" y="1790"/>
                  </a:cubicBezTo>
                  <a:cubicBezTo>
                    <a:pt x="998" y="1851"/>
                    <a:pt x="998" y="1851"/>
                    <a:pt x="998" y="1851"/>
                  </a:cubicBezTo>
                  <a:cubicBezTo>
                    <a:pt x="922" y="1851"/>
                    <a:pt x="922" y="1851"/>
                    <a:pt x="922" y="1851"/>
                  </a:cubicBezTo>
                  <a:lnTo>
                    <a:pt x="935" y="1790"/>
                  </a:lnTo>
                  <a:close/>
                  <a:moveTo>
                    <a:pt x="1034" y="1937"/>
                  </a:moveTo>
                  <a:cubicBezTo>
                    <a:pt x="1034" y="1936"/>
                    <a:pt x="1040" y="1909"/>
                    <a:pt x="1042" y="1893"/>
                  </a:cubicBezTo>
                  <a:cubicBezTo>
                    <a:pt x="1110" y="1893"/>
                    <a:pt x="1110" y="1893"/>
                    <a:pt x="1110" y="1893"/>
                  </a:cubicBezTo>
                  <a:cubicBezTo>
                    <a:pt x="1104" y="1929"/>
                    <a:pt x="1104" y="1929"/>
                    <a:pt x="1104" y="1929"/>
                  </a:cubicBezTo>
                  <a:cubicBezTo>
                    <a:pt x="1113" y="1918"/>
                    <a:pt x="1139" y="1887"/>
                    <a:pt x="1192" y="1887"/>
                  </a:cubicBezTo>
                  <a:cubicBezTo>
                    <a:pt x="1239" y="1887"/>
                    <a:pt x="1254" y="1916"/>
                    <a:pt x="1256" y="1933"/>
                  </a:cubicBezTo>
                  <a:cubicBezTo>
                    <a:pt x="1259" y="1948"/>
                    <a:pt x="1257" y="1960"/>
                    <a:pt x="1248" y="2005"/>
                  </a:cubicBezTo>
                  <a:cubicBezTo>
                    <a:pt x="1220" y="2136"/>
                    <a:pt x="1220" y="2136"/>
                    <a:pt x="1220" y="2136"/>
                  </a:cubicBezTo>
                  <a:cubicBezTo>
                    <a:pt x="1147" y="2136"/>
                    <a:pt x="1147" y="2136"/>
                    <a:pt x="1147" y="2136"/>
                  </a:cubicBezTo>
                  <a:cubicBezTo>
                    <a:pt x="1179" y="1985"/>
                    <a:pt x="1179" y="1985"/>
                    <a:pt x="1179" y="1985"/>
                  </a:cubicBezTo>
                  <a:cubicBezTo>
                    <a:pt x="1181" y="1975"/>
                    <a:pt x="1183" y="1967"/>
                    <a:pt x="1181" y="1959"/>
                  </a:cubicBezTo>
                  <a:cubicBezTo>
                    <a:pt x="1178" y="1949"/>
                    <a:pt x="1169" y="1938"/>
                    <a:pt x="1151" y="1938"/>
                  </a:cubicBezTo>
                  <a:cubicBezTo>
                    <a:pt x="1136" y="1938"/>
                    <a:pt x="1120" y="1946"/>
                    <a:pt x="1110" y="1957"/>
                  </a:cubicBezTo>
                  <a:cubicBezTo>
                    <a:pt x="1104" y="1963"/>
                    <a:pt x="1097" y="1975"/>
                    <a:pt x="1093" y="1994"/>
                  </a:cubicBezTo>
                  <a:cubicBezTo>
                    <a:pt x="1063" y="2136"/>
                    <a:pt x="1063" y="2136"/>
                    <a:pt x="1063" y="2136"/>
                  </a:cubicBezTo>
                  <a:cubicBezTo>
                    <a:pt x="992" y="2136"/>
                    <a:pt x="992" y="2136"/>
                    <a:pt x="992" y="2136"/>
                  </a:cubicBezTo>
                  <a:lnTo>
                    <a:pt x="1034" y="1937"/>
                  </a:lnTo>
                  <a:close/>
                  <a:moveTo>
                    <a:pt x="1558" y="1895"/>
                  </a:moveTo>
                  <a:cubicBezTo>
                    <a:pt x="1552" y="1914"/>
                    <a:pt x="1547" y="1930"/>
                    <a:pt x="1542" y="1955"/>
                  </a:cubicBezTo>
                  <a:cubicBezTo>
                    <a:pt x="1504" y="2134"/>
                    <a:pt x="1504" y="2134"/>
                    <a:pt x="1504" y="2134"/>
                  </a:cubicBezTo>
                  <a:cubicBezTo>
                    <a:pt x="1486" y="2223"/>
                    <a:pt x="1409" y="2232"/>
                    <a:pt x="1363" y="2232"/>
                  </a:cubicBezTo>
                  <a:cubicBezTo>
                    <a:pt x="1328" y="2232"/>
                    <a:pt x="1261" y="2228"/>
                    <a:pt x="1272" y="2154"/>
                  </a:cubicBezTo>
                  <a:cubicBezTo>
                    <a:pt x="1340" y="2154"/>
                    <a:pt x="1340" y="2154"/>
                    <a:pt x="1340" y="2154"/>
                  </a:cubicBezTo>
                  <a:cubicBezTo>
                    <a:pt x="1340" y="2158"/>
                    <a:pt x="1339" y="2166"/>
                    <a:pt x="1344" y="2174"/>
                  </a:cubicBezTo>
                  <a:cubicBezTo>
                    <a:pt x="1348" y="2181"/>
                    <a:pt x="1357" y="2188"/>
                    <a:pt x="1375" y="2188"/>
                  </a:cubicBezTo>
                  <a:cubicBezTo>
                    <a:pt x="1397" y="2188"/>
                    <a:pt x="1417" y="2178"/>
                    <a:pt x="1427" y="2156"/>
                  </a:cubicBezTo>
                  <a:cubicBezTo>
                    <a:pt x="1432" y="2144"/>
                    <a:pt x="1434" y="2135"/>
                    <a:pt x="1442" y="2099"/>
                  </a:cubicBezTo>
                  <a:cubicBezTo>
                    <a:pt x="1413" y="2128"/>
                    <a:pt x="1387" y="2132"/>
                    <a:pt x="1370" y="2132"/>
                  </a:cubicBezTo>
                  <a:cubicBezTo>
                    <a:pt x="1300" y="2132"/>
                    <a:pt x="1280" y="2071"/>
                    <a:pt x="1293" y="2012"/>
                  </a:cubicBezTo>
                  <a:cubicBezTo>
                    <a:pt x="1306" y="1951"/>
                    <a:pt x="1352" y="1892"/>
                    <a:pt x="1422" y="1892"/>
                  </a:cubicBezTo>
                  <a:cubicBezTo>
                    <a:pt x="1466" y="1892"/>
                    <a:pt x="1477" y="1916"/>
                    <a:pt x="1482" y="1927"/>
                  </a:cubicBezTo>
                  <a:cubicBezTo>
                    <a:pt x="1492" y="1895"/>
                    <a:pt x="1492" y="1895"/>
                    <a:pt x="1492" y="1895"/>
                  </a:cubicBezTo>
                  <a:lnTo>
                    <a:pt x="1558" y="1895"/>
                  </a:lnTo>
                  <a:close/>
                  <a:moveTo>
                    <a:pt x="1397" y="2083"/>
                  </a:moveTo>
                  <a:cubicBezTo>
                    <a:pt x="1447" y="2083"/>
                    <a:pt x="1459" y="2025"/>
                    <a:pt x="1461" y="2014"/>
                  </a:cubicBezTo>
                  <a:cubicBezTo>
                    <a:pt x="1467" y="1986"/>
                    <a:pt x="1472" y="1940"/>
                    <a:pt x="1428" y="1940"/>
                  </a:cubicBezTo>
                  <a:cubicBezTo>
                    <a:pt x="1401" y="1940"/>
                    <a:pt x="1375" y="1960"/>
                    <a:pt x="1364" y="2012"/>
                  </a:cubicBezTo>
                  <a:cubicBezTo>
                    <a:pt x="1362" y="2025"/>
                    <a:pt x="1349" y="2083"/>
                    <a:pt x="1397" y="2083"/>
                  </a:cubicBezTo>
                  <a:moveTo>
                    <a:pt x="1842" y="2133"/>
                  </a:moveTo>
                  <a:cubicBezTo>
                    <a:pt x="1818" y="2139"/>
                    <a:pt x="1797" y="2141"/>
                    <a:pt x="1786" y="2141"/>
                  </a:cubicBezTo>
                  <a:cubicBezTo>
                    <a:pt x="1714" y="2141"/>
                    <a:pt x="1723" y="2095"/>
                    <a:pt x="1728" y="2075"/>
                  </a:cubicBezTo>
                  <a:cubicBezTo>
                    <a:pt x="1756" y="1942"/>
                    <a:pt x="1756" y="1942"/>
                    <a:pt x="1756" y="1942"/>
                  </a:cubicBezTo>
                  <a:cubicBezTo>
                    <a:pt x="1710" y="1942"/>
                    <a:pt x="1710" y="1942"/>
                    <a:pt x="1710" y="1942"/>
                  </a:cubicBezTo>
                  <a:cubicBezTo>
                    <a:pt x="1719" y="1895"/>
                    <a:pt x="1719" y="1895"/>
                    <a:pt x="1719" y="1895"/>
                  </a:cubicBezTo>
                  <a:cubicBezTo>
                    <a:pt x="1766" y="1895"/>
                    <a:pt x="1766" y="1895"/>
                    <a:pt x="1766" y="1895"/>
                  </a:cubicBezTo>
                  <a:cubicBezTo>
                    <a:pt x="1776" y="1848"/>
                    <a:pt x="1776" y="1848"/>
                    <a:pt x="1776" y="1848"/>
                  </a:cubicBezTo>
                  <a:cubicBezTo>
                    <a:pt x="1852" y="1822"/>
                    <a:pt x="1852" y="1822"/>
                    <a:pt x="1852" y="1822"/>
                  </a:cubicBezTo>
                  <a:cubicBezTo>
                    <a:pt x="1837" y="1895"/>
                    <a:pt x="1837" y="1895"/>
                    <a:pt x="1837" y="1895"/>
                  </a:cubicBezTo>
                  <a:cubicBezTo>
                    <a:pt x="1895" y="1895"/>
                    <a:pt x="1895" y="1895"/>
                    <a:pt x="1895" y="1895"/>
                  </a:cubicBezTo>
                  <a:cubicBezTo>
                    <a:pt x="1884" y="1942"/>
                    <a:pt x="1884" y="1942"/>
                    <a:pt x="1884" y="1942"/>
                  </a:cubicBezTo>
                  <a:cubicBezTo>
                    <a:pt x="1827" y="1942"/>
                    <a:pt x="1827" y="1942"/>
                    <a:pt x="1827" y="1942"/>
                  </a:cubicBezTo>
                  <a:cubicBezTo>
                    <a:pt x="1803" y="2052"/>
                    <a:pt x="1803" y="2052"/>
                    <a:pt x="1803" y="2052"/>
                  </a:cubicBezTo>
                  <a:cubicBezTo>
                    <a:pt x="1799" y="2074"/>
                    <a:pt x="1796" y="2088"/>
                    <a:pt x="1828" y="2088"/>
                  </a:cubicBezTo>
                  <a:cubicBezTo>
                    <a:pt x="1838" y="2088"/>
                    <a:pt x="1844" y="2087"/>
                    <a:pt x="1852" y="2086"/>
                  </a:cubicBezTo>
                  <a:lnTo>
                    <a:pt x="1842" y="2133"/>
                  </a:lnTo>
                  <a:close/>
                  <a:moveTo>
                    <a:pt x="1954" y="1790"/>
                  </a:moveTo>
                  <a:cubicBezTo>
                    <a:pt x="2025" y="1790"/>
                    <a:pt x="2025" y="1790"/>
                    <a:pt x="2025" y="1790"/>
                  </a:cubicBezTo>
                  <a:cubicBezTo>
                    <a:pt x="1996" y="1927"/>
                    <a:pt x="1996" y="1927"/>
                    <a:pt x="1996" y="1927"/>
                  </a:cubicBezTo>
                  <a:cubicBezTo>
                    <a:pt x="2007" y="1915"/>
                    <a:pt x="2030" y="1890"/>
                    <a:pt x="2074" y="1890"/>
                  </a:cubicBezTo>
                  <a:cubicBezTo>
                    <a:pt x="2110" y="1890"/>
                    <a:pt x="2129" y="1908"/>
                    <a:pt x="2137" y="1923"/>
                  </a:cubicBezTo>
                  <a:cubicBezTo>
                    <a:pt x="2143" y="1935"/>
                    <a:pt x="2146" y="1957"/>
                    <a:pt x="2139" y="1989"/>
                  </a:cubicBezTo>
                  <a:cubicBezTo>
                    <a:pt x="2108" y="2136"/>
                    <a:pt x="2108" y="2136"/>
                    <a:pt x="2108" y="2136"/>
                  </a:cubicBezTo>
                  <a:cubicBezTo>
                    <a:pt x="2037" y="2136"/>
                    <a:pt x="2037" y="2136"/>
                    <a:pt x="2037" y="2136"/>
                  </a:cubicBezTo>
                  <a:cubicBezTo>
                    <a:pt x="2068" y="1991"/>
                    <a:pt x="2068" y="1991"/>
                    <a:pt x="2068" y="1991"/>
                  </a:cubicBezTo>
                  <a:cubicBezTo>
                    <a:pt x="2071" y="1977"/>
                    <a:pt x="2079" y="1938"/>
                    <a:pt x="2040" y="1938"/>
                  </a:cubicBezTo>
                  <a:cubicBezTo>
                    <a:pt x="2019" y="1938"/>
                    <a:pt x="1991" y="1950"/>
                    <a:pt x="1983" y="1988"/>
                  </a:cubicBezTo>
                  <a:cubicBezTo>
                    <a:pt x="1952" y="2136"/>
                    <a:pt x="1952" y="2136"/>
                    <a:pt x="1952" y="2136"/>
                  </a:cubicBezTo>
                  <a:cubicBezTo>
                    <a:pt x="1881" y="2136"/>
                    <a:pt x="1881" y="2136"/>
                    <a:pt x="1881" y="2136"/>
                  </a:cubicBezTo>
                  <a:lnTo>
                    <a:pt x="1954" y="1790"/>
                  </a:lnTo>
                  <a:close/>
                  <a:moveTo>
                    <a:pt x="2195" y="1953"/>
                  </a:moveTo>
                  <a:cubicBezTo>
                    <a:pt x="2197" y="1942"/>
                    <a:pt x="2203" y="1906"/>
                    <a:pt x="2205" y="1893"/>
                  </a:cubicBezTo>
                  <a:cubicBezTo>
                    <a:pt x="2271" y="1893"/>
                    <a:pt x="2271" y="1893"/>
                    <a:pt x="2271" y="1893"/>
                  </a:cubicBezTo>
                  <a:cubicBezTo>
                    <a:pt x="2263" y="1939"/>
                    <a:pt x="2263" y="1939"/>
                    <a:pt x="2263" y="1939"/>
                  </a:cubicBezTo>
                  <a:cubicBezTo>
                    <a:pt x="2276" y="1919"/>
                    <a:pt x="2298" y="1889"/>
                    <a:pt x="2356" y="1892"/>
                  </a:cubicBezTo>
                  <a:cubicBezTo>
                    <a:pt x="2342" y="1956"/>
                    <a:pt x="2342" y="1956"/>
                    <a:pt x="2342" y="1956"/>
                  </a:cubicBezTo>
                  <a:cubicBezTo>
                    <a:pt x="2271" y="1949"/>
                    <a:pt x="2259" y="1986"/>
                    <a:pt x="2253" y="2017"/>
                  </a:cubicBezTo>
                  <a:cubicBezTo>
                    <a:pt x="2227" y="2136"/>
                    <a:pt x="2227" y="2136"/>
                    <a:pt x="2227" y="2136"/>
                  </a:cubicBezTo>
                  <a:cubicBezTo>
                    <a:pt x="2156" y="2136"/>
                    <a:pt x="2156" y="2136"/>
                    <a:pt x="2156" y="2136"/>
                  </a:cubicBezTo>
                  <a:lnTo>
                    <a:pt x="2195" y="1953"/>
                  </a:lnTo>
                  <a:close/>
                  <a:moveTo>
                    <a:pt x="2503" y="1888"/>
                  </a:moveTo>
                  <a:cubicBezTo>
                    <a:pt x="2591" y="1888"/>
                    <a:pt x="2617" y="1948"/>
                    <a:pt x="2602" y="2015"/>
                  </a:cubicBezTo>
                  <a:cubicBezTo>
                    <a:pt x="2587" y="2083"/>
                    <a:pt x="2535" y="2145"/>
                    <a:pt x="2447" y="2145"/>
                  </a:cubicBezTo>
                  <a:cubicBezTo>
                    <a:pt x="2378" y="2145"/>
                    <a:pt x="2332" y="2102"/>
                    <a:pt x="2350" y="2017"/>
                  </a:cubicBezTo>
                  <a:cubicBezTo>
                    <a:pt x="2362" y="1959"/>
                    <a:pt x="2408" y="1888"/>
                    <a:pt x="2503" y="1888"/>
                  </a:cubicBezTo>
                  <a:moveTo>
                    <a:pt x="2460" y="2095"/>
                  </a:moveTo>
                  <a:cubicBezTo>
                    <a:pt x="2491" y="2095"/>
                    <a:pt x="2516" y="2077"/>
                    <a:pt x="2530" y="2012"/>
                  </a:cubicBezTo>
                  <a:cubicBezTo>
                    <a:pt x="2537" y="1980"/>
                    <a:pt x="2540" y="1935"/>
                    <a:pt x="2493" y="1935"/>
                  </a:cubicBezTo>
                  <a:cubicBezTo>
                    <a:pt x="2441" y="1935"/>
                    <a:pt x="2427" y="1995"/>
                    <a:pt x="2423" y="2018"/>
                  </a:cubicBezTo>
                  <a:cubicBezTo>
                    <a:pt x="2411" y="2072"/>
                    <a:pt x="2425" y="2095"/>
                    <a:pt x="2460" y="2095"/>
                  </a:cubicBezTo>
                  <a:moveTo>
                    <a:pt x="2743" y="1894"/>
                  </a:moveTo>
                  <a:cubicBezTo>
                    <a:pt x="2713" y="2038"/>
                    <a:pt x="2713" y="2038"/>
                    <a:pt x="2713" y="2038"/>
                  </a:cubicBezTo>
                  <a:cubicBezTo>
                    <a:pt x="2708" y="2060"/>
                    <a:pt x="2701" y="2092"/>
                    <a:pt x="2740" y="2092"/>
                  </a:cubicBezTo>
                  <a:cubicBezTo>
                    <a:pt x="2785" y="2092"/>
                    <a:pt x="2792" y="2058"/>
                    <a:pt x="2801" y="2016"/>
                  </a:cubicBezTo>
                  <a:cubicBezTo>
                    <a:pt x="2827" y="1894"/>
                    <a:pt x="2827" y="1894"/>
                    <a:pt x="2827" y="1894"/>
                  </a:cubicBezTo>
                  <a:cubicBezTo>
                    <a:pt x="2900" y="1894"/>
                    <a:pt x="2900" y="1894"/>
                    <a:pt x="2900" y="1894"/>
                  </a:cubicBezTo>
                  <a:cubicBezTo>
                    <a:pt x="2867" y="2053"/>
                    <a:pt x="2867" y="2053"/>
                    <a:pt x="2867" y="2053"/>
                  </a:cubicBezTo>
                  <a:cubicBezTo>
                    <a:pt x="2856" y="2106"/>
                    <a:pt x="2855" y="2112"/>
                    <a:pt x="2854" y="2118"/>
                  </a:cubicBezTo>
                  <a:cubicBezTo>
                    <a:pt x="2853" y="2125"/>
                    <a:pt x="2852" y="2130"/>
                    <a:pt x="2852" y="2136"/>
                  </a:cubicBezTo>
                  <a:cubicBezTo>
                    <a:pt x="2783" y="2136"/>
                    <a:pt x="2783" y="2136"/>
                    <a:pt x="2783" y="2136"/>
                  </a:cubicBezTo>
                  <a:cubicBezTo>
                    <a:pt x="2787" y="2104"/>
                    <a:pt x="2787" y="2104"/>
                    <a:pt x="2787" y="2104"/>
                  </a:cubicBezTo>
                  <a:cubicBezTo>
                    <a:pt x="2778" y="2115"/>
                    <a:pt x="2753" y="2143"/>
                    <a:pt x="2707" y="2143"/>
                  </a:cubicBezTo>
                  <a:cubicBezTo>
                    <a:pt x="2675" y="2143"/>
                    <a:pt x="2651" y="2128"/>
                    <a:pt x="2641" y="2110"/>
                  </a:cubicBezTo>
                  <a:cubicBezTo>
                    <a:pt x="2630" y="2090"/>
                    <a:pt x="2637" y="2056"/>
                    <a:pt x="2639" y="2045"/>
                  </a:cubicBezTo>
                  <a:cubicBezTo>
                    <a:pt x="2671" y="1894"/>
                    <a:pt x="2671" y="1894"/>
                    <a:pt x="2671" y="1894"/>
                  </a:cubicBezTo>
                  <a:lnTo>
                    <a:pt x="2743" y="1894"/>
                  </a:lnTo>
                  <a:close/>
                  <a:moveTo>
                    <a:pt x="3181" y="1895"/>
                  </a:moveTo>
                  <a:cubicBezTo>
                    <a:pt x="3175" y="1914"/>
                    <a:pt x="3170" y="1930"/>
                    <a:pt x="3164" y="1955"/>
                  </a:cubicBezTo>
                  <a:cubicBezTo>
                    <a:pt x="3126" y="2134"/>
                    <a:pt x="3126" y="2134"/>
                    <a:pt x="3126" y="2134"/>
                  </a:cubicBezTo>
                  <a:cubicBezTo>
                    <a:pt x="3108" y="2223"/>
                    <a:pt x="3031" y="2232"/>
                    <a:pt x="2985" y="2232"/>
                  </a:cubicBezTo>
                  <a:cubicBezTo>
                    <a:pt x="2950" y="2232"/>
                    <a:pt x="2883" y="2228"/>
                    <a:pt x="2894" y="2154"/>
                  </a:cubicBezTo>
                  <a:cubicBezTo>
                    <a:pt x="2962" y="2154"/>
                    <a:pt x="2962" y="2154"/>
                    <a:pt x="2962" y="2154"/>
                  </a:cubicBezTo>
                  <a:cubicBezTo>
                    <a:pt x="2962" y="2158"/>
                    <a:pt x="2962" y="2166"/>
                    <a:pt x="2966" y="2174"/>
                  </a:cubicBezTo>
                  <a:cubicBezTo>
                    <a:pt x="2970" y="2181"/>
                    <a:pt x="2979" y="2188"/>
                    <a:pt x="2998" y="2188"/>
                  </a:cubicBezTo>
                  <a:cubicBezTo>
                    <a:pt x="3019" y="2188"/>
                    <a:pt x="3040" y="2178"/>
                    <a:pt x="3049" y="2156"/>
                  </a:cubicBezTo>
                  <a:cubicBezTo>
                    <a:pt x="3054" y="2144"/>
                    <a:pt x="3056" y="2135"/>
                    <a:pt x="3064" y="2099"/>
                  </a:cubicBezTo>
                  <a:cubicBezTo>
                    <a:pt x="3036" y="2128"/>
                    <a:pt x="3009" y="2132"/>
                    <a:pt x="2992" y="2132"/>
                  </a:cubicBezTo>
                  <a:cubicBezTo>
                    <a:pt x="2922" y="2132"/>
                    <a:pt x="2903" y="2071"/>
                    <a:pt x="2915" y="2012"/>
                  </a:cubicBezTo>
                  <a:cubicBezTo>
                    <a:pt x="2928" y="1951"/>
                    <a:pt x="2974" y="1892"/>
                    <a:pt x="3044" y="1892"/>
                  </a:cubicBezTo>
                  <a:cubicBezTo>
                    <a:pt x="3088" y="1892"/>
                    <a:pt x="3099" y="1916"/>
                    <a:pt x="3105" y="1927"/>
                  </a:cubicBezTo>
                  <a:cubicBezTo>
                    <a:pt x="3114" y="1895"/>
                    <a:pt x="3114" y="1895"/>
                    <a:pt x="3114" y="1895"/>
                  </a:cubicBezTo>
                  <a:lnTo>
                    <a:pt x="3181" y="1895"/>
                  </a:lnTo>
                  <a:close/>
                  <a:moveTo>
                    <a:pt x="3019" y="2083"/>
                  </a:moveTo>
                  <a:cubicBezTo>
                    <a:pt x="3069" y="2083"/>
                    <a:pt x="3081" y="2025"/>
                    <a:pt x="3083" y="2014"/>
                  </a:cubicBezTo>
                  <a:cubicBezTo>
                    <a:pt x="3089" y="1986"/>
                    <a:pt x="3094" y="1940"/>
                    <a:pt x="3051" y="1940"/>
                  </a:cubicBezTo>
                  <a:cubicBezTo>
                    <a:pt x="3024" y="1940"/>
                    <a:pt x="2997" y="1960"/>
                    <a:pt x="2986" y="2012"/>
                  </a:cubicBezTo>
                  <a:cubicBezTo>
                    <a:pt x="2984" y="2025"/>
                    <a:pt x="2971" y="2083"/>
                    <a:pt x="3019" y="2083"/>
                  </a:cubicBezTo>
                  <a:moveTo>
                    <a:pt x="3257" y="1790"/>
                  </a:moveTo>
                  <a:cubicBezTo>
                    <a:pt x="3327" y="1790"/>
                    <a:pt x="3327" y="1790"/>
                    <a:pt x="3327" y="1790"/>
                  </a:cubicBezTo>
                  <a:cubicBezTo>
                    <a:pt x="3298" y="1927"/>
                    <a:pt x="3298" y="1927"/>
                    <a:pt x="3298" y="1927"/>
                  </a:cubicBezTo>
                  <a:cubicBezTo>
                    <a:pt x="3309" y="1915"/>
                    <a:pt x="3332" y="1890"/>
                    <a:pt x="3376" y="1890"/>
                  </a:cubicBezTo>
                  <a:cubicBezTo>
                    <a:pt x="3412" y="1890"/>
                    <a:pt x="3431" y="1908"/>
                    <a:pt x="3440" y="1923"/>
                  </a:cubicBezTo>
                  <a:cubicBezTo>
                    <a:pt x="3446" y="1935"/>
                    <a:pt x="3448" y="1957"/>
                    <a:pt x="3441" y="1989"/>
                  </a:cubicBezTo>
                  <a:cubicBezTo>
                    <a:pt x="3410" y="2136"/>
                    <a:pt x="3410" y="2136"/>
                    <a:pt x="3410" y="2136"/>
                  </a:cubicBezTo>
                  <a:cubicBezTo>
                    <a:pt x="3340" y="2136"/>
                    <a:pt x="3340" y="2136"/>
                    <a:pt x="3340" y="2136"/>
                  </a:cubicBezTo>
                  <a:cubicBezTo>
                    <a:pt x="3370" y="1991"/>
                    <a:pt x="3370" y="1991"/>
                    <a:pt x="3370" y="1991"/>
                  </a:cubicBezTo>
                  <a:cubicBezTo>
                    <a:pt x="3373" y="1977"/>
                    <a:pt x="3382" y="1938"/>
                    <a:pt x="3342" y="1938"/>
                  </a:cubicBezTo>
                  <a:cubicBezTo>
                    <a:pt x="3322" y="1938"/>
                    <a:pt x="3293" y="1950"/>
                    <a:pt x="3286" y="1988"/>
                  </a:cubicBezTo>
                  <a:cubicBezTo>
                    <a:pt x="3255" y="2136"/>
                    <a:pt x="3255" y="2136"/>
                    <a:pt x="3255" y="2136"/>
                  </a:cubicBezTo>
                  <a:cubicBezTo>
                    <a:pt x="3183" y="2136"/>
                    <a:pt x="3183" y="2136"/>
                    <a:pt x="3183" y="2136"/>
                  </a:cubicBezTo>
                  <a:lnTo>
                    <a:pt x="3257" y="1790"/>
                  </a:lnTo>
                  <a:close/>
                  <a:moveTo>
                    <a:pt x="158" y="1980"/>
                  </a:moveTo>
                  <a:cubicBezTo>
                    <a:pt x="159" y="1971"/>
                    <a:pt x="164" y="1935"/>
                    <a:pt x="137" y="1935"/>
                  </a:cubicBezTo>
                  <a:cubicBezTo>
                    <a:pt x="103" y="1935"/>
                    <a:pt x="89" y="1986"/>
                    <a:pt x="83" y="2012"/>
                  </a:cubicBezTo>
                  <a:cubicBezTo>
                    <a:pt x="80" y="2026"/>
                    <a:pt x="72" y="2069"/>
                    <a:pt x="85" y="2087"/>
                  </a:cubicBezTo>
                  <a:cubicBezTo>
                    <a:pt x="90" y="2094"/>
                    <a:pt x="97" y="2095"/>
                    <a:pt x="102" y="2095"/>
                  </a:cubicBezTo>
                  <a:cubicBezTo>
                    <a:pt x="109" y="2095"/>
                    <a:pt x="133" y="2092"/>
                    <a:pt x="145" y="2048"/>
                  </a:cubicBezTo>
                  <a:cubicBezTo>
                    <a:pt x="215" y="2048"/>
                    <a:pt x="215" y="2048"/>
                    <a:pt x="215" y="2048"/>
                  </a:cubicBezTo>
                  <a:cubicBezTo>
                    <a:pt x="210" y="2067"/>
                    <a:pt x="201" y="2097"/>
                    <a:pt x="168" y="2120"/>
                  </a:cubicBezTo>
                  <a:cubicBezTo>
                    <a:pt x="148" y="2135"/>
                    <a:pt x="124" y="2143"/>
                    <a:pt x="94" y="2143"/>
                  </a:cubicBezTo>
                  <a:cubicBezTo>
                    <a:pt x="62" y="2143"/>
                    <a:pt x="35" y="2135"/>
                    <a:pt x="18" y="2110"/>
                  </a:cubicBezTo>
                  <a:cubicBezTo>
                    <a:pt x="2" y="2086"/>
                    <a:pt x="0" y="2053"/>
                    <a:pt x="8" y="2015"/>
                  </a:cubicBezTo>
                  <a:cubicBezTo>
                    <a:pt x="32" y="1904"/>
                    <a:pt x="116" y="1889"/>
                    <a:pt x="148" y="1889"/>
                  </a:cubicBezTo>
                  <a:cubicBezTo>
                    <a:pt x="193" y="1889"/>
                    <a:pt x="241" y="1914"/>
                    <a:pt x="228" y="1980"/>
                  </a:cubicBezTo>
                  <a:lnTo>
                    <a:pt x="158" y="1980"/>
                  </a:lnTo>
                  <a:close/>
                  <a:moveTo>
                    <a:pt x="3764" y="1980"/>
                  </a:moveTo>
                  <a:cubicBezTo>
                    <a:pt x="3765" y="1971"/>
                    <a:pt x="3770" y="1935"/>
                    <a:pt x="3742" y="1935"/>
                  </a:cubicBezTo>
                  <a:cubicBezTo>
                    <a:pt x="3709" y="1935"/>
                    <a:pt x="3694" y="1986"/>
                    <a:pt x="3688" y="2012"/>
                  </a:cubicBezTo>
                  <a:cubicBezTo>
                    <a:pt x="3685" y="2026"/>
                    <a:pt x="3678" y="2069"/>
                    <a:pt x="3691" y="2087"/>
                  </a:cubicBezTo>
                  <a:cubicBezTo>
                    <a:pt x="3695" y="2094"/>
                    <a:pt x="3703" y="2095"/>
                    <a:pt x="3708" y="2095"/>
                  </a:cubicBezTo>
                  <a:cubicBezTo>
                    <a:pt x="3715" y="2095"/>
                    <a:pt x="3738" y="2092"/>
                    <a:pt x="3751" y="2048"/>
                  </a:cubicBezTo>
                  <a:cubicBezTo>
                    <a:pt x="3820" y="2048"/>
                    <a:pt x="3820" y="2048"/>
                    <a:pt x="3820" y="2048"/>
                  </a:cubicBezTo>
                  <a:cubicBezTo>
                    <a:pt x="3816" y="2067"/>
                    <a:pt x="3807" y="2097"/>
                    <a:pt x="3774" y="2120"/>
                  </a:cubicBezTo>
                  <a:cubicBezTo>
                    <a:pt x="3754" y="2135"/>
                    <a:pt x="3730" y="2143"/>
                    <a:pt x="3700" y="2143"/>
                  </a:cubicBezTo>
                  <a:cubicBezTo>
                    <a:pt x="3668" y="2143"/>
                    <a:pt x="3641" y="2135"/>
                    <a:pt x="3624" y="2110"/>
                  </a:cubicBezTo>
                  <a:cubicBezTo>
                    <a:pt x="3608" y="2086"/>
                    <a:pt x="3606" y="2053"/>
                    <a:pt x="3614" y="2015"/>
                  </a:cubicBezTo>
                  <a:cubicBezTo>
                    <a:pt x="3638" y="1904"/>
                    <a:pt x="3722" y="1889"/>
                    <a:pt x="3754" y="1889"/>
                  </a:cubicBezTo>
                  <a:cubicBezTo>
                    <a:pt x="3799" y="1889"/>
                    <a:pt x="3847" y="1914"/>
                    <a:pt x="3834" y="1980"/>
                  </a:cubicBezTo>
                  <a:lnTo>
                    <a:pt x="3764" y="1980"/>
                  </a:lnTo>
                  <a:close/>
                  <a:moveTo>
                    <a:pt x="4010" y="1888"/>
                  </a:moveTo>
                  <a:cubicBezTo>
                    <a:pt x="4098" y="1888"/>
                    <a:pt x="4123" y="1948"/>
                    <a:pt x="4109" y="2015"/>
                  </a:cubicBezTo>
                  <a:cubicBezTo>
                    <a:pt x="4094" y="2083"/>
                    <a:pt x="4042" y="2145"/>
                    <a:pt x="3954" y="2145"/>
                  </a:cubicBezTo>
                  <a:cubicBezTo>
                    <a:pt x="3884" y="2145"/>
                    <a:pt x="3839" y="2102"/>
                    <a:pt x="3857" y="2017"/>
                  </a:cubicBezTo>
                  <a:cubicBezTo>
                    <a:pt x="3870" y="1959"/>
                    <a:pt x="3914" y="1888"/>
                    <a:pt x="4010" y="1888"/>
                  </a:cubicBezTo>
                  <a:moveTo>
                    <a:pt x="3967" y="2095"/>
                  </a:moveTo>
                  <a:cubicBezTo>
                    <a:pt x="3998" y="2095"/>
                    <a:pt x="4023" y="2077"/>
                    <a:pt x="4037" y="2012"/>
                  </a:cubicBezTo>
                  <a:cubicBezTo>
                    <a:pt x="4044" y="1980"/>
                    <a:pt x="4047" y="1935"/>
                    <a:pt x="4000" y="1935"/>
                  </a:cubicBezTo>
                  <a:cubicBezTo>
                    <a:pt x="3948" y="1935"/>
                    <a:pt x="3935" y="1995"/>
                    <a:pt x="3930" y="2018"/>
                  </a:cubicBezTo>
                  <a:cubicBezTo>
                    <a:pt x="3918" y="2072"/>
                    <a:pt x="3932" y="2095"/>
                    <a:pt x="3967" y="2095"/>
                  </a:cubicBezTo>
                  <a:moveTo>
                    <a:pt x="4173" y="1939"/>
                  </a:moveTo>
                  <a:cubicBezTo>
                    <a:pt x="4176" y="1924"/>
                    <a:pt x="4178" y="1909"/>
                    <a:pt x="4180" y="1894"/>
                  </a:cubicBezTo>
                  <a:cubicBezTo>
                    <a:pt x="4248" y="1894"/>
                    <a:pt x="4248" y="1894"/>
                    <a:pt x="4248" y="1894"/>
                  </a:cubicBezTo>
                  <a:cubicBezTo>
                    <a:pt x="4245" y="1925"/>
                    <a:pt x="4245" y="1925"/>
                    <a:pt x="4245" y="1925"/>
                  </a:cubicBezTo>
                  <a:cubicBezTo>
                    <a:pt x="4254" y="1915"/>
                    <a:pt x="4279" y="1889"/>
                    <a:pt x="4327" y="1889"/>
                  </a:cubicBezTo>
                  <a:cubicBezTo>
                    <a:pt x="4383" y="1889"/>
                    <a:pt x="4392" y="1923"/>
                    <a:pt x="4394" y="1934"/>
                  </a:cubicBezTo>
                  <a:cubicBezTo>
                    <a:pt x="4423" y="1895"/>
                    <a:pt x="4456" y="1889"/>
                    <a:pt x="4481" y="1889"/>
                  </a:cubicBezTo>
                  <a:cubicBezTo>
                    <a:pt x="4530" y="1889"/>
                    <a:pt x="4544" y="1918"/>
                    <a:pt x="4547" y="1928"/>
                  </a:cubicBezTo>
                  <a:cubicBezTo>
                    <a:pt x="4555" y="1949"/>
                    <a:pt x="4548" y="1978"/>
                    <a:pt x="4544" y="1999"/>
                  </a:cubicBezTo>
                  <a:cubicBezTo>
                    <a:pt x="4515" y="2136"/>
                    <a:pt x="4515" y="2136"/>
                    <a:pt x="4515" y="2136"/>
                  </a:cubicBezTo>
                  <a:cubicBezTo>
                    <a:pt x="4443" y="2136"/>
                    <a:pt x="4443" y="2136"/>
                    <a:pt x="4443" y="2136"/>
                  </a:cubicBezTo>
                  <a:cubicBezTo>
                    <a:pt x="4473" y="1994"/>
                    <a:pt x="4473" y="1994"/>
                    <a:pt x="4473" y="1994"/>
                  </a:cubicBezTo>
                  <a:cubicBezTo>
                    <a:pt x="4479" y="1968"/>
                    <a:pt x="4481" y="1939"/>
                    <a:pt x="4444" y="1939"/>
                  </a:cubicBezTo>
                  <a:cubicBezTo>
                    <a:pt x="4401" y="1939"/>
                    <a:pt x="4392" y="1979"/>
                    <a:pt x="4385" y="2015"/>
                  </a:cubicBezTo>
                  <a:cubicBezTo>
                    <a:pt x="4358" y="2136"/>
                    <a:pt x="4358" y="2136"/>
                    <a:pt x="4358" y="2136"/>
                  </a:cubicBezTo>
                  <a:cubicBezTo>
                    <a:pt x="4286" y="2136"/>
                    <a:pt x="4286" y="2136"/>
                    <a:pt x="4286" y="2136"/>
                  </a:cubicBezTo>
                  <a:cubicBezTo>
                    <a:pt x="4318" y="1992"/>
                    <a:pt x="4318" y="1992"/>
                    <a:pt x="4318" y="1992"/>
                  </a:cubicBezTo>
                  <a:cubicBezTo>
                    <a:pt x="4321" y="1974"/>
                    <a:pt x="4328" y="1939"/>
                    <a:pt x="4289" y="1939"/>
                  </a:cubicBezTo>
                  <a:cubicBezTo>
                    <a:pt x="4244" y="1939"/>
                    <a:pt x="4236" y="1977"/>
                    <a:pt x="4232" y="1994"/>
                  </a:cubicBezTo>
                  <a:cubicBezTo>
                    <a:pt x="4202" y="2136"/>
                    <a:pt x="4202" y="2136"/>
                    <a:pt x="4202" y="2136"/>
                  </a:cubicBezTo>
                  <a:cubicBezTo>
                    <a:pt x="4131" y="2136"/>
                    <a:pt x="4131" y="2136"/>
                    <a:pt x="4131" y="2136"/>
                  </a:cubicBezTo>
                  <a:lnTo>
                    <a:pt x="4173" y="1939"/>
                  </a:lnTo>
                  <a:close/>
                  <a:moveTo>
                    <a:pt x="4694" y="1894"/>
                  </a:moveTo>
                  <a:cubicBezTo>
                    <a:pt x="4689" y="1928"/>
                    <a:pt x="4689" y="1928"/>
                    <a:pt x="4689" y="1928"/>
                  </a:cubicBezTo>
                  <a:cubicBezTo>
                    <a:pt x="4719" y="1889"/>
                    <a:pt x="4759" y="1889"/>
                    <a:pt x="4771" y="1889"/>
                  </a:cubicBezTo>
                  <a:cubicBezTo>
                    <a:pt x="4834" y="1889"/>
                    <a:pt x="4862" y="1936"/>
                    <a:pt x="4846" y="2010"/>
                  </a:cubicBezTo>
                  <a:cubicBezTo>
                    <a:pt x="4832" y="2079"/>
                    <a:pt x="4783" y="2140"/>
                    <a:pt x="4713" y="2140"/>
                  </a:cubicBezTo>
                  <a:cubicBezTo>
                    <a:pt x="4669" y="2140"/>
                    <a:pt x="4656" y="2117"/>
                    <a:pt x="4652" y="2109"/>
                  </a:cubicBezTo>
                  <a:cubicBezTo>
                    <a:pt x="4626" y="2229"/>
                    <a:pt x="4626" y="2229"/>
                    <a:pt x="4626" y="2229"/>
                  </a:cubicBezTo>
                  <a:cubicBezTo>
                    <a:pt x="4554" y="2229"/>
                    <a:pt x="4554" y="2229"/>
                    <a:pt x="4554" y="2229"/>
                  </a:cubicBezTo>
                  <a:cubicBezTo>
                    <a:pt x="4625" y="1894"/>
                    <a:pt x="4625" y="1894"/>
                    <a:pt x="4625" y="1894"/>
                  </a:cubicBezTo>
                  <a:lnTo>
                    <a:pt x="4694" y="1894"/>
                  </a:lnTo>
                  <a:close/>
                  <a:moveTo>
                    <a:pt x="4774" y="2013"/>
                  </a:moveTo>
                  <a:cubicBezTo>
                    <a:pt x="4780" y="1984"/>
                    <a:pt x="4783" y="1935"/>
                    <a:pt x="4741" y="1935"/>
                  </a:cubicBezTo>
                  <a:cubicBezTo>
                    <a:pt x="4718" y="1935"/>
                    <a:pt x="4682" y="1952"/>
                    <a:pt x="4668" y="2017"/>
                  </a:cubicBezTo>
                  <a:cubicBezTo>
                    <a:pt x="4665" y="2031"/>
                    <a:pt x="4652" y="2093"/>
                    <a:pt x="4705" y="2093"/>
                  </a:cubicBezTo>
                  <a:cubicBezTo>
                    <a:pt x="4738" y="2093"/>
                    <a:pt x="4763" y="2061"/>
                    <a:pt x="4774" y="2013"/>
                  </a:cubicBezTo>
                  <a:moveTo>
                    <a:pt x="4936" y="1789"/>
                  </a:moveTo>
                  <a:cubicBezTo>
                    <a:pt x="5007" y="1789"/>
                    <a:pt x="5007" y="1789"/>
                    <a:pt x="5007" y="1789"/>
                  </a:cubicBezTo>
                  <a:cubicBezTo>
                    <a:pt x="4933" y="2136"/>
                    <a:pt x="4933" y="2136"/>
                    <a:pt x="4933" y="2136"/>
                  </a:cubicBezTo>
                  <a:cubicBezTo>
                    <a:pt x="4862" y="2136"/>
                    <a:pt x="4862" y="2136"/>
                    <a:pt x="4862" y="2136"/>
                  </a:cubicBezTo>
                  <a:lnTo>
                    <a:pt x="4936" y="1789"/>
                  </a:lnTo>
                  <a:close/>
                  <a:moveTo>
                    <a:pt x="5068" y="2033"/>
                  </a:moveTo>
                  <a:cubicBezTo>
                    <a:pt x="5064" y="2049"/>
                    <a:pt x="5054" y="2098"/>
                    <a:pt x="5104" y="2098"/>
                  </a:cubicBezTo>
                  <a:cubicBezTo>
                    <a:pt x="5121" y="2098"/>
                    <a:pt x="5140" y="2091"/>
                    <a:pt x="5153" y="2064"/>
                  </a:cubicBezTo>
                  <a:cubicBezTo>
                    <a:pt x="5218" y="2064"/>
                    <a:pt x="5218" y="2064"/>
                    <a:pt x="5218" y="2064"/>
                  </a:cubicBezTo>
                  <a:cubicBezTo>
                    <a:pt x="5214" y="2076"/>
                    <a:pt x="5208" y="2097"/>
                    <a:pt x="5184" y="2117"/>
                  </a:cubicBezTo>
                  <a:cubicBezTo>
                    <a:pt x="5162" y="2136"/>
                    <a:pt x="5128" y="2145"/>
                    <a:pt x="5092" y="2145"/>
                  </a:cubicBezTo>
                  <a:cubicBezTo>
                    <a:pt x="5072" y="2145"/>
                    <a:pt x="5033" y="2142"/>
                    <a:pt x="5013" y="2115"/>
                  </a:cubicBezTo>
                  <a:cubicBezTo>
                    <a:pt x="4996" y="2092"/>
                    <a:pt x="4994" y="2060"/>
                    <a:pt x="5002" y="2021"/>
                  </a:cubicBezTo>
                  <a:cubicBezTo>
                    <a:pt x="5011" y="1981"/>
                    <a:pt x="5030" y="1934"/>
                    <a:pt x="5077" y="1906"/>
                  </a:cubicBezTo>
                  <a:cubicBezTo>
                    <a:pt x="5099" y="1893"/>
                    <a:pt x="5123" y="1886"/>
                    <a:pt x="5150" y="1886"/>
                  </a:cubicBezTo>
                  <a:cubicBezTo>
                    <a:pt x="5184" y="1886"/>
                    <a:pt x="5222" y="1899"/>
                    <a:pt x="5235" y="1944"/>
                  </a:cubicBezTo>
                  <a:cubicBezTo>
                    <a:pt x="5244" y="1977"/>
                    <a:pt x="5236" y="2013"/>
                    <a:pt x="5231" y="2033"/>
                  </a:cubicBezTo>
                  <a:lnTo>
                    <a:pt x="5068" y="2033"/>
                  </a:lnTo>
                  <a:close/>
                  <a:moveTo>
                    <a:pt x="5167" y="1988"/>
                  </a:moveTo>
                  <a:cubicBezTo>
                    <a:pt x="5170" y="1977"/>
                    <a:pt x="5178" y="1934"/>
                    <a:pt x="5137" y="1934"/>
                  </a:cubicBezTo>
                  <a:cubicBezTo>
                    <a:pt x="5105" y="1934"/>
                    <a:pt x="5087" y="1960"/>
                    <a:pt x="5080" y="1988"/>
                  </a:cubicBezTo>
                  <a:lnTo>
                    <a:pt x="5167" y="1988"/>
                  </a:lnTo>
                  <a:close/>
                  <a:moveTo>
                    <a:pt x="5353" y="1894"/>
                  </a:moveTo>
                  <a:cubicBezTo>
                    <a:pt x="5382" y="1973"/>
                    <a:pt x="5382" y="1973"/>
                    <a:pt x="5382" y="1973"/>
                  </a:cubicBezTo>
                  <a:cubicBezTo>
                    <a:pt x="5447" y="1894"/>
                    <a:pt x="5447" y="1894"/>
                    <a:pt x="5447" y="1894"/>
                  </a:cubicBezTo>
                  <a:cubicBezTo>
                    <a:pt x="5520" y="1894"/>
                    <a:pt x="5520" y="1894"/>
                    <a:pt x="5520" y="1894"/>
                  </a:cubicBezTo>
                  <a:cubicBezTo>
                    <a:pt x="5417" y="2012"/>
                    <a:pt x="5417" y="2012"/>
                    <a:pt x="5417" y="2012"/>
                  </a:cubicBezTo>
                  <a:cubicBezTo>
                    <a:pt x="5471" y="2136"/>
                    <a:pt x="5471" y="2136"/>
                    <a:pt x="5471" y="2136"/>
                  </a:cubicBezTo>
                  <a:cubicBezTo>
                    <a:pt x="5388" y="2136"/>
                    <a:pt x="5388" y="2136"/>
                    <a:pt x="5388" y="2136"/>
                  </a:cubicBezTo>
                  <a:cubicBezTo>
                    <a:pt x="5357" y="2047"/>
                    <a:pt x="5357" y="2047"/>
                    <a:pt x="5357" y="2047"/>
                  </a:cubicBezTo>
                  <a:cubicBezTo>
                    <a:pt x="5289" y="2136"/>
                    <a:pt x="5289" y="2136"/>
                    <a:pt x="5289" y="2136"/>
                  </a:cubicBezTo>
                  <a:cubicBezTo>
                    <a:pt x="5214" y="2136"/>
                    <a:pt x="5214" y="2136"/>
                    <a:pt x="5214" y="2136"/>
                  </a:cubicBezTo>
                  <a:cubicBezTo>
                    <a:pt x="5323" y="2006"/>
                    <a:pt x="5323" y="2006"/>
                    <a:pt x="5323" y="2006"/>
                  </a:cubicBezTo>
                  <a:cubicBezTo>
                    <a:pt x="5269" y="1894"/>
                    <a:pt x="5269" y="1894"/>
                    <a:pt x="5269" y="1894"/>
                  </a:cubicBezTo>
                  <a:lnTo>
                    <a:pt x="5353" y="1894"/>
                  </a:lnTo>
                  <a:close/>
                  <a:moveTo>
                    <a:pt x="5553" y="1893"/>
                  </a:moveTo>
                  <a:cubicBezTo>
                    <a:pt x="5625" y="1893"/>
                    <a:pt x="5625" y="1893"/>
                    <a:pt x="5625" y="1893"/>
                  </a:cubicBezTo>
                  <a:cubicBezTo>
                    <a:pt x="5573" y="2136"/>
                    <a:pt x="5573" y="2136"/>
                    <a:pt x="5573" y="2136"/>
                  </a:cubicBezTo>
                  <a:cubicBezTo>
                    <a:pt x="5501" y="2136"/>
                    <a:pt x="5501" y="2136"/>
                    <a:pt x="5501" y="2136"/>
                  </a:cubicBezTo>
                  <a:lnTo>
                    <a:pt x="5553" y="1893"/>
                  </a:lnTo>
                  <a:close/>
                  <a:moveTo>
                    <a:pt x="5573" y="1790"/>
                  </a:moveTo>
                  <a:cubicBezTo>
                    <a:pt x="5648" y="1790"/>
                    <a:pt x="5648" y="1790"/>
                    <a:pt x="5648" y="1790"/>
                  </a:cubicBezTo>
                  <a:cubicBezTo>
                    <a:pt x="5636" y="1851"/>
                    <a:pt x="5636" y="1851"/>
                    <a:pt x="5636" y="1851"/>
                  </a:cubicBezTo>
                  <a:cubicBezTo>
                    <a:pt x="5560" y="1851"/>
                    <a:pt x="5560" y="1851"/>
                    <a:pt x="5560" y="1851"/>
                  </a:cubicBezTo>
                  <a:lnTo>
                    <a:pt x="5573" y="1790"/>
                  </a:lnTo>
                  <a:close/>
                  <a:moveTo>
                    <a:pt x="5775" y="2133"/>
                  </a:moveTo>
                  <a:cubicBezTo>
                    <a:pt x="5752" y="2139"/>
                    <a:pt x="5730" y="2141"/>
                    <a:pt x="5719" y="2141"/>
                  </a:cubicBezTo>
                  <a:cubicBezTo>
                    <a:pt x="5647" y="2141"/>
                    <a:pt x="5657" y="2095"/>
                    <a:pt x="5662" y="2075"/>
                  </a:cubicBezTo>
                  <a:cubicBezTo>
                    <a:pt x="5689" y="1942"/>
                    <a:pt x="5689" y="1942"/>
                    <a:pt x="5689" y="1942"/>
                  </a:cubicBezTo>
                  <a:cubicBezTo>
                    <a:pt x="5643" y="1942"/>
                    <a:pt x="5643" y="1942"/>
                    <a:pt x="5643" y="1942"/>
                  </a:cubicBezTo>
                  <a:cubicBezTo>
                    <a:pt x="5653" y="1895"/>
                    <a:pt x="5653" y="1895"/>
                    <a:pt x="5653" y="1895"/>
                  </a:cubicBezTo>
                  <a:cubicBezTo>
                    <a:pt x="5700" y="1895"/>
                    <a:pt x="5700" y="1895"/>
                    <a:pt x="5700" y="1895"/>
                  </a:cubicBezTo>
                  <a:cubicBezTo>
                    <a:pt x="5710" y="1848"/>
                    <a:pt x="5710" y="1848"/>
                    <a:pt x="5710" y="1848"/>
                  </a:cubicBezTo>
                  <a:cubicBezTo>
                    <a:pt x="5786" y="1822"/>
                    <a:pt x="5786" y="1822"/>
                    <a:pt x="5786" y="1822"/>
                  </a:cubicBezTo>
                  <a:cubicBezTo>
                    <a:pt x="5770" y="1895"/>
                    <a:pt x="5770" y="1895"/>
                    <a:pt x="5770" y="1895"/>
                  </a:cubicBezTo>
                  <a:cubicBezTo>
                    <a:pt x="5828" y="1895"/>
                    <a:pt x="5828" y="1895"/>
                    <a:pt x="5828" y="1895"/>
                  </a:cubicBezTo>
                  <a:cubicBezTo>
                    <a:pt x="5818" y="1942"/>
                    <a:pt x="5818" y="1942"/>
                    <a:pt x="5818" y="1942"/>
                  </a:cubicBezTo>
                  <a:cubicBezTo>
                    <a:pt x="5760" y="1942"/>
                    <a:pt x="5760" y="1942"/>
                    <a:pt x="5760" y="1942"/>
                  </a:cubicBezTo>
                  <a:cubicBezTo>
                    <a:pt x="5736" y="2052"/>
                    <a:pt x="5736" y="2052"/>
                    <a:pt x="5736" y="2052"/>
                  </a:cubicBezTo>
                  <a:cubicBezTo>
                    <a:pt x="5733" y="2074"/>
                    <a:pt x="5729" y="2088"/>
                    <a:pt x="5761" y="2088"/>
                  </a:cubicBezTo>
                  <a:cubicBezTo>
                    <a:pt x="5772" y="2088"/>
                    <a:pt x="5777" y="2087"/>
                    <a:pt x="5786" y="2086"/>
                  </a:cubicBezTo>
                  <a:lnTo>
                    <a:pt x="5775" y="2133"/>
                  </a:lnTo>
                  <a:close/>
                  <a:moveTo>
                    <a:pt x="5921" y="1894"/>
                  </a:moveTo>
                  <a:cubicBezTo>
                    <a:pt x="5939" y="2062"/>
                    <a:pt x="5939" y="2062"/>
                    <a:pt x="5939" y="2062"/>
                  </a:cubicBezTo>
                  <a:cubicBezTo>
                    <a:pt x="6028" y="1894"/>
                    <a:pt x="6028" y="1894"/>
                    <a:pt x="6028" y="1894"/>
                  </a:cubicBezTo>
                  <a:cubicBezTo>
                    <a:pt x="6099" y="1894"/>
                    <a:pt x="6099" y="1894"/>
                    <a:pt x="6099" y="1894"/>
                  </a:cubicBezTo>
                  <a:cubicBezTo>
                    <a:pt x="5957" y="2132"/>
                    <a:pt x="5957" y="2132"/>
                    <a:pt x="5957" y="2132"/>
                  </a:cubicBezTo>
                  <a:cubicBezTo>
                    <a:pt x="5907" y="2229"/>
                    <a:pt x="5907" y="2229"/>
                    <a:pt x="5907" y="2229"/>
                  </a:cubicBezTo>
                  <a:cubicBezTo>
                    <a:pt x="5835" y="2229"/>
                    <a:pt x="5835" y="2229"/>
                    <a:pt x="5835" y="2229"/>
                  </a:cubicBezTo>
                  <a:cubicBezTo>
                    <a:pt x="5886" y="2137"/>
                    <a:pt x="5886" y="2137"/>
                    <a:pt x="5886" y="2137"/>
                  </a:cubicBezTo>
                  <a:cubicBezTo>
                    <a:pt x="5844" y="1894"/>
                    <a:pt x="5844" y="1894"/>
                    <a:pt x="5844" y="1894"/>
                  </a:cubicBezTo>
                  <a:lnTo>
                    <a:pt x="5921" y="18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-2592388" y="0"/>
              <a:ext cx="2592388" cy="1530350"/>
            </a:xfrm>
            <a:custGeom>
              <a:avLst/>
              <a:gdLst/>
              <a:ahLst/>
              <a:cxnLst>
                <a:cxn ang="0">
                  <a:pos x="176" y="248"/>
                </a:cxn>
                <a:cxn ang="0">
                  <a:pos x="0" y="248"/>
                </a:cxn>
                <a:cxn ang="0">
                  <a:pos x="0" y="0"/>
                </a:cxn>
                <a:cxn ang="0">
                  <a:pos x="176" y="0"/>
                </a:cxn>
                <a:cxn ang="0">
                  <a:pos x="176" y="248"/>
                </a:cxn>
                <a:cxn ang="0">
                  <a:pos x="176" y="716"/>
                </a:cxn>
                <a:cxn ang="0">
                  <a:pos x="0" y="716"/>
                </a:cxn>
                <a:cxn ang="0">
                  <a:pos x="0" y="964"/>
                </a:cxn>
                <a:cxn ang="0">
                  <a:pos x="176" y="964"/>
                </a:cxn>
                <a:cxn ang="0">
                  <a:pos x="176" y="716"/>
                </a:cxn>
                <a:cxn ang="0">
                  <a:pos x="1633" y="0"/>
                </a:cxn>
                <a:cxn ang="0">
                  <a:pos x="1457" y="0"/>
                </a:cxn>
                <a:cxn ang="0">
                  <a:pos x="1457" y="248"/>
                </a:cxn>
                <a:cxn ang="0">
                  <a:pos x="1633" y="248"/>
                </a:cxn>
                <a:cxn ang="0">
                  <a:pos x="1633" y="0"/>
                </a:cxn>
                <a:cxn ang="0">
                  <a:pos x="1633" y="716"/>
                </a:cxn>
                <a:cxn ang="0">
                  <a:pos x="1457" y="716"/>
                </a:cxn>
                <a:cxn ang="0">
                  <a:pos x="1457" y="964"/>
                </a:cxn>
                <a:cxn ang="0">
                  <a:pos x="1633" y="964"/>
                </a:cxn>
                <a:cxn ang="0">
                  <a:pos x="1633" y="716"/>
                </a:cxn>
              </a:cxnLst>
              <a:rect l="0" t="0" r="r" b="b"/>
              <a:pathLst>
                <a:path w="1633" h="964">
                  <a:moveTo>
                    <a:pt x="176" y="248"/>
                  </a:moveTo>
                  <a:lnTo>
                    <a:pt x="0" y="24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248"/>
                  </a:lnTo>
                  <a:close/>
                  <a:moveTo>
                    <a:pt x="176" y="716"/>
                  </a:moveTo>
                  <a:lnTo>
                    <a:pt x="0" y="716"/>
                  </a:lnTo>
                  <a:lnTo>
                    <a:pt x="0" y="964"/>
                  </a:lnTo>
                  <a:lnTo>
                    <a:pt x="176" y="964"/>
                  </a:lnTo>
                  <a:lnTo>
                    <a:pt x="176" y="716"/>
                  </a:lnTo>
                  <a:close/>
                  <a:moveTo>
                    <a:pt x="1633" y="0"/>
                  </a:moveTo>
                  <a:lnTo>
                    <a:pt x="1457" y="0"/>
                  </a:lnTo>
                  <a:lnTo>
                    <a:pt x="1457" y="248"/>
                  </a:lnTo>
                  <a:lnTo>
                    <a:pt x="1633" y="248"/>
                  </a:lnTo>
                  <a:lnTo>
                    <a:pt x="1633" y="0"/>
                  </a:lnTo>
                  <a:close/>
                  <a:moveTo>
                    <a:pt x="1633" y="716"/>
                  </a:moveTo>
                  <a:lnTo>
                    <a:pt x="1457" y="716"/>
                  </a:lnTo>
                  <a:lnTo>
                    <a:pt x="1457" y="964"/>
                  </a:lnTo>
                  <a:lnTo>
                    <a:pt x="1633" y="964"/>
                  </a:lnTo>
                  <a:lnTo>
                    <a:pt x="1633" y="71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8003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2000" b="1" kern="1200" noProof="0" dirty="0" smtClean="0">
          <a:solidFill>
            <a:schemeClr val="bg1"/>
          </a:solidFill>
          <a:latin typeface="Univers for KPMG" panose="020B0603020202020204" pitchFamily="34" charset="0"/>
          <a:ea typeface="+mj-ea"/>
          <a:cs typeface="Arial" pitchFamily="34" charset="0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273050" indent="-27305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536575" indent="-26352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tabLst/>
        <a:defRPr lang="en-US" sz="16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809625" indent="-271463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tabLst/>
        <a:defRPr lang="en-GB" sz="16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1082675" indent="-273050" algn="l" defTabSz="893763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1344613" indent="-266700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619250" indent="-274638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–"/>
        <a:defRPr lang="en-GB" sz="16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876425" indent="-257175" algn="l" defTabSz="914400" rtl="0" eaLnBrk="1" latinLnBrk="0" hangingPunct="1">
        <a:lnSpc>
          <a:spcPct val="100000"/>
        </a:lnSpc>
        <a:spcBef>
          <a:spcPts val="1200"/>
        </a:spcBef>
        <a:buClr>
          <a:srgbClr val="97989A"/>
        </a:buClr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3456384" cy="2016224"/>
          </a:xfrm>
        </p:spPr>
        <p:txBody>
          <a:bodyPr anchor="ctr"/>
          <a:lstStyle/>
          <a:p>
            <a:r>
              <a:rPr lang="it-IT" dirty="0" smtClean="0"/>
              <a:t>Big Data e Competitività</a:t>
            </a:r>
            <a:br>
              <a:rPr lang="it-IT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 smtClean="0"/>
              <a:t>Paolo Coacci</a:t>
            </a:r>
            <a:br>
              <a:rPr lang="it-IT" sz="1800" dirty="0" smtClean="0"/>
            </a:br>
            <a:r>
              <a:rPr lang="it-IT" sz="1400" b="0" dirty="0" smtClean="0"/>
              <a:t>Partner KPMG Advisory</a:t>
            </a:r>
            <a:br>
              <a:rPr lang="it-IT" sz="1400" b="0" dirty="0" smtClean="0"/>
            </a:br>
            <a:r>
              <a:rPr lang="it-IT" sz="1400" b="0" dirty="0" smtClean="0"/>
              <a:t>Practice Leader Data &amp; </a:t>
            </a:r>
            <a:r>
              <a:rPr lang="it-IT" sz="1400" b="0" dirty="0" smtClean="0"/>
              <a:t>Analytics</a:t>
            </a:r>
            <a:br>
              <a:rPr lang="it-IT" sz="1400" b="0" dirty="0" smtClean="0"/>
            </a:br>
            <a:r>
              <a:rPr lang="it-IT" sz="1400" b="0" dirty="0" smtClean="0"/>
              <a:t>pcoacci@kpmg.it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en-US" dirty="0">
              <a:latin typeface="Univers for KPMG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3024336" cy="360040"/>
          </a:xfrm>
        </p:spPr>
        <p:txBody>
          <a:bodyPr/>
          <a:lstStyle/>
          <a:p>
            <a:r>
              <a:rPr lang="it-IT" dirty="0" smtClean="0"/>
              <a:t>08 Ottobre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KPMG "</a:t>
            </a:r>
            <a:r>
              <a:rPr lang="it-IT" dirty="0" err="1"/>
              <a:t>Going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data" </a:t>
            </a:r>
            <a:r>
              <a:rPr lang="it-IT" dirty="0" err="1"/>
              <a:t>survey</a:t>
            </a:r>
            <a:r>
              <a:rPr lang="it-IT" dirty="0"/>
              <a:t/>
            </a:r>
            <a:br>
              <a:rPr lang="it-IT" dirty="0"/>
            </a:br>
            <a:r>
              <a:rPr lang="it-IT" sz="1800" dirty="0" err="1" smtClean="0"/>
              <a:t>Data's</a:t>
            </a:r>
            <a:r>
              <a:rPr lang="it-IT" sz="1800" dirty="0" smtClean="0"/>
              <a:t> </a:t>
            </a:r>
            <a:r>
              <a:rPr lang="it-IT" sz="1800" dirty="0" err="1" smtClean="0"/>
              <a:t>value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8778" t="37449" r="32282" b="32282"/>
          <a:stretch/>
        </p:blipFill>
        <p:spPr>
          <a:xfrm>
            <a:off x="3014771" y="1131912"/>
            <a:ext cx="6015516" cy="50333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68166" y="6104644"/>
            <a:ext cx="2951683" cy="914400"/>
          </a:xfrm>
          <a:prstGeom prst="rect">
            <a:avLst/>
          </a:prstGeom>
          <a:noFill/>
        </p:spPr>
        <p:txBody>
          <a:bodyPr wrap="none" lIns="54000" tIns="54000" rIns="54000" bIns="54000" rtlCol="0">
            <a:noAutofit/>
          </a:bodyPr>
          <a:lstStyle/>
          <a:p>
            <a:r>
              <a:rPr lang="it-IT" sz="800" dirty="0" smtClean="0">
                <a:latin typeface="Arial" pitchFamily="34" charset="0"/>
                <a:cs typeface="Arial" pitchFamily="34" charset="0"/>
              </a:rPr>
              <a:t>Source: KPMG International D&amp;A </a:t>
            </a:r>
            <a:r>
              <a:rPr lang="it-IT" sz="800" dirty="0" err="1" smtClean="0">
                <a:latin typeface="Arial" pitchFamily="34" charset="0"/>
                <a:cs typeface="Arial" pitchFamily="34" charset="0"/>
              </a:rPr>
              <a:t>survey</a:t>
            </a:r>
            <a:r>
              <a:rPr lang="it-IT" sz="800" dirty="0" smtClean="0">
                <a:latin typeface="Arial" pitchFamily="34" charset="0"/>
                <a:cs typeface="Arial" pitchFamily="34" charset="0"/>
              </a:rPr>
              <a:t>, August 2013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3937192" y="1985652"/>
            <a:ext cx="3371111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3959932" y="2676896"/>
            <a:ext cx="2898210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10" name="Connettore 1 9"/>
          <p:cNvCxnSpPr>
            <a:stCxn id="3" idx="3"/>
            <a:endCxn id="7" idx="1"/>
          </p:cNvCxnSpPr>
          <p:nvPr/>
        </p:nvCxnSpPr>
        <p:spPr>
          <a:xfrm>
            <a:off x="2713440" y="1794200"/>
            <a:ext cx="1223752" cy="44348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>
            <a:endCxn id="8" idx="1"/>
          </p:cNvCxnSpPr>
          <p:nvPr/>
        </p:nvCxnSpPr>
        <p:spPr>
          <a:xfrm flipV="1">
            <a:off x="2735796" y="2928924"/>
            <a:ext cx="1224136" cy="46805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4427984" y="202246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>
            <a:stCxn id="15" idx="3"/>
            <a:endCxn id="18" idx="3"/>
          </p:cNvCxnSpPr>
          <p:nvPr/>
        </p:nvCxnSpPr>
        <p:spPr>
          <a:xfrm flipV="1">
            <a:off x="2860259" y="2391242"/>
            <a:ext cx="1630997" cy="273602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rallelogramma 29"/>
          <p:cNvSpPr/>
          <p:nvPr/>
        </p:nvSpPr>
        <p:spPr>
          <a:xfrm>
            <a:off x="-639523" y="2694731"/>
            <a:ext cx="3843371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31" name="Parallelogramma 30"/>
          <p:cNvSpPr/>
          <p:nvPr/>
        </p:nvSpPr>
        <p:spPr>
          <a:xfrm>
            <a:off x="-639523" y="4293096"/>
            <a:ext cx="3843371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9" name="Parallelogramma 28"/>
          <p:cNvSpPr/>
          <p:nvPr/>
        </p:nvSpPr>
        <p:spPr>
          <a:xfrm>
            <a:off x="-639523" y="1131912"/>
            <a:ext cx="3843371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21152" y="1337000"/>
            <a:ext cx="2592288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69% degli intervistati considera l'uso dei Big Data cruciale o molto importante per poter realizzare i loro piani di crescita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1152" y="3088272"/>
            <a:ext cx="2592288" cy="526338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In EMEA la sensibilità verso i Big Data è minore (60%)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21152" y="4293096"/>
            <a:ext cx="2739107" cy="1668346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Il fatto che solo il 26% consideri i Big Data di importanza cruciale è un'evidenza che probabilmente anche grandi imprese non ne comprendono pienamente l'enorme potenziale </a:t>
            </a:r>
          </a:p>
        </p:txBody>
      </p:sp>
    </p:spTree>
    <p:extLst>
      <p:ext uri="{BB962C8B-B14F-4D97-AF65-F5344CB8AC3E}">
        <p14:creationId xmlns:p14="http://schemas.microsoft.com/office/powerpoint/2010/main" val="21485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KPMG "</a:t>
            </a:r>
            <a:r>
              <a:rPr lang="it-IT" dirty="0" err="1"/>
              <a:t>Going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data" </a:t>
            </a:r>
            <a:r>
              <a:rPr lang="it-IT" dirty="0" err="1"/>
              <a:t>survey</a:t>
            </a:r>
            <a:r>
              <a:rPr lang="it-IT" dirty="0"/>
              <a:t/>
            </a:r>
            <a:br>
              <a:rPr lang="it-IT" dirty="0"/>
            </a:br>
            <a:r>
              <a:rPr lang="it-IT" sz="1800" dirty="0" err="1" smtClean="0"/>
              <a:t>Data's</a:t>
            </a:r>
            <a:r>
              <a:rPr lang="it-IT" sz="1800" dirty="0" smtClean="0"/>
              <a:t> </a:t>
            </a:r>
            <a:r>
              <a:rPr lang="it-IT" sz="1800" dirty="0" err="1" smtClean="0"/>
              <a:t>value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45866" t="41879" r="16926" b="23069"/>
          <a:stretch/>
        </p:blipFill>
        <p:spPr>
          <a:xfrm>
            <a:off x="2804867" y="1179432"/>
            <a:ext cx="6227858" cy="469345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967113" y="6134312"/>
            <a:ext cx="2951683" cy="247016"/>
          </a:xfrm>
          <a:prstGeom prst="rect">
            <a:avLst/>
          </a:prstGeom>
          <a:noFill/>
        </p:spPr>
        <p:txBody>
          <a:bodyPr wrap="none" lIns="54000" tIns="54000" rIns="54000" bIns="54000" rtlCol="0">
            <a:noAutofit/>
          </a:bodyPr>
          <a:lstStyle/>
          <a:p>
            <a:r>
              <a:rPr lang="it-IT" sz="800" dirty="0" smtClean="0">
                <a:latin typeface="Arial" pitchFamily="34" charset="0"/>
                <a:cs typeface="Arial" pitchFamily="34" charset="0"/>
              </a:rPr>
              <a:t>Source: KPMG International D&amp;A </a:t>
            </a:r>
            <a:r>
              <a:rPr lang="it-IT" sz="800" dirty="0" err="1" smtClean="0">
                <a:latin typeface="Arial" pitchFamily="34" charset="0"/>
                <a:cs typeface="Arial" pitchFamily="34" charset="0"/>
              </a:rPr>
              <a:t>survey</a:t>
            </a:r>
            <a:r>
              <a:rPr lang="it-IT" sz="800" dirty="0" smtClean="0">
                <a:latin typeface="Arial" pitchFamily="34" charset="0"/>
                <a:cs typeface="Arial" pitchFamily="34" charset="0"/>
              </a:rPr>
              <a:t>, August 2013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812360" y="1700808"/>
            <a:ext cx="1080120" cy="280831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endCxn id="8" idx="1"/>
          </p:cNvCxnSpPr>
          <p:nvPr/>
        </p:nvCxnSpPr>
        <p:spPr>
          <a:xfrm flipV="1">
            <a:off x="2483768" y="3104964"/>
            <a:ext cx="5328592" cy="577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ma 9"/>
          <p:cNvSpPr/>
          <p:nvPr/>
        </p:nvSpPr>
        <p:spPr>
          <a:xfrm>
            <a:off x="-828600" y="2979696"/>
            <a:ext cx="3843371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990269"/>
            <a:ext cx="2485110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Le imprese pensano che i Big Data servano più ad aumentare la velocità di analisi dei dati che non per affinare le analisi ed ottenere maggiori "</a:t>
            </a:r>
            <a:r>
              <a:rPr lang="it-IT" sz="1400" dirty="0" err="1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insight</a:t>
            </a:r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6040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a 4"/>
          <p:cNvSpPr/>
          <p:nvPr/>
        </p:nvSpPr>
        <p:spPr>
          <a:xfrm>
            <a:off x="-756592" y="1556792"/>
            <a:ext cx="9646456" cy="1746954"/>
          </a:xfrm>
          <a:prstGeom prst="parallelogram">
            <a:avLst/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Big Data nel Public Sector in Italia</a:t>
            </a:r>
            <a:br>
              <a:rPr lang="it-IT" dirty="0" smtClean="0"/>
            </a:br>
            <a:r>
              <a:rPr lang="it-IT" sz="1800" b="0" i="1" dirty="0" smtClean="0"/>
              <a:t>L'AGID e </a:t>
            </a:r>
            <a:r>
              <a:rPr lang="it-IT" sz="1800" b="0" i="1" dirty="0" err="1" smtClean="0"/>
              <a:t>Consip</a:t>
            </a:r>
            <a:r>
              <a:rPr lang="it-IT" sz="1800" b="0" i="1" dirty="0" smtClean="0"/>
              <a:t> si muovono sui Big Data…</a:t>
            </a:r>
            <a:endParaRPr lang="it-IT" sz="1800" b="0" i="1" dirty="0"/>
          </a:p>
        </p:txBody>
      </p:sp>
      <p:pic>
        <p:nvPicPr>
          <p:cNvPr id="1028" name="Picture 4" descr="https://encrypted-tbn0.gstatic.com/images?q=tbn:ANd9GcQWNsLWCeTwEe72-KgiXASLW8jksdbJzW50fyD4dKf5pKsCe-E-u7t-ei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00" y="1028006"/>
            <a:ext cx="2426677" cy="4396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23529" y="1030598"/>
            <a:ext cx="8208912" cy="2046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600" dirty="0" smtClean="0">
                <a:solidFill>
                  <a:srgbClr val="007C92"/>
                </a:solidFill>
              </a:rPr>
              <a:t>L'AGID ha avviato una serie di iniziative </a:t>
            </a:r>
            <a:r>
              <a:rPr lang="it-IT" sz="1600" dirty="0">
                <a:solidFill>
                  <a:srgbClr val="007C92"/>
                </a:solidFill>
              </a:rPr>
              <a:t>coerenti </a:t>
            </a:r>
            <a:r>
              <a:rPr lang="it-IT" sz="1600" dirty="0" smtClean="0">
                <a:solidFill>
                  <a:srgbClr val="007C92"/>
                </a:solidFill>
              </a:rPr>
              <a:t>con</a:t>
            </a:r>
            <a:br>
              <a:rPr lang="it-IT" sz="1600" dirty="0" smtClean="0">
                <a:solidFill>
                  <a:srgbClr val="007C92"/>
                </a:solidFill>
              </a:rPr>
            </a:br>
            <a:r>
              <a:rPr lang="it-IT" sz="1600" dirty="0" smtClean="0">
                <a:solidFill>
                  <a:srgbClr val="007C92"/>
                </a:solidFill>
              </a:rPr>
              <a:t>l'Agenda Digitale e rilevanti </a:t>
            </a:r>
            <a:r>
              <a:rPr lang="it-IT" sz="1600" dirty="0">
                <a:solidFill>
                  <a:srgbClr val="007C92"/>
                </a:solidFill>
              </a:rPr>
              <a:t>per il tema Big </a:t>
            </a:r>
            <a:r>
              <a:rPr lang="it-IT" sz="1600" dirty="0" smtClean="0">
                <a:solidFill>
                  <a:srgbClr val="007C92"/>
                </a:solidFill>
              </a:rPr>
              <a:t>Data: </a:t>
            </a:r>
            <a:r>
              <a:rPr lang="it-IT" sz="1400" dirty="0" smtClean="0">
                <a:solidFill>
                  <a:srgbClr val="007C92"/>
                </a:solidFill>
              </a:rPr>
              <a:t/>
            </a:r>
            <a:br>
              <a:rPr lang="it-IT" sz="1400" dirty="0" smtClean="0">
                <a:solidFill>
                  <a:srgbClr val="007C92"/>
                </a:solidFill>
              </a:rPr>
            </a:br>
            <a:endParaRPr lang="it-IT" sz="1400" dirty="0">
              <a:solidFill>
                <a:srgbClr val="007C92"/>
              </a:solidFill>
            </a:endParaRPr>
          </a:p>
          <a:p>
            <a:pPr>
              <a:spcBef>
                <a:spcPts val="554"/>
              </a:spcBef>
            </a:pPr>
            <a:r>
              <a:rPr lang="it-IT" sz="1200" b="1" dirty="0" smtClean="0">
                <a:solidFill>
                  <a:srgbClr val="007C92"/>
                </a:solidFill>
              </a:rPr>
              <a:t>Valorizzazione </a:t>
            </a:r>
            <a:r>
              <a:rPr lang="it-IT" sz="1200" b="1" dirty="0">
                <a:solidFill>
                  <a:srgbClr val="007C92"/>
                </a:solidFill>
              </a:rPr>
              <a:t>del Patrimonio Informativo pubblico</a:t>
            </a:r>
            <a:r>
              <a:rPr lang="it-IT" sz="1200" dirty="0">
                <a:solidFill>
                  <a:srgbClr val="007C92"/>
                </a:solidFill>
              </a:rPr>
              <a:t>, attraverso l'emanazione di Linee guida nazionali (Giugno 2014), con approccio per apertura e condivisione dei dati e il censimento di tutte le basi di dati della PA da parte di AGID (Settembre 2014) </a:t>
            </a:r>
          </a:p>
          <a:p>
            <a:pPr>
              <a:spcBef>
                <a:spcPts val="554"/>
              </a:spcBef>
            </a:pPr>
            <a:r>
              <a:rPr lang="it-IT" sz="1200" dirty="0">
                <a:solidFill>
                  <a:srgbClr val="007C92"/>
                </a:solidFill>
              </a:rPr>
              <a:t>Introduzione dello </a:t>
            </a:r>
            <a:r>
              <a:rPr lang="it-IT" sz="1200" b="1" dirty="0">
                <a:solidFill>
                  <a:srgbClr val="007C92"/>
                </a:solidFill>
              </a:rPr>
              <a:t>SPID (Sistema Pubblico Identità Digitali) e dell'ANPR (Anagrafe Nazionale della Popolazione Residente)</a:t>
            </a:r>
          </a:p>
          <a:p>
            <a:pPr>
              <a:spcBef>
                <a:spcPts val="554"/>
              </a:spcBef>
            </a:pPr>
            <a:r>
              <a:rPr lang="it-IT" sz="1200" dirty="0" smtClean="0">
                <a:solidFill>
                  <a:srgbClr val="007C92"/>
                </a:solidFill>
              </a:rPr>
              <a:t>Stipula </a:t>
            </a:r>
            <a:r>
              <a:rPr lang="it-IT" sz="1200" dirty="0">
                <a:solidFill>
                  <a:srgbClr val="007C92"/>
                </a:solidFill>
              </a:rPr>
              <a:t>contratti quadro SPC con servizi di </a:t>
            </a:r>
            <a:r>
              <a:rPr lang="it-IT" sz="1200" b="1" dirty="0">
                <a:solidFill>
                  <a:srgbClr val="007C92"/>
                </a:solidFill>
              </a:rPr>
              <a:t>interoperabilità, open data e big </a:t>
            </a:r>
            <a:r>
              <a:rPr lang="it-IT" sz="1200" b="1" dirty="0" smtClean="0">
                <a:solidFill>
                  <a:srgbClr val="007C92"/>
                </a:solidFill>
              </a:rPr>
              <a:t>data</a:t>
            </a:r>
            <a:endParaRPr lang="it-IT" sz="1200" b="1" dirty="0">
              <a:solidFill>
                <a:srgbClr val="007C92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70975" y="3736587"/>
            <a:ext cx="8743137" cy="2428717"/>
            <a:chOff x="170975" y="3555653"/>
            <a:chExt cx="8663375" cy="2177603"/>
          </a:xfrm>
        </p:grpSpPr>
        <p:sp>
          <p:nvSpPr>
            <p:cNvPr id="16" name="Rettangolo arrotondato 15"/>
            <p:cNvSpPr/>
            <p:nvPr/>
          </p:nvSpPr>
          <p:spPr bwMode="auto">
            <a:xfrm>
              <a:off x="344067" y="4481598"/>
              <a:ext cx="2027077" cy="1163077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66154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Servizi infrastrutturali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Piattaforme e ambienti di sviluppo applicativo remoti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Applicazioni SW online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Servizi di virtualizzazione CED</a:t>
              </a:r>
            </a:p>
          </p:txBody>
        </p:sp>
        <p:sp>
          <p:nvSpPr>
            <p:cNvPr id="17" name="Rettangolo arrotondato 16"/>
            <p:cNvSpPr/>
            <p:nvPr/>
          </p:nvSpPr>
          <p:spPr bwMode="auto">
            <a:xfrm>
              <a:off x="6698958" y="4481598"/>
              <a:ext cx="2027077" cy="1163077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66154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Servizi di progettazione e realizzazione di Portali e Siti Web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Supporto tecnico per redazionale e gestione dei contenuti Web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Progettazione e realizzazione di </a:t>
              </a:r>
              <a:r>
                <a:rPr lang="it-IT" sz="923" kern="0" dirty="0" err="1">
                  <a:solidFill>
                    <a:srgbClr val="000000"/>
                  </a:solidFill>
                  <a:cs typeface="Arial" panose="020B0604020202020204" pitchFamily="34" charset="0"/>
                </a:rPr>
                <a:t>App</a:t>
              </a: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mobile</a:t>
              </a:r>
            </a:p>
          </p:txBody>
        </p:sp>
        <p:sp>
          <p:nvSpPr>
            <p:cNvPr id="18" name="Rettangolo arrotondato 17"/>
            <p:cNvSpPr/>
            <p:nvPr/>
          </p:nvSpPr>
          <p:spPr bwMode="auto">
            <a:xfrm>
              <a:off x="2462364" y="4481598"/>
              <a:ext cx="2027077" cy="1163077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66154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Implementazione di metodologie e tecniche di difesa informatica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Erogazione di servizi di sicurezza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Gestione federata delle identità digitali degli utenti 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Firma digitale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endParaRPr lang="it-IT" sz="923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ttangolo arrotondato 18"/>
            <p:cNvSpPr/>
            <p:nvPr/>
          </p:nvSpPr>
          <p:spPr bwMode="auto">
            <a:xfrm>
              <a:off x="4580660" y="4481598"/>
              <a:ext cx="2112212" cy="1163077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66154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923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Servizi di cooperazione applicativa tra </a:t>
              </a:r>
              <a:r>
                <a:rPr lang="it-IT" sz="923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PA</a:t>
              </a:r>
              <a:endParaRPr lang="it-IT" sz="1015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14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Servizi di interazione dati (Open Data)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r>
                <a:rPr lang="it-IT" sz="14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Servizi di Big data</a:t>
              </a:r>
            </a:p>
            <a:p>
              <a:pPr marL="164127" indent="-164127" defTabSz="844083" fontAlgn="base">
                <a:spcAft>
                  <a:spcPct val="0"/>
                </a:spcAft>
                <a:buFont typeface="Wingdings" pitchFamily="2" charset="2"/>
                <a:buChar char="§"/>
                <a:defRPr/>
              </a:pPr>
              <a:endParaRPr lang="it-IT" sz="1200" i="1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ettangolo arrotondato 19"/>
            <p:cNvSpPr/>
            <p:nvPr/>
          </p:nvSpPr>
          <p:spPr bwMode="auto">
            <a:xfrm>
              <a:off x="170975" y="3608778"/>
              <a:ext cx="8663375" cy="2124478"/>
            </a:xfrm>
            <a:custGeom>
              <a:avLst/>
              <a:gdLst>
                <a:gd name="connsiteX0" fmla="*/ 0 w 8650123"/>
                <a:gd name="connsiteY0" fmla="*/ 222909 h 2100534"/>
                <a:gd name="connsiteX1" fmla="*/ 222909 w 8650123"/>
                <a:gd name="connsiteY1" fmla="*/ 0 h 2100534"/>
                <a:gd name="connsiteX2" fmla="*/ 8427214 w 8650123"/>
                <a:gd name="connsiteY2" fmla="*/ 0 h 2100534"/>
                <a:gd name="connsiteX3" fmla="*/ 8650123 w 8650123"/>
                <a:gd name="connsiteY3" fmla="*/ 222909 h 2100534"/>
                <a:gd name="connsiteX4" fmla="*/ 8650123 w 8650123"/>
                <a:gd name="connsiteY4" fmla="*/ 1877625 h 2100534"/>
                <a:gd name="connsiteX5" fmla="*/ 8427214 w 8650123"/>
                <a:gd name="connsiteY5" fmla="*/ 2100534 h 2100534"/>
                <a:gd name="connsiteX6" fmla="*/ 222909 w 8650123"/>
                <a:gd name="connsiteY6" fmla="*/ 2100534 h 2100534"/>
                <a:gd name="connsiteX7" fmla="*/ 0 w 8650123"/>
                <a:gd name="connsiteY7" fmla="*/ 1877625 h 2100534"/>
                <a:gd name="connsiteX8" fmla="*/ 0 w 8650123"/>
                <a:gd name="connsiteY8" fmla="*/ 222909 h 2100534"/>
                <a:gd name="connsiteX0" fmla="*/ 0 w 8663375"/>
                <a:gd name="connsiteY0" fmla="*/ 222909 h 2100534"/>
                <a:gd name="connsiteX1" fmla="*/ 222909 w 8663375"/>
                <a:gd name="connsiteY1" fmla="*/ 0 h 2100534"/>
                <a:gd name="connsiteX2" fmla="*/ 8427214 w 8663375"/>
                <a:gd name="connsiteY2" fmla="*/ 0 h 2100534"/>
                <a:gd name="connsiteX3" fmla="*/ 8663375 w 8663375"/>
                <a:gd name="connsiteY3" fmla="*/ 554213 h 2100534"/>
                <a:gd name="connsiteX4" fmla="*/ 8650123 w 8663375"/>
                <a:gd name="connsiteY4" fmla="*/ 1877625 h 2100534"/>
                <a:gd name="connsiteX5" fmla="*/ 8427214 w 8663375"/>
                <a:gd name="connsiteY5" fmla="*/ 2100534 h 2100534"/>
                <a:gd name="connsiteX6" fmla="*/ 222909 w 8663375"/>
                <a:gd name="connsiteY6" fmla="*/ 2100534 h 2100534"/>
                <a:gd name="connsiteX7" fmla="*/ 0 w 8663375"/>
                <a:gd name="connsiteY7" fmla="*/ 1877625 h 2100534"/>
                <a:gd name="connsiteX8" fmla="*/ 0 w 8663375"/>
                <a:gd name="connsiteY8" fmla="*/ 222909 h 2100534"/>
                <a:gd name="connsiteX0" fmla="*/ 0 w 8663375"/>
                <a:gd name="connsiteY0" fmla="*/ 222909 h 2100534"/>
                <a:gd name="connsiteX1" fmla="*/ 222909 w 8663375"/>
                <a:gd name="connsiteY1" fmla="*/ 0 h 2100534"/>
                <a:gd name="connsiteX2" fmla="*/ 8413961 w 8663375"/>
                <a:gd name="connsiteY2" fmla="*/ 318052 h 2100534"/>
                <a:gd name="connsiteX3" fmla="*/ 8663375 w 8663375"/>
                <a:gd name="connsiteY3" fmla="*/ 554213 h 2100534"/>
                <a:gd name="connsiteX4" fmla="*/ 8650123 w 8663375"/>
                <a:gd name="connsiteY4" fmla="*/ 1877625 h 2100534"/>
                <a:gd name="connsiteX5" fmla="*/ 8427214 w 8663375"/>
                <a:gd name="connsiteY5" fmla="*/ 2100534 h 2100534"/>
                <a:gd name="connsiteX6" fmla="*/ 222909 w 8663375"/>
                <a:gd name="connsiteY6" fmla="*/ 2100534 h 2100534"/>
                <a:gd name="connsiteX7" fmla="*/ 0 w 8663375"/>
                <a:gd name="connsiteY7" fmla="*/ 1877625 h 2100534"/>
                <a:gd name="connsiteX8" fmla="*/ 0 w 8663375"/>
                <a:gd name="connsiteY8" fmla="*/ 222909 h 2100534"/>
                <a:gd name="connsiteX0" fmla="*/ 0 w 8663375"/>
                <a:gd name="connsiteY0" fmla="*/ 246853 h 2124478"/>
                <a:gd name="connsiteX1" fmla="*/ 222909 w 8663375"/>
                <a:gd name="connsiteY1" fmla="*/ 23944 h 2124478"/>
                <a:gd name="connsiteX2" fmla="*/ 4560051 w 8663375"/>
                <a:gd name="connsiteY2" fmla="*/ 14692 h 2124478"/>
                <a:gd name="connsiteX3" fmla="*/ 8413961 w 8663375"/>
                <a:gd name="connsiteY3" fmla="*/ 341996 h 2124478"/>
                <a:gd name="connsiteX4" fmla="*/ 8663375 w 8663375"/>
                <a:gd name="connsiteY4" fmla="*/ 578157 h 2124478"/>
                <a:gd name="connsiteX5" fmla="*/ 8650123 w 8663375"/>
                <a:gd name="connsiteY5" fmla="*/ 1901569 h 2124478"/>
                <a:gd name="connsiteX6" fmla="*/ 8427214 w 8663375"/>
                <a:gd name="connsiteY6" fmla="*/ 2124478 h 2124478"/>
                <a:gd name="connsiteX7" fmla="*/ 222909 w 8663375"/>
                <a:gd name="connsiteY7" fmla="*/ 2124478 h 2124478"/>
                <a:gd name="connsiteX8" fmla="*/ 0 w 8663375"/>
                <a:gd name="connsiteY8" fmla="*/ 1901569 h 2124478"/>
                <a:gd name="connsiteX9" fmla="*/ 0 w 8663375"/>
                <a:gd name="connsiteY9" fmla="*/ 246853 h 2124478"/>
                <a:gd name="connsiteX0" fmla="*/ 0 w 8663375"/>
                <a:gd name="connsiteY0" fmla="*/ 246853 h 2124478"/>
                <a:gd name="connsiteX1" fmla="*/ 222909 w 8663375"/>
                <a:gd name="connsiteY1" fmla="*/ 23944 h 2124478"/>
                <a:gd name="connsiteX2" fmla="*/ 4560051 w 8663375"/>
                <a:gd name="connsiteY2" fmla="*/ 14692 h 2124478"/>
                <a:gd name="connsiteX3" fmla="*/ 5182903 w 8663375"/>
                <a:gd name="connsiteY3" fmla="*/ 319492 h 2124478"/>
                <a:gd name="connsiteX4" fmla="*/ 8413961 w 8663375"/>
                <a:gd name="connsiteY4" fmla="*/ 341996 h 2124478"/>
                <a:gd name="connsiteX5" fmla="*/ 8663375 w 8663375"/>
                <a:gd name="connsiteY5" fmla="*/ 578157 h 2124478"/>
                <a:gd name="connsiteX6" fmla="*/ 8650123 w 8663375"/>
                <a:gd name="connsiteY6" fmla="*/ 1901569 h 2124478"/>
                <a:gd name="connsiteX7" fmla="*/ 8427214 w 8663375"/>
                <a:gd name="connsiteY7" fmla="*/ 2124478 h 2124478"/>
                <a:gd name="connsiteX8" fmla="*/ 222909 w 8663375"/>
                <a:gd name="connsiteY8" fmla="*/ 2124478 h 2124478"/>
                <a:gd name="connsiteX9" fmla="*/ 0 w 8663375"/>
                <a:gd name="connsiteY9" fmla="*/ 1901569 h 2124478"/>
                <a:gd name="connsiteX10" fmla="*/ 0 w 8663375"/>
                <a:gd name="connsiteY10" fmla="*/ 246853 h 212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3375" h="2124478">
                  <a:moveTo>
                    <a:pt x="0" y="246853"/>
                  </a:moveTo>
                  <a:cubicBezTo>
                    <a:pt x="0" y="123744"/>
                    <a:pt x="99800" y="23944"/>
                    <a:pt x="222909" y="23944"/>
                  </a:cubicBezTo>
                  <a:cubicBezTo>
                    <a:pt x="1765806" y="78286"/>
                    <a:pt x="3017154" y="-39650"/>
                    <a:pt x="4560051" y="14692"/>
                  </a:cubicBezTo>
                  <a:cubicBezTo>
                    <a:pt x="5156399" y="67701"/>
                    <a:pt x="4586555" y="266483"/>
                    <a:pt x="5182903" y="319492"/>
                  </a:cubicBezTo>
                  <a:lnTo>
                    <a:pt x="8413961" y="341996"/>
                  </a:lnTo>
                  <a:cubicBezTo>
                    <a:pt x="8537070" y="341996"/>
                    <a:pt x="8663375" y="455048"/>
                    <a:pt x="8663375" y="578157"/>
                  </a:cubicBezTo>
                  <a:cubicBezTo>
                    <a:pt x="8663375" y="1129729"/>
                    <a:pt x="8650123" y="1349997"/>
                    <a:pt x="8650123" y="1901569"/>
                  </a:cubicBezTo>
                  <a:cubicBezTo>
                    <a:pt x="8650123" y="2024678"/>
                    <a:pt x="8550323" y="2124478"/>
                    <a:pt x="8427214" y="2124478"/>
                  </a:cubicBezTo>
                  <a:lnTo>
                    <a:pt x="222909" y="2124478"/>
                  </a:lnTo>
                  <a:cubicBezTo>
                    <a:pt x="99800" y="2124478"/>
                    <a:pt x="0" y="2024678"/>
                    <a:pt x="0" y="1901569"/>
                  </a:cubicBezTo>
                  <a:lnTo>
                    <a:pt x="0" y="246853"/>
                  </a:lnTo>
                  <a:close/>
                </a:path>
              </a:pathLst>
            </a:custGeom>
            <a:noFill/>
            <a:ln w="6350" cap="flat" cmpd="sng" algn="ctr">
              <a:solidFill>
                <a:srgbClr val="19509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1108">
                <a:solidFill>
                  <a:srgbClr val="000000"/>
                </a:solidFill>
                <a:latin typeface="Univers 45 Light" pitchFamily="2" charset="0"/>
                <a:cs typeface="Arial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53354" y="3555653"/>
              <a:ext cx="4019492" cy="23565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108" b="1" kern="0" dirty="0">
                  <a:solidFill>
                    <a:srgbClr val="0C2D83"/>
                  </a:solidFill>
                  <a:cs typeface="Arial" charset="0"/>
                </a:rPr>
                <a:t>Gara Consip/AGID "Cloud e Cooperazione Applicativa"</a:t>
              </a: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179434" y="3803990"/>
              <a:ext cx="7908419" cy="234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sz="1100" kern="0" dirty="0">
                  <a:solidFill>
                    <a:srgbClr val="0C2D83"/>
                  </a:solidFill>
                  <a:cs typeface="Arial" pitchFamily="34" charset="0"/>
                </a:rPr>
                <a:t>La gara prevede una base d'asta complessiva di 1.950 M€ su 4 Lotti. </a:t>
              </a:r>
              <a:endParaRPr lang="it-IT" sz="1100" dirty="0">
                <a:solidFill>
                  <a:srgbClr val="000000"/>
                </a:solidFill>
                <a:latin typeface="Univers 45 Light" pitchFamily="2" charset="0"/>
                <a:cs typeface="Arial" charset="0"/>
              </a:endParaRPr>
            </a:p>
          </p:txBody>
        </p:sp>
        <p:sp>
          <p:nvSpPr>
            <p:cNvPr id="23" name="AutoShape 16"/>
            <p:cNvSpPr>
              <a:spLocks noChangeArrowheads="1"/>
            </p:cNvSpPr>
            <p:nvPr/>
          </p:nvSpPr>
          <p:spPr bwMode="auto">
            <a:xfrm>
              <a:off x="344067" y="4069143"/>
              <a:ext cx="2027077" cy="53169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95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09662" rIns="109662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23" b="1" dirty="0">
                  <a:solidFill>
                    <a:srgbClr val="8E25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CLOUD</a:t>
              </a: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23" b="1" dirty="0">
                  <a:solidFill>
                    <a:srgbClr val="8E25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COMPUTING</a:t>
              </a:r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2458457" y="4069143"/>
              <a:ext cx="2027077" cy="53169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95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09662" rIns="109662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23" b="1" dirty="0">
                  <a:solidFill>
                    <a:srgbClr val="8E25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IDENTITA’ DIGITALE (IAM) E SICUREZZA APPLICATIVA</a:t>
              </a:r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4572846" y="3622389"/>
              <a:ext cx="2027077" cy="99184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95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09662" rIns="109662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23" b="1" dirty="0">
                  <a:solidFill>
                    <a:srgbClr val="8E25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INTEROPERABILITA’ DATI E COOPERAZIONE APPLICATIVA</a:t>
              </a: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6687236" y="4069143"/>
              <a:ext cx="2027077" cy="531692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95000"/>
              </a:schemeClr>
            </a:solidFill>
            <a:ln w="6350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09662" rIns="109662" anchor="ctr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23" b="1" dirty="0">
                  <a:solidFill>
                    <a:srgbClr val="8E25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PORTALI</a:t>
              </a: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23" b="1" dirty="0">
                  <a:solidFill>
                    <a:srgbClr val="8E25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E SERVIZI </a:t>
              </a:r>
            </a:p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923" b="1" dirty="0">
                  <a:solidFill>
                    <a:srgbClr val="8E258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ON-LINE</a:t>
              </a:r>
            </a:p>
          </p:txBody>
        </p:sp>
        <p:sp>
          <p:nvSpPr>
            <p:cNvPr id="27" name="Stella a 16 punte 26"/>
            <p:cNvSpPr/>
            <p:nvPr/>
          </p:nvSpPr>
          <p:spPr bwMode="auto">
            <a:xfrm>
              <a:off x="1718476" y="4421345"/>
              <a:ext cx="764308" cy="232615"/>
            </a:xfrm>
            <a:prstGeom prst="star16">
              <a:avLst/>
            </a:prstGeom>
            <a:solidFill>
              <a:srgbClr val="FFFF00"/>
            </a:solidFill>
            <a:ln w="6350" cap="flat" cmpd="sng" algn="ctr">
              <a:solidFill>
                <a:srgbClr val="0C2D8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831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500 M€</a:t>
              </a:r>
            </a:p>
          </p:txBody>
        </p:sp>
        <p:sp>
          <p:nvSpPr>
            <p:cNvPr id="28" name="Stella a 16 punte 27"/>
            <p:cNvSpPr/>
            <p:nvPr/>
          </p:nvSpPr>
          <p:spPr bwMode="auto">
            <a:xfrm>
              <a:off x="3792024" y="4451006"/>
              <a:ext cx="764308" cy="232615"/>
            </a:xfrm>
            <a:prstGeom prst="star16">
              <a:avLst/>
            </a:prstGeom>
            <a:solidFill>
              <a:srgbClr val="FFFF00"/>
            </a:solidFill>
            <a:ln w="6350" cap="flat" cmpd="sng" algn="ctr">
              <a:solidFill>
                <a:srgbClr val="0C2D8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831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600 M€</a:t>
              </a:r>
            </a:p>
          </p:txBody>
        </p:sp>
        <p:sp>
          <p:nvSpPr>
            <p:cNvPr id="29" name="Stella a 16 punte 28"/>
            <p:cNvSpPr/>
            <p:nvPr/>
          </p:nvSpPr>
          <p:spPr bwMode="auto">
            <a:xfrm>
              <a:off x="5869701" y="4374971"/>
              <a:ext cx="835990" cy="339201"/>
            </a:xfrm>
            <a:prstGeom prst="star16">
              <a:avLst/>
            </a:prstGeom>
            <a:solidFill>
              <a:srgbClr val="FFFF00"/>
            </a:solidFill>
            <a:ln w="6350" cap="flat" cmpd="sng" algn="ctr">
              <a:solidFill>
                <a:srgbClr val="0C2D8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000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400 M€</a:t>
              </a:r>
            </a:p>
          </p:txBody>
        </p:sp>
        <p:sp>
          <p:nvSpPr>
            <p:cNvPr id="31" name="Stella a 16 punte 30"/>
            <p:cNvSpPr/>
            <p:nvPr/>
          </p:nvSpPr>
          <p:spPr bwMode="auto">
            <a:xfrm>
              <a:off x="8028747" y="4449897"/>
              <a:ext cx="764308" cy="232615"/>
            </a:xfrm>
            <a:prstGeom prst="star16">
              <a:avLst/>
            </a:prstGeom>
            <a:solidFill>
              <a:srgbClr val="FFFF00"/>
            </a:solidFill>
            <a:ln w="6350" cap="flat" cmpd="sng" algn="ctr">
              <a:solidFill>
                <a:srgbClr val="0C2D8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831" b="1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450 M€</a:t>
              </a:r>
            </a:p>
          </p:txBody>
        </p:sp>
        <p:sp>
          <p:nvSpPr>
            <p:cNvPr id="32" name="Rettangolo arrotondato 31"/>
            <p:cNvSpPr/>
            <p:nvPr/>
          </p:nvSpPr>
          <p:spPr bwMode="auto">
            <a:xfrm>
              <a:off x="4501163" y="3555653"/>
              <a:ext cx="2206494" cy="2089022"/>
            </a:xfrm>
            <a:prstGeom prst="roundRect">
              <a:avLst>
                <a:gd name="adj" fmla="val 7127"/>
              </a:avLst>
            </a:prstGeom>
            <a:noFill/>
            <a:ln w="28575" cap="flat" cmpd="sng" algn="ctr">
              <a:solidFill>
                <a:srgbClr val="7AB8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it-IT" sz="1108">
                <a:solidFill>
                  <a:srgbClr val="000000"/>
                </a:solidFill>
                <a:latin typeface="Univers 45 Light" pitchFamily="2" charset="0"/>
                <a:cs typeface="Arial" charset="0"/>
              </a:endParaRPr>
            </a:p>
          </p:txBody>
        </p:sp>
      </p:grpSp>
      <p:sp>
        <p:nvSpPr>
          <p:cNvPr id="4" name="Parallelogramma 3"/>
          <p:cNvSpPr/>
          <p:nvPr/>
        </p:nvSpPr>
        <p:spPr>
          <a:xfrm>
            <a:off x="93274" y="1786827"/>
            <a:ext cx="179512" cy="215587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7" name="Connettore 1 6"/>
          <p:cNvCxnSpPr/>
          <p:nvPr/>
        </p:nvCxnSpPr>
        <p:spPr>
          <a:xfrm>
            <a:off x="152649" y="1786827"/>
            <a:ext cx="8259655" cy="0"/>
          </a:xfrm>
          <a:prstGeom prst="line">
            <a:avLst/>
          </a:prstGeom>
          <a:ln w="12700">
            <a:solidFill>
              <a:srgbClr val="00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ma 33"/>
          <p:cNvSpPr/>
          <p:nvPr/>
        </p:nvSpPr>
        <p:spPr>
          <a:xfrm>
            <a:off x="93274" y="2420888"/>
            <a:ext cx="179512" cy="215587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35" name="Connettore 1 34"/>
          <p:cNvCxnSpPr/>
          <p:nvPr/>
        </p:nvCxnSpPr>
        <p:spPr>
          <a:xfrm>
            <a:off x="152649" y="2420888"/>
            <a:ext cx="8259655" cy="0"/>
          </a:xfrm>
          <a:prstGeom prst="line">
            <a:avLst/>
          </a:prstGeom>
          <a:ln w="12700">
            <a:solidFill>
              <a:srgbClr val="00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rallelogramma 35"/>
          <p:cNvSpPr/>
          <p:nvPr/>
        </p:nvSpPr>
        <p:spPr>
          <a:xfrm>
            <a:off x="93274" y="2852936"/>
            <a:ext cx="179512" cy="215587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/>
          <p:nvPr/>
        </p:nvCxnSpPr>
        <p:spPr>
          <a:xfrm>
            <a:off x="152649" y="2852936"/>
            <a:ext cx="8259655" cy="0"/>
          </a:xfrm>
          <a:prstGeom prst="line">
            <a:avLst/>
          </a:prstGeom>
          <a:ln w="12700">
            <a:solidFill>
              <a:srgbClr val="007C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</a:t>
            </a:r>
            <a:r>
              <a:rPr lang="it-IT" dirty="0" smtClean="0"/>
              <a:t>pportunità offerte dai Big Data per migliorare la competitività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899592" y="1556792"/>
            <a:ext cx="7777558" cy="4320480"/>
          </a:xfrm>
          <a:noFill/>
        </p:spPr>
        <p:txBody>
          <a:bodyPr/>
          <a:lstStyle/>
          <a:p>
            <a:r>
              <a:rPr lang="it-IT" dirty="0" smtClean="0">
                <a:solidFill>
                  <a:srgbClr val="C84E00"/>
                </a:solidFill>
              </a:rPr>
              <a:t>Innovazione di prodotto / servizio: </a:t>
            </a:r>
            <a:r>
              <a:rPr lang="it-IT" b="0" dirty="0" smtClean="0">
                <a:solidFill>
                  <a:srgbClr val="C84E00"/>
                </a:solidFill>
              </a:rPr>
              <a:t>riduzione time to market dei nuovi prodotti / servizi, personalizzazione del prodotto/servizio, miglioramento qualità e della brand </a:t>
            </a:r>
            <a:r>
              <a:rPr lang="it-IT" b="0" dirty="0" err="1" smtClean="0">
                <a:solidFill>
                  <a:srgbClr val="C84E00"/>
                </a:solidFill>
              </a:rPr>
              <a:t>reputation</a:t>
            </a:r>
            <a:endParaRPr lang="it-IT" b="0" dirty="0" smtClean="0">
              <a:solidFill>
                <a:srgbClr val="C84E00"/>
              </a:solidFill>
            </a:endParaRPr>
          </a:p>
          <a:p>
            <a:endParaRPr lang="it-IT" b="0" dirty="0" smtClean="0">
              <a:solidFill>
                <a:srgbClr val="C84E00"/>
              </a:solidFill>
            </a:endParaRPr>
          </a:p>
          <a:p>
            <a:r>
              <a:rPr lang="it-IT" dirty="0" smtClean="0">
                <a:solidFill>
                  <a:srgbClr val="C84E00"/>
                </a:solidFill>
              </a:rPr>
              <a:t>Ottimizzazione processi ed abilitazione di nuovi processi / nuovi modelli di business: </a:t>
            </a:r>
            <a:r>
              <a:rPr lang="it-IT" b="0" dirty="0" smtClean="0">
                <a:solidFill>
                  <a:srgbClr val="C84E00"/>
                </a:solidFill>
              </a:rPr>
              <a:t>riduzione </a:t>
            </a:r>
            <a:r>
              <a:rPr lang="it-IT" b="0" dirty="0" err="1" smtClean="0">
                <a:solidFill>
                  <a:srgbClr val="C84E00"/>
                </a:solidFill>
              </a:rPr>
              <a:t>lead</a:t>
            </a:r>
            <a:r>
              <a:rPr lang="it-IT" b="0" dirty="0" smtClean="0">
                <a:solidFill>
                  <a:srgbClr val="C84E00"/>
                </a:solidFill>
              </a:rPr>
              <a:t> </a:t>
            </a:r>
            <a:r>
              <a:rPr lang="it-IT" b="0" dirty="0" err="1" smtClean="0">
                <a:solidFill>
                  <a:srgbClr val="C84E00"/>
                </a:solidFill>
              </a:rPr>
              <a:t>times</a:t>
            </a:r>
            <a:r>
              <a:rPr lang="it-IT" b="0" dirty="0" smtClean="0">
                <a:solidFill>
                  <a:srgbClr val="C84E00"/>
                </a:solidFill>
              </a:rPr>
              <a:t>, aumento efficienza, riduzione costi, miglioramento efficacia, flessibilità e capacità di adattamento alle mutevoli condizioni del mercato (Real Time Enterprise), nuovi canali e mercati, …</a:t>
            </a:r>
          </a:p>
          <a:p>
            <a:endParaRPr lang="it-IT" dirty="0" smtClean="0">
              <a:solidFill>
                <a:srgbClr val="C84E00"/>
              </a:solidFill>
            </a:endParaRPr>
          </a:p>
          <a:p>
            <a:r>
              <a:rPr lang="it-IT" dirty="0" smtClean="0">
                <a:solidFill>
                  <a:srgbClr val="C84E00"/>
                </a:solidFill>
              </a:rPr>
              <a:t>Migliorare la capacità dell'impresa di prendere decisioni velocemente ma data-</a:t>
            </a:r>
            <a:r>
              <a:rPr lang="it-IT" dirty="0" err="1" smtClean="0">
                <a:solidFill>
                  <a:srgbClr val="C84E00"/>
                </a:solidFill>
              </a:rPr>
              <a:t>driven</a:t>
            </a:r>
            <a:r>
              <a:rPr lang="it-IT" dirty="0" smtClean="0">
                <a:solidFill>
                  <a:srgbClr val="C84E00"/>
                </a:solidFill>
              </a:rPr>
              <a:t> e </a:t>
            </a:r>
            <a:r>
              <a:rPr lang="it-IT" dirty="0" err="1" smtClean="0">
                <a:solidFill>
                  <a:srgbClr val="C84E00"/>
                </a:solidFill>
              </a:rPr>
              <a:t>fact-based</a:t>
            </a:r>
            <a:endParaRPr lang="it-IT" dirty="0" smtClean="0">
              <a:solidFill>
                <a:srgbClr val="C84E00"/>
              </a:solidFill>
            </a:endParaRPr>
          </a:p>
          <a:p>
            <a:endParaRPr lang="it-IT" dirty="0" smtClean="0">
              <a:solidFill>
                <a:srgbClr val="C84E00"/>
              </a:solidFill>
            </a:endParaRPr>
          </a:p>
          <a:p>
            <a:r>
              <a:rPr lang="it-IT" dirty="0" smtClean="0">
                <a:solidFill>
                  <a:srgbClr val="C84E00"/>
                </a:solidFill>
              </a:rPr>
              <a:t>Gestione proattiva dei rischi: </a:t>
            </a:r>
            <a:r>
              <a:rPr lang="it-IT" b="0" dirty="0" smtClean="0">
                <a:solidFill>
                  <a:srgbClr val="C84E00"/>
                </a:solidFill>
              </a:rPr>
              <a:t>di credito, finanziario, </a:t>
            </a:r>
            <a:r>
              <a:rPr lang="it-IT" b="0" dirty="0" err="1" smtClean="0">
                <a:solidFill>
                  <a:srgbClr val="C84E00"/>
                </a:solidFill>
              </a:rPr>
              <a:t>reputazionale</a:t>
            </a:r>
            <a:r>
              <a:rPr lang="it-IT" b="0" dirty="0" smtClean="0">
                <a:solidFill>
                  <a:srgbClr val="C84E00"/>
                </a:solidFill>
              </a:rPr>
              <a:t>, operativo, legale, </a:t>
            </a:r>
            <a:r>
              <a:rPr lang="it-IT" b="0" dirty="0" err="1" smtClean="0">
                <a:solidFill>
                  <a:srgbClr val="C84E00"/>
                </a:solidFill>
              </a:rPr>
              <a:t>regolatorio</a:t>
            </a:r>
            <a:r>
              <a:rPr lang="it-IT" b="0" dirty="0" smtClean="0">
                <a:solidFill>
                  <a:srgbClr val="C84E00"/>
                </a:solidFill>
              </a:rPr>
              <a:t>, prevenzione ed identificazione frodi, antiriciclaggio, …</a:t>
            </a:r>
          </a:p>
          <a:p>
            <a:r>
              <a:rPr lang="it-IT" dirty="0" smtClean="0">
                <a:solidFill>
                  <a:srgbClr val="C84E00"/>
                </a:solidFill>
              </a:rPr>
              <a:t> 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603769" y="1543338"/>
            <a:ext cx="807338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03769" y="2564904"/>
            <a:ext cx="807338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03769" y="4077072"/>
            <a:ext cx="807338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03769" y="5125293"/>
            <a:ext cx="807338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rallelogramma 3"/>
          <p:cNvSpPr/>
          <p:nvPr/>
        </p:nvSpPr>
        <p:spPr>
          <a:xfrm>
            <a:off x="251520" y="1532705"/>
            <a:ext cx="504056" cy="576064"/>
          </a:xfrm>
          <a:prstGeom prst="parallelogram">
            <a:avLst>
              <a:gd name="adj" fmla="val 39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rgbClr val="C84E00"/>
              </a:solidFill>
            </a:endParaRPr>
          </a:p>
        </p:txBody>
      </p:sp>
      <p:sp>
        <p:nvSpPr>
          <p:cNvPr id="5" name="Parallelogramma 4"/>
          <p:cNvSpPr/>
          <p:nvPr/>
        </p:nvSpPr>
        <p:spPr>
          <a:xfrm>
            <a:off x="251520" y="2554271"/>
            <a:ext cx="504056" cy="576064"/>
          </a:xfrm>
          <a:prstGeom prst="parallelogram">
            <a:avLst>
              <a:gd name="adj" fmla="val 39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rgbClr val="C84E00"/>
              </a:solidFill>
            </a:endParaRPr>
          </a:p>
        </p:txBody>
      </p:sp>
      <p:sp>
        <p:nvSpPr>
          <p:cNvPr id="6" name="Parallelogramma 5"/>
          <p:cNvSpPr/>
          <p:nvPr/>
        </p:nvSpPr>
        <p:spPr>
          <a:xfrm>
            <a:off x="251520" y="4066439"/>
            <a:ext cx="504056" cy="576064"/>
          </a:xfrm>
          <a:prstGeom prst="parallelogram">
            <a:avLst>
              <a:gd name="adj" fmla="val 39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rgbClr val="C84E00"/>
              </a:solidFill>
            </a:endParaRPr>
          </a:p>
        </p:txBody>
      </p:sp>
      <p:sp>
        <p:nvSpPr>
          <p:cNvPr id="7" name="Parallelogramma 6"/>
          <p:cNvSpPr/>
          <p:nvPr/>
        </p:nvSpPr>
        <p:spPr>
          <a:xfrm>
            <a:off x="221020" y="5117083"/>
            <a:ext cx="504056" cy="576064"/>
          </a:xfrm>
          <a:prstGeom prst="parallelogram">
            <a:avLst>
              <a:gd name="adj" fmla="val 397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rgbClr val="C84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/>
          <p:cNvSpPr/>
          <p:nvPr/>
        </p:nvSpPr>
        <p:spPr>
          <a:xfrm>
            <a:off x="-1620688" y="836712"/>
            <a:ext cx="6876000" cy="5533553"/>
          </a:xfrm>
          <a:prstGeom prst="parallelogram">
            <a:avLst/>
          </a:pr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Opportunità offerte dai Big Data per migliorare la </a:t>
            </a:r>
            <a:r>
              <a:rPr lang="it-IT" dirty="0" smtClean="0"/>
              <a:t>competitività</a:t>
            </a:r>
            <a:br>
              <a:rPr lang="it-IT" dirty="0" smtClean="0"/>
            </a:br>
            <a:r>
              <a:rPr lang="it-IT" dirty="0" smtClean="0"/>
              <a:t>Alcuni esempi di innovazione di prodotto/servizio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268760"/>
            <a:ext cx="3816424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400" b="1" dirty="0">
                <a:solidFill>
                  <a:srgbClr val="007C92"/>
                </a:solidFill>
              </a:rPr>
              <a:t>Trend Intelligence</a:t>
            </a:r>
            <a:r>
              <a:rPr lang="en-US" sz="1400" dirty="0">
                <a:solidFill>
                  <a:srgbClr val="007C92"/>
                </a:solidFill>
              </a:rPr>
              <a:t>, per </a:t>
            </a:r>
            <a:r>
              <a:rPr lang="en-US" sz="1400" dirty="0" err="1">
                <a:solidFill>
                  <a:srgbClr val="007C92"/>
                </a:solidFill>
              </a:rPr>
              <a:t>identificare</a:t>
            </a:r>
            <a:r>
              <a:rPr lang="en-US" sz="1400" dirty="0">
                <a:solidFill>
                  <a:srgbClr val="007C92"/>
                </a:solidFill>
              </a:rPr>
              <a:t>, </a:t>
            </a:r>
            <a:r>
              <a:rPr lang="en-US" sz="1400" dirty="0" err="1">
                <a:solidFill>
                  <a:srgbClr val="007C92"/>
                </a:solidFill>
              </a:rPr>
              <a:t>anticipare</a:t>
            </a:r>
            <a:r>
              <a:rPr lang="en-US" sz="1400" dirty="0">
                <a:solidFill>
                  <a:srgbClr val="007C92"/>
                </a:solidFill>
              </a:rPr>
              <a:t> </a:t>
            </a:r>
            <a:r>
              <a:rPr lang="en-US" sz="1400" dirty="0" err="1">
                <a:solidFill>
                  <a:srgbClr val="007C92"/>
                </a:solidFill>
              </a:rPr>
              <a:t>ed</a:t>
            </a:r>
            <a:r>
              <a:rPr lang="en-US" sz="1400" dirty="0">
                <a:solidFill>
                  <a:srgbClr val="007C92"/>
                </a:solidFill>
              </a:rPr>
              <a:t> </a:t>
            </a:r>
            <a:r>
              <a:rPr lang="en-US" sz="1400" dirty="0" err="1">
                <a:solidFill>
                  <a:srgbClr val="007C92"/>
                </a:solidFill>
              </a:rPr>
              <a:t>analizzare</a:t>
            </a:r>
            <a:r>
              <a:rPr lang="en-US" sz="1400" dirty="0">
                <a:solidFill>
                  <a:srgbClr val="007C92"/>
                </a:solidFill>
              </a:rPr>
              <a:t> in tempo </a:t>
            </a:r>
            <a:r>
              <a:rPr lang="en-US" sz="1400" dirty="0" err="1">
                <a:solidFill>
                  <a:srgbClr val="007C92"/>
                </a:solidFill>
              </a:rPr>
              <a:t>reale</a:t>
            </a:r>
            <a:r>
              <a:rPr lang="en-US" sz="1400" dirty="0">
                <a:solidFill>
                  <a:srgbClr val="007C92"/>
                </a:solidFill>
              </a:rPr>
              <a:t> </a:t>
            </a:r>
            <a:r>
              <a:rPr lang="en-US" sz="1400" dirty="0" err="1" smtClean="0">
                <a:solidFill>
                  <a:srgbClr val="007C92"/>
                </a:solidFill>
              </a:rPr>
              <a:t>i</a:t>
            </a:r>
            <a:r>
              <a:rPr lang="en-US" sz="1400" dirty="0" smtClean="0">
                <a:solidFill>
                  <a:srgbClr val="007C92"/>
                </a:solidFill>
              </a:rPr>
              <a:t> </a:t>
            </a:r>
            <a:r>
              <a:rPr lang="en-US" sz="1400" dirty="0">
                <a:solidFill>
                  <a:srgbClr val="007C92"/>
                </a:solidFill>
              </a:rPr>
              <a:t>trend di </a:t>
            </a:r>
            <a:r>
              <a:rPr lang="en-US" sz="1400" dirty="0" err="1">
                <a:solidFill>
                  <a:srgbClr val="007C92"/>
                </a:solidFill>
              </a:rPr>
              <a:t>mercato</a:t>
            </a:r>
            <a:r>
              <a:rPr lang="en-US" sz="1400" dirty="0">
                <a:solidFill>
                  <a:srgbClr val="007C92"/>
                </a:solidFill>
              </a:rPr>
              <a:t> e </a:t>
            </a:r>
            <a:r>
              <a:rPr lang="en-US" sz="1400" dirty="0" err="1">
                <a:solidFill>
                  <a:srgbClr val="007C92"/>
                </a:solidFill>
              </a:rPr>
              <a:t>guidare</a:t>
            </a:r>
            <a:r>
              <a:rPr lang="en-US" sz="1400" dirty="0">
                <a:solidFill>
                  <a:srgbClr val="007C92"/>
                </a:solidFill>
              </a:rPr>
              <a:t> </a:t>
            </a:r>
            <a:r>
              <a:rPr lang="en-US" sz="1400" dirty="0" smtClean="0">
                <a:solidFill>
                  <a:srgbClr val="007C92"/>
                </a:solidFill>
              </a:rPr>
              <a:t>lo </a:t>
            </a:r>
            <a:r>
              <a:rPr lang="en-US" sz="1400" dirty="0" err="1" smtClean="0">
                <a:solidFill>
                  <a:srgbClr val="007C92"/>
                </a:solidFill>
              </a:rPr>
              <a:t>sviluppo</a:t>
            </a:r>
            <a:r>
              <a:rPr lang="en-US" sz="1400" dirty="0" smtClean="0">
                <a:solidFill>
                  <a:srgbClr val="007C92"/>
                </a:solidFill>
              </a:rPr>
              <a:t> di </a:t>
            </a:r>
            <a:r>
              <a:rPr lang="en-US" sz="1400" dirty="0" err="1" smtClean="0">
                <a:solidFill>
                  <a:srgbClr val="007C92"/>
                </a:solidFill>
              </a:rPr>
              <a:t>nuovi</a:t>
            </a:r>
            <a:r>
              <a:rPr lang="en-US" sz="1400" dirty="0" smtClean="0">
                <a:solidFill>
                  <a:srgbClr val="007C92"/>
                </a:solidFill>
              </a:rPr>
              <a:t> </a:t>
            </a:r>
            <a:r>
              <a:rPr lang="en-US" sz="1400" dirty="0" err="1" smtClean="0">
                <a:solidFill>
                  <a:srgbClr val="007C92"/>
                </a:solidFill>
              </a:rPr>
              <a:t>prodotti</a:t>
            </a:r>
            <a:r>
              <a:rPr lang="en-US" sz="1400" dirty="0" smtClean="0">
                <a:solidFill>
                  <a:srgbClr val="007C92"/>
                </a:solidFill>
              </a:rPr>
              <a:t> e </a:t>
            </a:r>
            <a:r>
              <a:rPr lang="en-US" sz="1400" dirty="0" err="1" smtClean="0">
                <a:solidFill>
                  <a:srgbClr val="007C92"/>
                </a:solidFill>
              </a:rPr>
              <a:t>il</a:t>
            </a:r>
            <a:r>
              <a:rPr lang="en-US" sz="1400" dirty="0" smtClean="0">
                <a:solidFill>
                  <a:srgbClr val="007C92"/>
                </a:solidFill>
              </a:rPr>
              <a:t> </a:t>
            </a:r>
            <a:r>
              <a:rPr lang="en-US" sz="1400" dirty="0" err="1" smtClean="0">
                <a:solidFill>
                  <a:srgbClr val="007C92"/>
                </a:solidFill>
              </a:rPr>
              <a:t>riallineamento</a:t>
            </a:r>
            <a:r>
              <a:rPr lang="en-US" sz="1400" dirty="0" smtClean="0">
                <a:solidFill>
                  <a:srgbClr val="007C92"/>
                </a:solidFill>
              </a:rPr>
              <a:t> del </a:t>
            </a:r>
            <a:r>
              <a:rPr lang="en-US" sz="1400" dirty="0" err="1" smtClean="0">
                <a:solidFill>
                  <a:srgbClr val="007C92"/>
                </a:solidFill>
              </a:rPr>
              <a:t>portafoglio</a:t>
            </a:r>
            <a:r>
              <a:rPr lang="en-US" sz="1400" dirty="0" smtClean="0">
                <a:solidFill>
                  <a:srgbClr val="007C92"/>
                </a:solidFill>
              </a:rPr>
              <a:t> </a:t>
            </a:r>
            <a:r>
              <a:rPr lang="en-US" sz="1400" dirty="0" err="1" smtClean="0">
                <a:solidFill>
                  <a:srgbClr val="007C92"/>
                </a:solidFill>
              </a:rPr>
              <a:t>prodotti</a:t>
            </a:r>
            <a:r>
              <a:rPr lang="en-US" sz="1400" dirty="0" smtClean="0">
                <a:solidFill>
                  <a:srgbClr val="007C92"/>
                </a:solidFill>
              </a:rPr>
              <a:t/>
            </a:r>
            <a:br>
              <a:rPr lang="en-US" sz="1400" dirty="0" smtClean="0">
                <a:solidFill>
                  <a:srgbClr val="007C92"/>
                </a:solidFill>
              </a:rPr>
            </a:br>
            <a:r>
              <a:rPr lang="en-US" sz="1400" dirty="0" smtClean="0">
                <a:solidFill>
                  <a:srgbClr val="007C92"/>
                </a:solidFill>
              </a:rPr>
              <a:t/>
            </a:r>
            <a:br>
              <a:rPr lang="en-US" sz="1400" dirty="0" smtClean="0">
                <a:solidFill>
                  <a:srgbClr val="007C92"/>
                </a:solidFill>
              </a:rPr>
            </a:br>
            <a:endParaRPr lang="en-US" sz="1400" dirty="0">
              <a:solidFill>
                <a:srgbClr val="007C92"/>
              </a:solidFill>
            </a:endParaRPr>
          </a:p>
          <a:p>
            <a:r>
              <a:rPr lang="it-IT" sz="1400" b="1" dirty="0" err="1">
                <a:solidFill>
                  <a:srgbClr val="007C92"/>
                </a:solidFill>
                <a:cs typeface="Arial" pitchFamily="34" charset="0"/>
              </a:rPr>
              <a:t>Sensitivity</a:t>
            </a:r>
            <a:r>
              <a:rPr lang="it-IT" sz="1400" b="1" dirty="0">
                <a:solidFill>
                  <a:srgbClr val="007C92"/>
                </a:solidFill>
                <a:cs typeface="Arial" pitchFamily="34" charset="0"/>
              </a:rPr>
              <a:t> </a:t>
            </a:r>
            <a:r>
              <a:rPr lang="it-IT" sz="1400" b="1" dirty="0" err="1">
                <a:solidFill>
                  <a:srgbClr val="007C92"/>
                </a:solidFill>
                <a:cs typeface="Arial" pitchFamily="34" charset="0"/>
              </a:rPr>
              <a:t>analysis</a:t>
            </a:r>
            <a:r>
              <a:rPr lang="it-IT" sz="1400" b="1" dirty="0">
                <a:solidFill>
                  <a:srgbClr val="007C92"/>
                </a:solidFill>
                <a:cs typeface="Arial" pitchFamily="34" charset="0"/>
              </a:rPr>
              <a:t> </a:t>
            </a:r>
            <a: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  <a:t>per indirizzare lo sviluppo di nuovi prodotti in base al gradimento del pubblico</a:t>
            </a:r>
            <a:b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</a:br>
            <a: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  <a:t/>
            </a:r>
            <a:b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</a:br>
            <a:r>
              <a:rPr lang="it-IT" sz="1400" b="1" dirty="0" err="1" smtClean="0">
                <a:solidFill>
                  <a:srgbClr val="007C92"/>
                </a:solidFill>
                <a:cs typeface="Arial" pitchFamily="34" charset="0"/>
              </a:rPr>
              <a:t>Root</a:t>
            </a:r>
            <a:r>
              <a:rPr lang="it-IT" sz="1400" b="1" dirty="0" smtClean="0">
                <a:solidFill>
                  <a:srgbClr val="007C92"/>
                </a:solidFill>
                <a:cs typeface="Arial" pitchFamily="34" charset="0"/>
              </a:rPr>
              <a:t>-cause </a:t>
            </a:r>
            <a:r>
              <a:rPr lang="it-IT" sz="1400" b="1" dirty="0" err="1" smtClean="0">
                <a:solidFill>
                  <a:srgbClr val="007C92"/>
                </a:solidFill>
                <a:cs typeface="Arial" pitchFamily="34" charset="0"/>
              </a:rPr>
              <a:t>analysis</a:t>
            </a:r>
            <a:r>
              <a:rPr lang="it-IT" sz="1400" b="1" dirty="0" smtClean="0">
                <a:solidFill>
                  <a:srgbClr val="007C92"/>
                </a:solidFill>
                <a:cs typeface="Arial" pitchFamily="34" charset="0"/>
              </a:rPr>
              <a:t> </a:t>
            </a:r>
            <a: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  <a:t>per individuare le cause di difettosità dei prodotti sulla base di dati raccolti durante il processo produttivo</a:t>
            </a:r>
            <a:b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</a:br>
            <a: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  <a:t/>
            </a:r>
            <a:b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</a:br>
            <a:r>
              <a:rPr lang="it-IT" sz="1400" b="1" dirty="0" smtClean="0">
                <a:solidFill>
                  <a:srgbClr val="007C92"/>
                </a:solidFill>
                <a:cs typeface="Arial" pitchFamily="34" charset="0"/>
              </a:rPr>
              <a:t>Migliorare la qualità dei </a:t>
            </a:r>
            <a:r>
              <a:rPr lang="it-IT" sz="1400" b="1" dirty="0">
                <a:solidFill>
                  <a:srgbClr val="007C92"/>
                </a:solidFill>
                <a:cs typeface="Arial" pitchFamily="34" charset="0"/>
              </a:rPr>
              <a:t>prodotti e dei servizi post </a:t>
            </a:r>
            <a:r>
              <a:rPr lang="it-IT" sz="1400" b="1" dirty="0" smtClean="0">
                <a:solidFill>
                  <a:srgbClr val="007C92"/>
                </a:solidFill>
                <a:cs typeface="Arial" pitchFamily="34" charset="0"/>
              </a:rPr>
              <a:t>vendita </a:t>
            </a:r>
            <a: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  <a:t>mediante la raccolta sistematica di dati generati dai processi di </a:t>
            </a:r>
            <a:r>
              <a:rPr lang="it-IT" sz="1400" dirty="0" err="1" smtClean="0">
                <a:solidFill>
                  <a:srgbClr val="007C92"/>
                </a:solidFill>
                <a:cs typeface="Arial" pitchFamily="34" charset="0"/>
              </a:rPr>
              <a:t>Customer</a:t>
            </a:r>
            <a: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  <a:t> Service e/o da </a:t>
            </a:r>
            <a:r>
              <a:rPr lang="it-IT" sz="1400" dirty="0">
                <a:solidFill>
                  <a:srgbClr val="007C92"/>
                </a:solidFill>
                <a:cs typeface="Arial" pitchFamily="34" charset="0"/>
              </a:rPr>
              <a:t>sensori a bordo del </a:t>
            </a:r>
            <a:r>
              <a:rPr lang="it-IT" sz="1400" dirty="0" smtClean="0">
                <a:solidFill>
                  <a:srgbClr val="007C92"/>
                </a:solidFill>
                <a:cs typeface="Arial" pitchFamily="34" charset="0"/>
              </a:rPr>
              <a:t>prodotto</a:t>
            </a:r>
          </a:p>
          <a:p>
            <a:endParaRPr lang="it-IT" sz="1400" dirty="0" smtClean="0">
              <a:solidFill>
                <a:srgbClr val="007C92"/>
              </a:solidFill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197414"/>
            <a:ext cx="4536504" cy="2815762"/>
          </a:xfrm>
          <a:prstGeom prst="rect">
            <a:avLst/>
          </a:prstGeom>
          <a:ln>
            <a:solidFill>
              <a:srgbClr val="7AB800"/>
            </a:solidFill>
          </a:ln>
        </p:spPr>
      </p:pic>
      <p:sp>
        <p:nvSpPr>
          <p:cNvPr id="4" name="Parallelogramma 3"/>
          <p:cNvSpPr/>
          <p:nvPr/>
        </p:nvSpPr>
        <p:spPr>
          <a:xfrm>
            <a:off x="216024" y="1340768"/>
            <a:ext cx="179512" cy="14401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7" name="Parallelogramma 6"/>
          <p:cNvSpPr/>
          <p:nvPr/>
        </p:nvSpPr>
        <p:spPr>
          <a:xfrm>
            <a:off x="216024" y="2636912"/>
            <a:ext cx="179512" cy="14401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8" name="Parallelogramma 7"/>
          <p:cNvSpPr/>
          <p:nvPr/>
        </p:nvSpPr>
        <p:spPr>
          <a:xfrm>
            <a:off x="193517" y="3501008"/>
            <a:ext cx="179512" cy="14401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9" name="Parallelogramma 8"/>
          <p:cNvSpPr/>
          <p:nvPr/>
        </p:nvSpPr>
        <p:spPr>
          <a:xfrm>
            <a:off x="214783" y="4363119"/>
            <a:ext cx="179512" cy="14401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1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ma 19"/>
          <p:cNvSpPr/>
          <p:nvPr/>
        </p:nvSpPr>
        <p:spPr>
          <a:xfrm>
            <a:off x="-1620688" y="836712"/>
            <a:ext cx="6876000" cy="5533553"/>
          </a:xfrm>
          <a:prstGeom prst="parallelogram">
            <a:avLst/>
          </a:pr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Opportunità offerte dai Big Data per migliorare la </a:t>
            </a:r>
            <a:r>
              <a:rPr lang="it-IT" dirty="0" smtClean="0"/>
              <a:t>competitività</a:t>
            </a:r>
            <a:br>
              <a:rPr lang="it-IT" dirty="0" smtClean="0"/>
            </a:br>
            <a:r>
              <a:rPr lang="it-IT" dirty="0" smtClean="0"/>
              <a:t>Alcuni esempi di ottimizzazione processi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1154219"/>
            <a:ext cx="4392488" cy="1728193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007C92"/>
                </a:solidFill>
              </a:defRPr>
            </a:lvl1pPr>
          </a:lstStyle>
          <a:p>
            <a:r>
              <a:rPr lang="it-IT" dirty="0"/>
              <a:t>Precise </a:t>
            </a:r>
            <a:r>
              <a:rPr lang="it-IT" dirty="0" err="1"/>
              <a:t>Selling</a:t>
            </a:r>
            <a:endParaRPr lang="it-IT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b="0" dirty="0"/>
              <a:t>arricchimento del profilo cliente tramite raccolta di dati anche esterni (es.: social networks)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b="0" dirty="0" err="1"/>
              <a:t>clusterizzazione</a:t>
            </a:r>
            <a:r>
              <a:rPr lang="it-IT" b="0" dirty="0"/>
              <a:t> e micro-segmentazione dei clienti con metodi innovativi e </a:t>
            </a:r>
            <a:r>
              <a:rPr lang="it-IT" b="0" dirty="0" err="1"/>
              <a:t>cost-effective</a:t>
            </a:r>
            <a:endParaRPr lang="it-IT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b="0" dirty="0"/>
              <a:t>analisi dei loro pattern di acquisto e di </a:t>
            </a:r>
            <a:r>
              <a:rPr lang="it-IT" b="0" dirty="0" err="1"/>
              <a:t>attrition</a:t>
            </a:r>
            <a:endParaRPr lang="it-IT" b="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b="0" dirty="0"/>
              <a:t>definizione </a:t>
            </a:r>
            <a:r>
              <a:rPr lang="it-IT" b="0" dirty="0" err="1"/>
              <a:t>Propensity</a:t>
            </a:r>
            <a:r>
              <a:rPr lang="it-IT" b="0" dirty="0"/>
              <a:t> &amp; </a:t>
            </a:r>
            <a:r>
              <a:rPr lang="it-IT" b="0" dirty="0" err="1"/>
              <a:t>Retention</a:t>
            </a:r>
            <a:r>
              <a:rPr lang="it-IT" b="0" dirty="0"/>
              <a:t> </a:t>
            </a:r>
            <a:r>
              <a:rPr lang="it-IT" b="0" dirty="0" err="1"/>
              <a:t>Models</a:t>
            </a:r>
            <a:r>
              <a:rPr lang="it-IT" b="0" dirty="0"/>
              <a:t>,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b="0" dirty="0"/>
              <a:t>definizione ed esecuzione di campagne di marketing efficaci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b="0" dirty="0"/>
              <a:t>Cross &amp; Up </a:t>
            </a:r>
            <a:r>
              <a:rPr lang="it-IT" b="0" dirty="0" err="1"/>
              <a:t>Selling</a:t>
            </a:r>
            <a:endParaRPr lang="it-IT" b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22123" t="31520" r="22123" b="13041"/>
          <a:stretch/>
        </p:blipFill>
        <p:spPr>
          <a:xfrm>
            <a:off x="5013359" y="4005065"/>
            <a:ext cx="4130641" cy="231035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80996" y="4622226"/>
            <a:ext cx="3672408" cy="1140506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>
            <a:defPPr>
              <a:defRPr lang="en-US"/>
            </a:defPPr>
            <a:lvl1pPr>
              <a:defRPr sz="1400" b="0">
                <a:solidFill>
                  <a:srgbClr val="007C92"/>
                </a:solidFill>
              </a:defRPr>
            </a:lvl1pPr>
          </a:lstStyle>
          <a:p>
            <a:r>
              <a:rPr lang="it-IT" dirty="0"/>
              <a:t>Miglioramento del processo di </a:t>
            </a:r>
            <a:r>
              <a:rPr lang="it-IT" b="1" dirty="0" err="1"/>
              <a:t>Demand</a:t>
            </a:r>
            <a:r>
              <a:rPr lang="it-IT" b="1" dirty="0"/>
              <a:t> Planning</a:t>
            </a:r>
            <a:r>
              <a:rPr lang="it-IT" dirty="0"/>
              <a:t> con l'utilizzo di dati provenienti anche dall'esterno; conseguente ottimizzazione dei processi di </a:t>
            </a:r>
            <a:r>
              <a:rPr lang="it-IT" b="1" dirty="0"/>
              <a:t>approvvigionamento</a:t>
            </a:r>
            <a:r>
              <a:rPr lang="it-IT" dirty="0"/>
              <a:t> e di </a:t>
            </a:r>
            <a:r>
              <a:rPr lang="it-IT" b="1" dirty="0"/>
              <a:t>pianificazione logistico – produttiva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82503" y="3645024"/>
            <a:ext cx="4145481" cy="785819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007C92"/>
                </a:solidFill>
              </a:defRPr>
            </a:lvl1pPr>
          </a:lstStyle>
          <a:p>
            <a:r>
              <a:rPr lang="it-IT" b="0" dirty="0"/>
              <a:t>Gestione efficace della </a:t>
            </a:r>
            <a:r>
              <a:rPr lang="it-IT" dirty="0" err="1"/>
              <a:t>Omni-channel</a:t>
            </a:r>
            <a:r>
              <a:rPr lang="it-IT" dirty="0"/>
              <a:t> </a:t>
            </a:r>
            <a:r>
              <a:rPr lang="it-IT" dirty="0" err="1"/>
              <a:t>customer</a:t>
            </a:r>
            <a:r>
              <a:rPr lang="it-IT" dirty="0"/>
              <a:t> </a:t>
            </a:r>
            <a:r>
              <a:rPr lang="it-IT" dirty="0" err="1"/>
              <a:t>experience</a:t>
            </a:r>
            <a:r>
              <a:rPr lang="it-IT" b="0" dirty="0"/>
              <a:t> per migliorare </a:t>
            </a:r>
            <a:r>
              <a:rPr lang="it-IT" b="0" dirty="0" err="1"/>
              <a:t>customer</a:t>
            </a:r>
            <a:r>
              <a:rPr lang="it-IT" b="0" dirty="0"/>
              <a:t> </a:t>
            </a:r>
            <a:r>
              <a:rPr lang="it-IT" b="0" dirty="0" err="1"/>
              <a:t>experience</a:t>
            </a:r>
            <a:r>
              <a:rPr lang="it-IT" b="0" dirty="0"/>
              <a:t> e fidelizzazione</a:t>
            </a:r>
          </a:p>
        </p:txBody>
      </p:sp>
      <p:sp>
        <p:nvSpPr>
          <p:cNvPr id="16" name="Parallelogramma 15"/>
          <p:cNvSpPr/>
          <p:nvPr/>
        </p:nvSpPr>
        <p:spPr>
          <a:xfrm>
            <a:off x="58003" y="1196752"/>
            <a:ext cx="179512" cy="14401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7" name="Parallelogramma 16"/>
          <p:cNvSpPr/>
          <p:nvPr/>
        </p:nvSpPr>
        <p:spPr>
          <a:xfrm>
            <a:off x="58003" y="3722337"/>
            <a:ext cx="179512" cy="14401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8" name="Parallelogramma 17"/>
          <p:cNvSpPr/>
          <p:nvPr/>
        </p:nvSpPr>
        <p:spPr>
          <a:xfrm>
            <a:off x="35496" y="4725144"/>
            <a:ext cx="179512" cy="14401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4716016" y="980727"/>
            <a:ext cx="4427984" cy="2880321"/>
            <a:chOff x="4716016" y="980727"/>
            <a:chExt cx="4427984" cy="2880321"/>
          </a:xfrm>
        </p:grpSpPr>
        <p:grpSp>
          <p:nvGrpSpPr>
            <p:cNvPr id="4" name="Gruppo 3"/>
            <p:cNvGrpSpPr/>
            <p:nvPr/>
          </p:nvGrpSpPr>
          <p:grpSpPr>
            <a:xfrm>
              <a:off x="4716016" y="980727"/>
              <a:ext cx="4427984" cy="2880321"/>
              <a:chOff x="5796136" y="3933056"/>
              <a:chExt cx="3744416" cy="2524325"/>
            </a:xfrm>
          </p:grpSpPr>
          <p:pic>
            <p:nvPicPr>
              <p:cNvPr id="8" name="Immagine 7"/>
              <p:cNvPicPr>
                <a:picLocks noChangeAspect="1"/>
              </p:cNvPicPr>
              <p:nvPr/>
            </p:nvPicPr>
            <p:blipFill rotWithShape="1">
              <a:blip r:embed="rId3"/>
              <a:srcRect l="36297" t="37399" r="21651" b="12201"/>
              <a:stretch/>
            </p:blipFill>
            <p:spPr>
              <a:xfrm>
                <a:off x="5796136" y="3933056"/>
                <a:ext cx="3744416" cy="2524325"/>
              </a:xfrm>
              <a:prstGeom prst="rect">
                <a:avLst/>
              </a:prstGeom>
              <a:ln>
                <a:solidFill>
                  <a:srgbClr val="7AB800"/>
                </a:solidFill>
              </a:ln>
            </p:spPr>
          </p:pic>
          <p:sp>
            <p:nvSpPr>
              <p:cNvPr id="3" name="Rettangolo 2"/>
              <p:cNvSpPr/>
              <p:nvPr/>
            </p:nvSpPr>
            <p:spPr>
              <a:xfrm>
                <a:off x="5796136" y="3933056"/>
                <a:ext cx="1728192" cy="10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AB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" name="Rettangolo 4"/>
            <p:cNvSpPr/>
            <p:nvPr/>
          </p:nvSpPr>
          <p:spPr>
            <a:xfrm>
              <a:off x="6372200" y="3068960"/>
              <a:ext cx="432048" cy="144016"/>
            </a:xfrm>
            <a:prstGeom prst="rect">
              <a:avLst/>
            </a:prstGeom>
            <a:solidFill>
              <a:srgbClr val="406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435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ma 6"/>
          <p:cNvSpPr/>
          <p:nvPr/>
        </p:nvSpPr>
        <p:spPr>
          <a:xfrm>
            <a:off x="-1980728" y="836712"/>
            <a:ext cx="6876000" cy="5533553"/>
          </a:xfrm>
          <a:prstGeom prst="parallelogram">
            <a:avLst/>
          </a:pr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Opportunità offerte dai Big Data per migliorare la </a:t>
            </a:r>
            <a:r>
              <a:rPr lang="it-IT" dirty="0" smtClean="0"/>
              <a:t>competitività</a:t>
            </a:r>
            <a:br>
              <a:rPr lang="it-IT" dirty="0" smtClean="0"/>
            </a:br>
            <a:r>
              <a:rPr lang="it-IT" dirty="0" smtClean="0"/>
              <a:t>Alcuni esempi di ottimizzazione processi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1124744"/>
            <a:ext cx="3600400" cy="3888432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>
              <a:buNone/>
            </a:pPr>
            <a:r>
              <a:rPr lang="it-IT" b="1" dirty="0" err="1" smtClean="0">
                <a:solidFill>
                  <a:srgbClr val="007C92"/>
                </a:solidFill>
              </a:rPr>
              <a:t>Process</a:t>
            </a:r>
            <a:r>
              <a:rPr lang="it-IT" b="1" dirty="0" smtClean="0">
                <a:solidFill>
                  <a:srgbClr val="007C92"/>
                </a:solidFill>
              </a:rPr>
              <a:t> </a:t>
            </a:r>
            <a:r>
              <a:rPr lang="it-IT" b="1" dirty="0" err="1">
                <a:solidFill>
                  <a:srgbClr val="007C92"/>
                </a:solidFill>
              </a:rPr>
              <a:t>Analytical</a:t>
            </a:r>
            <a:r>
              <a:rPr lang="it-IT" b="1" dirty="0">
                <a:solidFill>
                  <a:srgbClr val="007C92"/>
                </a:solidFill>
              </a:rPr>
              <a:t> Technology</a:t>
            </a:r>
            <a:r>
              <a:rPr lang="it-IT" dirty="0">
                <a:solidFill>
                  <a:srgbClr val="007C92"/>
                </a:solidFill>
              </a:rPr>
              <a:t>: Utilizzo di dati prodotti da sensori nelle varie fasi del processo produttivo per predire la qualità del prodotto finito ed intervenire nel corso del processo </a:t>
            </a:r>
            <a:r>
              <a:rPr lang="it-IT" dirty="0" smtClean="0">
                <a:solidFill>
                  <a:srgbClr val="007C92"/>
                </a:solidFill>
              </a:rPr>
              <a:t>produttivo</a:t>
            </a:r>
          </a:p>
          <a:p>
            <a:pPr marL="0" indent="0">
              <a:buNone/>
            </a:pPr>
            <a:endParaRPr lang="it-IT" dirty="0">
              <a:solidFill>
                <a:srgbClr val="007C9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7C92"/>
                </a:solidFill>
              </a:rPr>
              <a:t>Utilizzo di dati prodotti da sensori per </a:t>
            </a:r>
            <a:r>
              <a:rPr lang="it-IT" dirty="0" smtClean="0">
                <a:solidFill>
                  <a:srgbClr val="007C92"/>
                </a:solidFill>
              </a:rPr>
              <a:t>pianificare la </a:t>
            </a:r>
            <a:r>
              <a:rPr lang="it-IT" b="1" dirty="0">
                <a:solidFill>
                  <a:srgbClr val="007C92"/>
                </a:solidFill>
              </a:rPr>
              <a:t>manutenzione</a:t>
            </a:r>
            <a:r>
              <a:rPr lang="it-IT" dirty="0">
                <a:solidFill>
                  <a:srgbClr val="007C92"/>
                </a:solidFill>
              </a:rPr>
              <a:t> degli impianti di fabbrica e/o processi di </a:t>
            </a:r>
            <a:r>
              <a:rPr lang="it-IT" b="1" dirty="0">
                <a:solidFill>
                  <a:srgbClr val="007C92"/>
                </a:solidFill>
              </a:rPr>
              <a:t>Service</a:t>
            </a:r>
            <a:r>
              <a:rPr lang="it-IT" dirty="0">
                <a:solidFill>
                  <a:srgbClr val="007C92"/>
                </a:solidFill>
              </a:rPr>
              <a:t> </a:t>
            </a:r>
            <a:r>
              <a:rPr lang="it-IT" dirty="0" smtClean="0">
                <a:solidFill>
                  <a:srgbClr val="007C92"/>
                </a:solidFill>
              </a:rPr>
              <a:t>sulla </a:t>
            </a:r>
            <a:r>
              <a:rPr lang="it-IT" dirty="0">
                <a:solidFill>
                  <a:srgbClr val="007C92"/>
                </a:solidFill>
              </a:rPr>
              <a:t>base installata</a:t>
            </a:r>
          </a:p>
          <a:p>
            <a:pPr marL="0" indent="0">
              <a:buNone/>
            </a:pPr>
            <a:endParaRPr lang="it-IT" b="1" dirty="0" smtClean="0">
              <a:solidFill>
                <a:srgbClr val="007C92"/>
              </a:solidFill>
            </a:endParaRPr>
          </a:p>
          <a:p>
            <a:pPr marL="0" indent="0">
              <a:buNone/>
            </a:pPr>
            <a:r>
              <a:rPr lang="it-IT" b="1" dirty="0" err="1" smtClean="0">
                <a:solidFill>
                  <a:srgbClr val="007C92"/>
                </a:solidFill>
              </a:rPr>
              <a:t>Efficientamento</a:t>
            </a:r>
            <a:r>
              <a:rPr lang="it-IT" b="1" dirty="0" smtClean="0">
                <a:solidFill>
                  <a:srgbClr val="007C92"/>
                </a:solidFill>
              </a:rPr>
              <a:t> </a:t>
            </a:r>
            <a:r>
              <a:rPr lang="it-IT" b="1" dirty="0">
                <a:solidFill>
                  <a:srgbClr val="007C92"/>
                </a:solidFill>
              </a:rPr>
              <a:t>energetico </a:t>
            </a:r>
            <a:r>
              <a:rPr lang="it-IT" dirty="0">
                <a:solidFill>
                  <a:srgbClr val="007C92"/>
                </a:solidFill>
              </a:rPr>
              <a:t>grazie a dati previsionali </a:t>
            </a:r>
            <a:r>
              <a:rPr lang="it-IT" dirty="0" smtClean="0">
                <a:solidFill>
                  <a:srgbClr val="007C92"/>
                </a:solidFill>
              </a:rPr>
              <a:t>climatici </a:t>
            </a:r>
            <a:r>
              <a:rPr lang="it-IT" dirty="0">
                <a:solidFill>
                  <a:srgbClr val="007C92"/>
                </a:solidFill>
              </a:rPr>
              <a:t>e di efficienza degli apparati</a:t>
            </a:r>
          </a:p>
          <a:p>
            <a:pPr marL="0" indent="0">
              <a:buNone/>
            </a:pPr>
            <a:endParaRPr lang="it-IT" dirty="0" smtClean="0">
              <a:solidFill>
                <a:srgbClr val="007C92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7C92"/>
                </a:solidFill>
              </a:rPr>
              <a:t>Applicazioni </a:t>
            </a:r>
            <a:r>
              <a:rPr lang="it-IT" dirty="0">
                <a:solidFill>
                  <a:srgbClr val="007C92"/>
                </a:solidFill>
              </a:rPr>
              <a:t>per </a:t>
            </a:r>
            <a:r>
              <a:rPr lang="it-IT" b="1" dirty="0">
                <a:solidFill>
                  <a:srgbClr val="007C92"/>
                </a:solidFill>
              </a:rPr>
              <a:t>Smart </a:t>
            </a:r>
            <a:r>
              <a:rPr lang="it-IT" b="1" dirty="0" err="1">
                <a:solidFill>
                  <a:srgbClr val="007C92"/>
                </a:solidFill>
              </a:rPr>
              <a:t>Cities</a:t>
            </a:r>
            <a:endParaRPr lang="it-IT" b="1" dirty="0">
              <a:solidFill>
                <a:srgbClr val="007C92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007C92"/>
              </a:solidFill>
            </a:endParaRPr>
          </a:p>
          <a:p>
            <a:pPr marL="0" indent="0">
              <a:buNone/>
            </a:pPr>
            <a:r>
              <a:rPr lang="it-IT" b="1" dirty="0" err="1" smtClean="0">
                <a:solidFill>
                  <a:srgbClr val="007C92"/>
                </a:solidFill>
              </a:rPr>
              <a:t>Predictive</a:t>
            </a:r>
            <a:r>
              <a:rPr lang="it-IT" b="1" dirty="0" smtClean="0">
                <a:solidFill>
                  <a:srgbClr val="007C92"/>
                </a:solidFill>
              </a:rPr>
              <a:t> </a:t>
            </a:r>
            <a:r>
              <a:rPr lang="it-IT" b="1" dirty="0" err="1">
                <a:solidFill>
                  <a:srgbClr val="007C92"/>
                </a:solidFill>
              </a:rPr>
              <a:t>Healtcare</a:t>
            </a:r>
            <a:r>
              <a:rPr lang="it-IT" b="1" dirty="0">
                <a:solidFill>
                  <a:srgbClr val="007C92"/>
                </a:solidFill>
              </a:rPr>
              <a:t> </a:t>
            </a:r>
            <a:r>
              <a:rPr lang="it-IT" dirty="0" smtClean="0">
                <a:solidFill>
                  <a:srgbClr val="007C92"/>
                </a:solidFill>
              </a:rPr>
              <a:t>management</a:t>
            </a:r>
          </a:p>
          <a:p>
            <a:pPr marL="0" indent="0">
              <a:buNone/>
            </a:pPr>
            <a:endParaRPr lang="it-IT" b="1" dirty="0" smtClean="0">
              <a:solidFill>
                <a:srgbClr val="007C92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7C92"/>
                </a:solidFill>
              </a:rPr>
              <a:t>Contrasto all'evasione fiscale</a:t>
            </a:r>
            <a:endParaRPr lang="it-IT" b="1" dirty="0">
              <a:solidFill>
                <a:srgbClr val="007C92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7C92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4860032" y="1124744"/>
            <a:ext cx="4032448" cy="28083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436" y="1196752"/>
            <a:ext cx="3732028" cy="2557130"/>
          </a:xfrm>
          <a:prstGeom prst="rect">
            <a:avLst/>
          </a:prstGeom>
          <a:noFill/>
          <a:ln w="9525">
            <a:solidFill>
              <a:srgbClr val="7AB800"/>
            </a:solidFill>
            <a:miter lim="800000"/>
            <a:headEnd/>
            <a:tailEnd/>
          </a:ln>
          <a:effectLst/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l="17398" t="42440" r="15981" b="8841"/>
          <a:stretch/>
        </p:blipFill>
        <p:spPr>
          <a:xfrm>
            <a:off x="3851920" y="4221088"/>
            <a:ext cx="5251615" cy="2160239"/>
          </a:xfrm>
          <a:prstGeom prst="rect">
            <a:avLst/>
          </a:prstGeom>
          <a:ln>
            <a:solidFill>
              <a:srgbClr val="7AB800"/>
            </a:solidFill>
          </a:ln>
        </p:spPr>
      </p:pic>
      <p:sp>
        <p:nvSpPr>
          <p:cNvPr id="10" name="Parallelogramma 9"/>
          <p:cNvSpPr/>
          <p:nvPr/>
        </p:nvSpPr>
        <p:spPr>
          <a:xfrm>
            <a:off x="216024" y="1236749"/>
            <a:ext cx="179512" cy="144016"/>
          </a:xfrm>
          <a:prstGeom prst="parallelogram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rgbClr val="007C92"/>
              </a:solidFill>
            </a:endParaRPr>
          </a:p>
        </p:txBody>
      </p:sp>
      <p:sp>
        <p:nvSpPr>
          <p:cNvPr id="11" name="Parallelogramma 10"/>
          <p:cNvSpPr/>
          <p:nvPr/>
        </p:nvSpPr>
        <p:spPr>
          <a:xfrm>
            <a:off x="216024" y="2532893"/>
            <a:ext cx="179512" cy="144016"/>
          </a:xfrm>
          <a:prstGeom prst="parallelogram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rgbClr val="007C92"/>
              </a:solidFill>
            </a:endParaRPr>
          </a:p>
        </p:txBody>
      </p:sp>
      <p:sp>
        <p:nvSpPr>
          <p:cNvPr id="12" name="Parallelogramma 11"/>
          <p:cNvSpPr/>
          <p:nvPr/>
        </p:nvSpPr>
        <p:spPr>
          <a:xfrm>
            <a:off x="193517" y="3590366"/>
            <a:ext cx="179512" cy="144016"/>
          </a:xfrm>
          <a:prstGeom prst="parallelogram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rgbClr val="007C92"/>
              </a:solidFill>
            </a:endParaRPr>
          </a:p>
        </p:txBody>
      </p:sp>
      <p:sp>
        <p:nvSpPr>
          <p:cNvPr id="13" name="Parallelogramma 12"/>
          <p:cNvSpPr/>
          <p:nvPr/>
        </p:nvSpPr>
        <p:spPr>
          <a:xfrm>
            <a:off x="214783" y="4415734"/>
            <a:ext cx="179512" cy="144016"/>
          </a:xfrm>
          <a:prstGeom prst="parallelogram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rgbClr val="007C92"/>
              </a:solidFill>
            </a:endParaRPr>
          </a:p>
        </p:txBody>
      </p:sp>
      <p:sp>
        <p:nvSpPr>
          <p:cNvPr id="14" name="Parallelogramma 13"/>
          <p:cNvSpPr/>
          <p:nvPr/>
        </p:nvSpPr>
        <p:spPr>
          <a:xfrm>
            <a:off x="214783" y="4858415"/>
            <a:ext cx="179512" cy="144016"/>
          </a:xfrm>
          <a:prstGeom prst="parallelogram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rgbClr val="007C92"/>
              </a:solidFill>
            </a:endParaRPr>
          </a:p>
        </p:txBody>
      </p:sp>
      <p:sp>
        <p:nvSpPr>
          <p:cNvPr id="15" name="Parallelogramma 14"/>
          <p:cNvSpPr/>
          <p:nvPr/>
        </p:nvSpPr>
        <p:spPr>
          <a:xfrm>
            <a:off x="214783" y="5301096"/>
            <a:ext cx="179512" cy="144016"/>
          </a:xfrm>
          <a:prstGeom prst="parallelogram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rgbClr val="007C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pic>
        <p:nvPicPr>
          <p:cNvPr id="13" name="Picture 2" descr="http://www.parachutedigitalmarketing.com.au/wp-content/uploads/2013/09/Digital-marketing-training-Knowledge-Exchang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6712"/>
            <a:ext cx="3563888" cy="55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arallelogramma 13"/>
          <p:cNvSpPr/>
          <p:nvPr/>
        </p:nvSpPr>
        <p:spPr>
          <a:xfrm>
            <a:off x="2089797" y="836712"/>
            <a:ext cx="4968552" cy="5532380"/>
          </a:xfrm>
          <a:prstGeom prst="parallelogram">
            <a:avLst>
              <a:gd name="adj" fmla="val 276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5" name="Parallelogramma 14"/>
          <p:cNvSpPr/>
          <p:nvPr/>
        </p:nvSpPr>
        <p:spPr>
          <a:xfrm>
            <a:off x="2464926" y="4022018"/>
            <a:ext cx="7075626" cy="1332148"/>
          </a:xfrm>
          <a:prstGeom prst="parallelogram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6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4522637" y="1772816"/>
            <a:ext cx="3385070" cy="360040"/>
          </a:xfrm>
        </p:spPr>
        <p:txBody>
          <a:bodyPr/>
          <a:lstStyle/>
          <a:p>
            <a:r>
              <a:rPr lang="it-IT" sz="2000" b="0" dirty="0" smtClean="0">
                <a:solidFill>
                  <a:srgbClr val="007C92"/>
                </a:solidFill>
              </a:rPr>
              <a:t>Cosa sono i Big Data</a:t>
            </a:r>
          </a:p>
        </p:txBody>
      </p:sp>
      <p:sp>
        <p:nvSpPr>
          <p:cNvPr id="17" name="Segnaposto testo 2"/>
          <p:cNvSpPr txBox="1">
            <a:spLocks/>
          </p:cNvSpPr>
          <p:nvPr/>
        </p:nvSpPr>
        <p:spPr bwMode="gray">
          <a:xfrm>
            <a:off x="3586880" y="4581128"/>
            <a:ext cx="5256584" cy="360040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r>
              <a:rPr lang="it-IT" sz="2000" b="0" dirty="0" err="1" smtClean="0">
                <a:solidFill>
                  <a:schemeClr val="bg1"/>
                </a:solidFill>
              </a:rPr>
              <a:t>Survey</a:t>
            </a:r>
            <a:r>
              <a:rPr lang="it-IT" sz="2000" b="0" dirty="0" smtClean="0">
                <a:solidFill>
                  <a:schemeClr val="bg1"/>
                </a:solidFill>
              </a:rPr>
              <a:t> KPMG "</a:t>
            </a:r>
            <a:r>
              <a:rPr lang="it-IT" sz="2000" b="0" dirty="0" err="1" smtClean="0">
                <a:solidFill>
                  <a:schemeClr val="bg1"/>
                </a:solidFill>
              </a:rPr>
              <a:t>Going</a:t>
            </a:r>
            <a:r>
              <a:rPr lang="it-IT" sz="2000" b="0" dirty="0" smtClean="0">
                <a:solidFill>
                  <a:schemeClr val="bg1"/>
                </a:solidFill>
              </a:rPr>
              <a:t> </a:t>
            </a:r>
            <a:r>
              <a:rPr lang="it-IT" sz="2000" b="0" dirty="0" err="1" smtClean="0">
                <a:solidFill>
                  <a:schemeClr val="bg1"/>
                </a:solidFill>
              </a:rPr>
              <a:t>beyond</a:t>
            </a:r>
            <a:r>
              <a:rPr lang="it-IT" sz="2000" b="0" dirty="0" smtClean="0">
                <a:solidFill>
                  <a:schemeClr val="bg1"/>
                </a:solidFill>
              </a:rPr>
              <a:t> the data"</a:t>
            </a:r>
            <a:endParaRPr lang="it-IT" sz="2000" b="0" dirty="0">
              <a:solidFill>
                <a:schemeClr val="bg1"/>
              </a:solidFill>
            </a:endParaRPr>
          </a:p>
        </p:txBody>
      </p:sp>
      <p:sp>
        <p:nvSpPr>
          <p:cNvPr id="18" name="Segnaposto testo 2"/>
          <p:cNvSpPr txBox="1">
            <a:spLocks/>
          </p:cNvSpPr>
          <p:nvPr/>
        </p:nvSpPr>
        <p:spPr bwMode="gray">
          <a:xfrm>
            <a:off x="3968116" y="2600908"/>
            <a:ext cx="5112568" cy="1512168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endParaRPr lang="it-IT" sz="2000" b="0" dirty="0" smtClean="0">
              <a:solidFill>
                <a:srgbClr val="007C92"/>
              </a:solidFill>
            </a:endParaRPr>
          </a:p>
          <a:p>
            <a:r>
              <a:rPr lang="it-IT" sz="2000" b="0" dirty="0" smtClean="0">
                <a:solidFill>
                  <a:srgbClr val="007C92"/>
                </a:solidFill>
              </a:rPr>
              <a:t>Big Data: il valore dei dati  per creare / mantenere un vantaggio competitivo</a:t>
            </a:r>
          </a:p>
        </p:txBody>
      </p:sp>
      <p:cxnSp>
        <p:nvCxnSpPr>
          <p:cNvPr id="19" name="Connettore 1 18"/>
          <p:cNvCxnSpPr/>
          <p:nvPr/>
        </p:nvCxnSpPr>
        <p:spPr>
          <a:xfrm>
            <a:off x="2809650" y="3968502"/>
            <a:ext cx="63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3159911" y="2611178"/>
            <a:ext cx="6696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ma 20"/>
          <p:cNvSpPr/>
          <p:nvPr/>
        </p:nvSpPr>
        <p:spPr>
          <a:xfrm>
            <a:off x="3171786" y="1270856"/>
            <a:ext cx="1368152" cy="1296144"/>
          </a:xfrm>
          <a:prstGeom prst="parallelogram">
            <a:avLst/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2" name="Parallelogramma 21"/>
          <p:cNvSpPr/>
          <p:nvPr/>
        </p:nvSpPr>
        <p:spPr>
          <a:xfrm>
            <a:off x="2809650" y="2654356"/>
            <a:ext cx="1368152" cy="1296144"/>
          </a:xfrm>
          <a:prstGeom prst="parallelogram">
            <a:avLst/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7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elogramma 17"/>
          <p:cNvSpPr/>
          <p:nvPr/>
        </p:nvSpPr>
        <p:spPr>
          <a:xfrm>
            <a:off x="-468558" y="4842107"/>
            <a:ext cx="3901268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6" name="Parallelogramma 15"/>
          <p:cNvSpPr/>
          <p:nvPr/>
        </p:nvSpPr>
        <p:spPr>
          <a:xfrm>
            <a:off x="-612575" y="2834093"/>
            <a:ext cx="4070028" cy="1908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KPMG "</a:t>
            </a:r>
            <a:r>
              <a:rPr lang="it-IT" dirty="0" err="1"/>
              <a:t>Going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data" </a:t>
            </a:r>
            <a:r>
              <a:rPr lang="it-IT" dirty="0" err="1"/>
              <a:t>survey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dirty="0" smtClean="0"/>
              <a:t>Meeting </a:t>
            </a:r>
            <a:r>
              <a:rPr lang="it-IT" sz="1800" dirty="0" err="1"/>
              <a:t>change</a:t>
            </a:r>
            <a:r>
              <a:rPr lang="it-IT" sz="1800" dirty="0"/>
              <a:t> head-on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8188" t="30067" r="21060" b="20470"/>
          <a:stretch/>
        </p:blipFill>
        <p:spPr>
          <a:xfrm>
            <a:off x="3481530" y="908720"/>
            <a:ext cx="5626974" cy="5463872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8172400" y="1556792"/>
            <a:ext cx="792088" cy="9361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6" idx="3"/>
            <a:endCxn id="8" idx="1"/>
          </p:cNvCxnSpPr>
          <p:nvPr/>
        </p:nvCxnSpPr>
        <p:spPr>
          <a:xfrm>
            <a:off x="3383888" y="1653952"/>
            <a:ext cx="4788512" cy="37089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arrotondato 11"/>
          <p:cNvSpPr/>
          <p:nvPr/>
        </p:nvSpPr>
        <p:spPr>
          <a:xfrm>
            <a:off x="8172400" y="2619751"/>
            <a:ext cx="792088" cy="3960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>
            <a:stCxn id="16" idx="2"/>
            <a:endCxn id="12" idx="1"/>
          </p:cNvCxnSpPr>
          <p:nvPr/>
        </p:nvCxnSpPr>
        <p:spPr>
          <a:xfrm flipV="1">
            <a:off x="3218953" y="2817773"/>
            <a:ext cx="4953447" cy="9703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8193666" y="3681028"/>
            <a:ext cx="792088" cy="3960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3281314" y="3879050"/>
            <a:ext cx="4880736" cy="149416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allelogramma 14"/>
          <p:cNvSpPr/>
          <p:nvPr/>
        </p:nvSpPr>
        <p:spPr>
          <a:xfrm>
            <a:off x="-468559" y="1196752"/>
            <a:ext cx="3928824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7503" y="1196752"/>
            <a:ext cx="3276385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I passi più comuni fatti dalle imprese per integrare l'analisi dei Big Data nel loro business sono:</a:t>
            </a:r>
          </a:p>
          <a:p>
            <a:pPr marL="342900" indent="-342900">
              <a:buAutoNum type="arabicParenR"/>
            </a:pPr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Upgradare i sistemi IT</a:t>
            </a:r>
          </a:p>
          <a:p>
            <a:pPr marL="342900" indent="-342900">
              <a:buAutoNum type="arabicParenR"/>
            </a:pPr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Migliorare il processo di raccolta dati</a:t>
            </a:r>
            <a:b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</a:br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Solo terza è la formazione del Management all'uso dei dati nel processo decisionale, aspetto chiave per far diventare l'impresa una "Data-</a:t>
            </a:r>
            <a:r>
              <a:rPr lang="it-IT" sz="1400" dirty="0" err="1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driven</a:t>
            </a:r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 Enterprise".</a:t>
            </a:r>
          </a:p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Ciò denota una visione molto limitata sui dati e sulle potenzialità degli Analytics.</a:t>
            </a:r>
            <a:b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</a:br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La % bassa di imprese cha hanno assunto data </a:t>
            </a:r>
            <a:r>
              <a:rPr lang="it-IT" sz="1400" dirty="0" err="1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analysts</a:t>
            </a:r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 / data </a:t>
            </a:r>
            <a:r>
              <a:rPr lang="it-IT" sz="1400" dirty="0" err="1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scientists</a:t>
            </a:r>
            <a:r>
              <a:rPr lang="it-IT" sz="1400" dirty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t-IT" sz="1400" dirty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</a:br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è dovuta anche alla difficoltà di reperirne sul mercato</a:t>
            </a:r>
          </a:p>
        </p:txBody>
      </p:sp>
    </p:spTree>
    <p:extLst>
      <p:ext uri="{BB962C8B-B14F-4D97-AF65-F5344CB8AC3E}">
        <p14:creationId xmlns:p14="http://schemas.microsoft.com/office/powerpoint/2010/main" val="22811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ma 8"/>
          <p:cNvSpPr/>
          <p:nvPr/>
        </p:nvSpPr>
        <p:spPr>
          <a:xfrm>
            <a:off x="-1404664" y="836712"/>
            <a:ext cx="6876000" cy="5533553"/>
          </a:xfrm>
          <a:prstGeom prst="parallelogram">
            <a:avLst/>
          </a:pr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KPMG "</a:t>
            </a:r>
            <a:r>
              <a:rPr lang="it-IT" dirty="0" err="1"/>
              <a:t>Going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data" </a:t>
            </a:r>
            <a:r>
              <a:rPr lang="it-IT" dirty="0" err="1"/>
              <a:t>survey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dirty="0" smtClean="0"/>
              <a:t>To </a:t>
            </a:r>
            <a:r>
              <a:rPr lang="it-IT" sz="1800" dirty="0" err="1" smtClean="0"/>
              <a:t>better</a:t>
            </a:r>
            <a:r>
              <a:rPr lang="it-IT" sz="1800" dirty="0" smtClean="0"/>
              <a:t> operate or innovate?</a:t>
            </a:r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38188" t="30804" r="46456" b="35974"/>
          <a:stretch/>
        </p:blipFill>
        <p:spPr>
          <a:xfrm>
            <a:off x="5364088" y="901054"/>
            <a:ext cx="3060018" cy="529618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24128" y="6197239"/>
            <a:ext cx="2951683" cy="288032"/>
          </a:xfrm>
          <a:prstGeom prst="rect">
            <a:avLst/>
          </a:prstGeom>
          <a:noFill/>
        </p:spPr>
        <p:txBody>
          <a:bodyPr wrap="none" lIns="54000" tIns="54000" rIns="54000" bIns="54000" rtlCol="0">
            <a:noAutofit/>
          </a:bodyPr>
          <a:lstStyle/>
          <a:p>
            <a:r>
              <a:rPr lang="it-IT" sz="800" dirty="0" smtClean="0">
                <a:latin typeface="Arial" pitchFamily="34" charset="0"/>
                <a:cs typeface="Arial" pitchFamily="34" charset="0"/>
              </a:rPr>
              <a:t>Source: KPMG International D&amp;A </a:t>
            </a:r>
            <a:r>
              <a:rPr lang="it-IT" sz="800" dirty="0" err="1" smtClean="0">
                <a:latin typeface="Arial" pitchFamily="34" charset="0"/>
                <a:cs typeface="Arial" pitchFamily="34" charset="0"/>
              </a:rPr>
              <a:t>survey</a:t>
            </a:r>
            <a:r>
              <a:rPr lang="it-IT" sz="800" dirty="0" smtClean="0">
                <a:latin typeface="Arial" pitchFamily="34" charset="0"/>
                <a:cs typeface="Arial" pitchFamily="34" charset="0"/>
              </a:rPr>
              <a:t>, August 2013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844824"/>
            <a:ext cx="3816424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A livello mondiale le imprese sono equamente ripartite nell'utilizzo dei Big Data ai fini del miglioramento operativo e dell'innovazione.</a:t>
            </a:r>
            <a:br>
              <a:rPr lang="it-IT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</a:br>
            <a:endParaRPr lang="it-IT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In EMEA vi è una maggior focalizzazione sul </a:t>
            </a:r>
            <a:r>
              <a:rPr lang="it-IT" dirty="0" err="1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migliormanto</a:t>
            </a:r>
            <a:r>
              <a:rPr lang="it-IT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 delle performances ed efficienza; l'America invece è </a:t>
            </a:r>
            <a:r>
              <a:rPr lang="it-IT" dirty="0" err="1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piu</a:t>
            </a:r>
            <a:r>
              <a:rPr lang="it-IT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 focalizzata sull'innovazione.</a:t>
            </a:r>
          </a:p>
        </p:txBody>
      </p:sp>
    </p:spTree>
    <p:extLst>
      <p:ext uri="{BB962C8B-B14F-4D97-AF65-F5344CB8AC3E}">
        <p14:creationId xmlns:p14="http://schemas.microsoft.com/office/powerpoint/2010/main" val="25716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parachutedigitalmarketing.com.au/wp-content/uploads/2013/09/Digital-marketing-training-Knowledge-Exchang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6712"/>
            <a:ext cx="3563888" cy="55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arallelogramma 15"/>
          <p:cNvSpPr/>
          <p:nvPr/>
        </p:nvSpPr>
        <p:spPr>
          <a:xfrm>
            <a:off x="2089797" y="836712"/>
            <a:ext cx="4968552" cy="5532380"/>
          </a:xfrm>
          <a:prstGeom prst="parallelogram">
            <a:avLst>
              <a:gd name="adj" fmla="val 276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7" name="Parallelogramma 6"/>
          <p:cNvSpPr/>
          <p:nvPr/>
        </p:nvSpPr>
        <p:spPr>
          <a:xfrm>
            <a:off x="3154832" y="1268760"/>
            <a:ext cx="6457728" cy="1332148"/>
          </a:xfrm>
          <a:prstGeom prst="parallelogram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4522637" y="1772816"/>
            <a:ext cx="3385070" cy="360040"/>
          </a:xfrm>
        </p:spPr>
        <p:txBody>
          <a:bodyPr/>
          <a:lstStyle/>
          <a:p>
            <a:r>
              <a:rPr lang="it-IT" sz="2000" b="0" dirty="0" smtClean="0">
                <a:solidFill>
                  <a:schemeClr val="bg1"/>
                </a:solidFill>
              </a:rPr>
              <a:t>Cosa sono i Big Data</a:t>
            </a:r>
          </a:p>
        </p:txBody>
      </p:sp>
      <p:sp>
        <p:nvSpPr>
          <p:cNvPr id="5" name="Segnaposto testo 2"/>
          <p:cNvSpPr txBox="1">
            <a:spLocks/>
          </p:cNvSpPr>
          <p:nvPr/>
        </p:nvSpPr>
        <p:spPr bwMode="gray">
          <a:xfrm>
            <a:off x="3586880" y="4581128"/>
            <a:ext cx="5256584" cy="360040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r>
              <a:rPr lang="it-IT" sz="2000" b="0" dirty="0" err="1" smtClean="0">
                <a:solidFill>
                  <a:srgbClr val="007C92"/>
                </a:solidFill>
              </a:rPr>
              <a:t>Survey</a:t>
            </a:r>
            <a:r>
              <a:rPr lang="it-IT" sz="2000" b="0" dirty="0" smtClean="0">
                <a:solidFill>
                  <a:srgbClr val="007C92"/>
                </a:solidFill>
              </a:rPr>
              <a:t> KPMG "</a:t>
            </a:r>
            <a:r>
              <a:rPr lang="it-IT" sz="2000" b="0" dirty="0" err="1" smtClean="0">
                <a:solidFill>
                  <a:srgbClr val="007C92"/>
                </a:solidFill>
              </a:rPr>
              <a:t>Going</a:t>
            </a:r>
            <a:r>
              <a:rPr lang="it-IT" sz="2000" b="0" dirty="0" smtClean="0">
                <a:solidFill>
                  <a:srgbClr val="007C92"/>
                </a:solidFill>
              </a:rPr>
              <a:t> </a:t>
            </a:r>
            <a:r>
              <a:rPr lang="it-IT" sz="2000" b="0" dirty="0" err="1" smtClean="0">
                <a:solidFill>
                  <a:srgbClr val="007C92"/>
                </a:solidFill>
              </a:rPr>
              <a:t>beyond</a:t>
            </a:r>
            <a:r>
              <a:rPr lang="it-IT" sz="2000" b="0" dirty="0" smtClean="0">
                <a:solidFill>
                  <a:srgbClr val="007C92"/>
                </a:solidFill>
              </a:rPr>
              <a:t> the data"</a:t>
            </a:r>
            <a:endParaRPr lang="it-IT" sz="2000" b="0" dirty="0">
              <a:solidFill>
                <a:srgbClr val="007C92"/>
              </a:solidFill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 bwMode="gray">
          <a:xfrm>
            <a:off x="3968116" y="2600908"/>
            <a:ext cx="5112568" cy="1512168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endParaRPr lang="it-IT" sz="2000" b="0" dirty="0" smtClean="0">
              <a:solidFill>
                <a:srgbClr val="007C92"/>
              </a:solidFill>
            </a:endParaRPr>
          </a:p>
          <a:p>
            <a:r>
              <a:rPr lang="it-IT" sz="2000" b="0" dirty="0" smtClean="0">
                <a:solidFill>
                  <a:srgbClr val="007C92"/>
                </a:solidFill>
              </a:rPr>
              <a:t>Big Data: il valore dei dati  per creare / mantenere un vantaggio competitivo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809650" y="3968502"/>
            <a:ext cx="63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2482377" y="5354166"/>
            <a:ext cx="6696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elogramma 12"/>
          <p:cNvSpPr/>
          <p:nvPr/>
        </p:nvSpPr>
        <p:spPr>
          <a:xfrm>
            <a:off x="2819175" y="2636912"/>
            <a:ext cx="1368152" cy="1296144"/>
          </a:xfrm>
          <a:prstGeom prst="parallelogram">
            <a:avLst/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4" name="Parallelogramma 13"/>
          <p:cNvSpPr/>
          <p:nvPr/>
        </p:nvSpPr>
        <p:spPr>
          <a:xfrm>
            <a:off x="2487710" y="4024114"/>
            <a:ext cx="1368152" cy="1296144"/>
          </a:xfrm>
          <a:prstGeom prst="parallelogram">
            <a:avLst/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17" name="Connettore 1 16"/>
          <p:cNvCxnSpPr/>
          <p:nvPr/>
        </p:nvCxnSpPr>
        <p:spPr>
          <a:xfrm>
            <a:off x="3163932" y="2612404"/>
            <a:ext cx="63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KPMG "</a:t>
            </a:r>
            <a:r>
              <a:rPr lang="it-IT" dirty="0" err="1"/>
              <a:t>Going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data" </a:t>
            </a:r>
            <a:r>
              <a:rPr lang="it-IT" dirty="0" err="1"/>
              <a:t>survey</a:t>
            </a:r>
            <a:r>
              <a:rPr lang="it-IT" dirty="0"/>
              <a:t/>
            </a:r>
            <a:br>
              <a:rPr lang="it-IT" dirty="0"/>
            </a:br>
            <a:r>
              <a:rPr lang="it-IT" sz="1800" dirty="0" smtClean="0"/>
              <a:t>To </a:t>
            </a:r>
            <a:r>
              <a:rPr lang="it-IT" sz="1800" dirty="0" err="1"/>
              <a:t>better</a:t>
            </a:r>
            <a:r>
              <a:rPr lang="it-IT" sz="1800" dirty="0"/>
              <a:t> operate or innovate?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8778" t="38926" r="20469" b="18993"/>
          <a:stretch/>
        </p:blipFill>
        <p:spPr>
          <a:xfrm>
            <a:off x="3049230" y="1268760"/>
            <a:ext cx="6059273" cy="500548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49901" y="6093296"/>
            <a:ext cx="2951683" cy="180950"/>
          </a:xfrm>
          <a:prstGeom prst="rect">
            <a:avLst/>
          </a:prstGeom>
          <a:noFill/>
        </p:spPr>
        <p:txBody>
          <a:bodyPr wrap="none" lIns="54000" tIns="54000" rIns="54000" bIns="54000" rtlCol="0">
            <a:noAutofit/>
          </a:bodyPr>
          <a:lstStyle/>
          <a:p>
            <a:r>
              <a:rPr lang="it-IT" sz="800" dirty="0" smtClean="0">
                <a:latin typeface="Arial" pitchFamily="34" charset="0"/>
                <a:cs typeface="Arial" pitchFamily="34" charset="0"/>
              </a:rPr>
              <a:t>Source: KPMG International D&amp;A </a:t>
            </a:r>
            <a:r>
              <a:rPr lang="it-IT" sz="800" dirty="0" err="1" smtClean="0">
                <a:latin typeface="Arial" pitchFamily="34" charset="0"/>
                <a:cs typeface="Arial" pitchFamily="34" charset="0"/>
              </a:rPr>
              <a:t>survey</a:t>
            </a:r>
            <a:r>
              <a:rPr lang="it-IT" sz="800" dirty="0" smtClean="0">
                <a:latin typeface="Arial" pitchFamily="34" charset="0"/>
                <a:cs typeface="Arial" pitchFamily="34" charset="0"/>
              </a:rPr>
              <a:t>, August 2013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3014848" y="1772816"/>
            <a:ext cx="1008112" cy="144016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endCxn id="7" idx="1"/>
          </p:cNvCxnSpPr>
          <p:nvPr/>
        </p:nvCxnSpPr>
        <p:spPr>
          <a:xfrm>
            <a:off x="2582800" y="2492896"/>
            <a:ext cx="43204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ma 8"/>
          <p:cNvSpPr/>
          <p:nvPr/>
        </p:nvSpPr>
        <p:spPr>
          <a:xfrm>
            <a:off x="-828599" y="1917153"/>
            <a:ext cx="3616328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988840"/>
            <a:ext cx="2304256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Le imprese ritengono di essere state più efficaci nell'utilizzare i Big Data per migliorare le </a:t>
            </a:r>
            <a:r>
              <a:rPr lang="it-IT" sz="1400" dirty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perations, il </a:t>
            </a:r>
            <a:r>
              <a:rPr lang="it-IT" sz="1400" dirty="0" err="1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Custome</a:t>
            </a:r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 Service e l'R&amp;D</a:t>
            </a:r>
          </a:p>
          <a:p>
            <a:endParaRPr lang="it-IT" sz="1400" dirty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014847" y="3572855"/>
            <a:ext cx="1008112" cy="50421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endCxn id="10" idx="1"/>
          </p:cNvCxnSpPr>
          <p:nvPr/>
        </p:nvCxnSpPr>
        <p:spPr>
          <a:xfrm flipV="1">
            <a:off x="2582799" y="3824964"/>
            <a:ext cx="432048" cy="46797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ma 11"/>
          <p:cNvSpPr/>
          <p:nvPr/>
        </p:nvSpPr>
        <p:spPr>
          <a:xfrm>
            <a:off x="-828600" y="3717192"/>
            <a:ext cx="3616328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07503" y="3788879"/>
            <a:ext cx="2304256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Le aree Vendite e Marketing sono solo al quinto posto</a:t>
            </a:r>
          </a:p>
          <a:p>
            <a:endParaRPr lang="it-IT" sz="1400" dirty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ma 13"/>
          <p:cNvSpPr/>
          <p:nvPr/>
        </p:nvSpPr>
        <p:spPr>
          <a:xfrm>
            <a:off x="-741060" y="4053278"/>
            <a:ext cx="3928824" cy="1823994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KPMG "</a:t>
            </a:r>
            <a:r>
              <a:rPr lang="it-IT" dirty="0" err="1"/>
              <a:t>Going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data" </a:t>
            </a:r>
            <a:r>
              <a:rPr lang="it-IT" dirty="0" err="1"/>
              <a:t>survey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dirty="0" smtClean="0"/>
              <a:t>To </a:t>
            </a:r>
            <a:r>
              <a:rPr lang="it-IT" sz="1800" dirty="0" err="1" smtClean="0"/>
              <a:t>better</a:t>
            </a:r>
            <a:r>
              <a:rPr lang="it-IT" sz="1800" dirty="0" smtClean="0"/>
              <a:t> operate or innovate?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52953" t="56395" r="17516" b="13826"/>
          <a:stretch/>
        </p:blipFill>
        <p:spPr>
          <a:xfrm>
            <a:off x="3353346" y="1162450"/>
            <a:ext cx="5755158" cy="464281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060154" y="6093296"/>
            <a:ext cx="2951683" cy="288032"/>
          </a:xfrm>
          <a:prstGeom prst="rect">
            <a:avLst/>
          </a:prstGeom>
          <a:noFill/>
        </p:spPr>
        <p:txBody>
          <a:bodyPr wrap="none" lIns="54000" tIns="54000" rIns="54000" bIns="54000" rtlCol="0">
            <a:noAutofit/>
          </a:bodyPr>
          <a:lstStyle/>
          <a:p>
            <a:r>
              <a:rPr lang="it-IT" sz="800" dirty="0" smtClean="0">
                <a:latin typeface="Arial" pitchFamily="34" charset="0"/>
                <a:cs typeface="Arial" pitchFamily="34" charset="0"/>
              </a:rPr>
              <a:t>Source: KPMG International D&amp;A </a:t>
            </a:r>
            <a:r>
              <a:rPr lang="it-IT" sz="800" dirty="0" err="1" smtClean="0">
                <a:latin typeface="Arial" pitchFamily="34" charset="0"/>
                <a:cs typeface="Arial" pitchFamily="34" charset="0"/>
              </a:rPr>
              <a:t>survey</a:t>
            </a:r>
            <a:r>
              <a:rPr lang="it-IT" sz="800" dirty="0" smtClean="0">
                <a:latin typeface="Arial" pitchFamily="34" charset="0"/>
                <a:cs typeface="Arial" pitchFamily="34" charset="0"/>
              </a:rPr>
              <a:t>, August 2013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4283968" y="1916832"/>
            <a:ext cx="4320480" cy="5760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stCxn id="5" idx="3"/>
            <a:endCxn id="7" idx="1"/>
          </p:cNvCxnSpPr>
          <p:nvPr/>
        </p:nvCxnSpPr>
        <p:spPr>
          <a:xfrm>
            <a:off x="2627785" y="2168782"/>
            <a:ext cx="1656183" cy="3608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arrotondato 10"/>
          <p:cNvSpPr/>
          <p:nvPr/>
        </p:nvSpPr>
        <p:spPr>
          <a:xfrm>
            <a:off x="4283968" y="5229200"/>
            <a:ext cx="4320480" cy="5760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14" idx="2"/>
            <a:endCxn id="11" idx="1"/>
          </p:cNvCxnSpPr>
          <p:nvPr/>
        </p:nvCxnSpPr>
        <p:spPr>
          <a:xfrm>
            <a:off x="2959765" y="4965275"/>
            <a:ext cx="1324203" cy="55195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elogramma 12"/>
          <p:cNvSpPr/>
          <p:nvPr/>
        </p:nvSpPr>
        <p:spPr>
          <a:xfrm>
            <a:off x="-738866" y="1496767"/>
            <a:ext cx="3928824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" y="1711582"/>
            <a:ext cx="2627784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L'utilizzo dei Big Data è principalmente orientato alla riduzione dei costi</a:t>
            </a:r>
          </a:p>
          <a:p>
            <a:endParaRPr lang="it-IT" sz="1400" dirty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400" dirty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Solo un 35% delle iniziative Big Data è mirato a migliorare lo sviluppo di nuove opportunità.</a:t>
            </a:r>
          </a:p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Negli USA questa % è sensibilmente maggiore ed in crescita.</a:t>
            </a:r>
          </a:p>
        </p:txBody>
      </p:sp>
    </p:spTree>
    <p:extLst>
      <p:ext uri="{BB962C8B-B14F-4D97-AF65-F5344CB8AC3E}">
        <p14:creationId xmlns:p14="http://schemas.microsoft.com/office/powerpoint/2010/main" val="4196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KPMG "</a:t>
            </a:r>
            <a:r>
              <a:rPr lang="it-IT" dirty="0" err="1"/>
              <a:t>Going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data" </a:t>
            </a:r>
            <a:r>
              <a:rPr lang="it-IT" dirty="0" err="1"/>
              <a:t>survey</a:t>
            </a:r>
            <a:r>
              <a:rPr lang="it-IT" dirty="0"/>
              <a:t/>
            </a:r>
            <a:br>
              <a:rPr lang="it-IT" dirty="0"/>
            </a:br>
            <a:r>
              <a:rPr lang="it-IT" sz="1800" dirty="0" err="1" smtClean="0"/>
              <a:t>Insights</a:t>
            </a:r>
            <a:r>
              <a:rPr lang="it-IT" sz="1800" dirty="0" smtClean="0"/>
              <a:t>: A </a:t>
            </a:r>
            <a:r>
              <a:rPr lang="it-IT" sz="1800" dirty="0" err="1" smtClean="0"/>
              <a:t>fuel</a:t>
            </a:r>
            <a:r>
              <a:rPr lang="it-IT" sz="1800" dirty="0" smtClean="0"/>
              <a:t> to future </a:t>
            </a:r>
            <a:r>
              <a:rPr lang="it-IT" sz="1800" dirty="0" err="1" smtClean="0"/>
              <a:t>growth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52953" t="49262" r="16925" b="27852"/>
          <a:stretch/>
        </p:blipFill>
        <p:spPr>
          <a:xfrm>
            <a:off x="2711406" y="1628800"/>
            <a:ext cx="6397098" cy="3888432"/>
          </a:xfrm>
          <a:prstGeom prst="rect">
            <a:avLst/>
          </a:prstGeom>
          <a:ln>
            <a:solidFill>
              <a:srgbClr val="7AB8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555776" y="5573381"/>
            <a:ext cx="2951683" cy="288032"/>
          </a:xfrm>
          <a:prstGeom prst="rect">
            <a:avLst/>
          </a:prstGeom>
          <a:noFill/>
        </p:spPr>
        <p:txBody>
          <a:bodyPr wrap="none" lIns="54000" tIns="54000" rIns="54000" bIns="54000" rtlCol="0">
            <a:noAutofit/>
          </a:bodyPr>
          <a:lstStyle/>
          <a:p>
            <a:r>
              <a:rPr lang="it-IT" sz="800" dirty="0" smtClean="0">
                <a:latin typeface="Arial" pitchFamily="34" charset="0"/>
                <a:cs typeface="Arial" pitchFamily="34" charset="0"/>
              </a:rPr>
              <a:t>Source: KPMG International D&amp;A </a:t>
            </a:r>
            <a:r>
              <a:rPr lang="it-IT" sz="800" dirty="0" err="1" smtClean="0">
                <a:latin typeface="Arial" pitchFamily="34" charset="0"/>
                <a:cs typeface="Arial" pitchFamily="34" charset="0"/>
              </a:rPr>
              <a:t>survey</a:t>
            </a:r>
            <a:r>
              <a:rPr lang="it-IT" sz="800" dirty="0" smtClean="0">
                <a:latin typeface="Arial" pitchFamily="34" charset="0"/>
                <a:cs typeface="Arial" pitchFamily="34" charset="0"/>
              </a:rPr>
              <a:t>, August 2013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3635896" y="2060848"/>
            <a:ext cx="5400600" cy="181367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endCxn id="7" idx="1"/>
          </p:cNvCxnSpPr>
          <p:nvPr/>
        </p:nvCxnSpPr>
        <p:spPr>
          <a:xfrm flipV="1">
            <a:off x="1619672" y="2967684"/>
            <a:ext cx="2016224" cy="133888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ma 8"/>
          <p:cNvSpPr/>
          <p:nvPr/>
        </p:nvSpPr>
        <p:spPr>
          <a:xfrm>
            <a:off x="-1185295" y="1955077"/>
            <a:ext cx="3928824" cy="1422205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0" name="Parallelogramma 9"/>
          <p:cNvSpPr/>
          <p:nvPr/>
        </p:nvSpPr>
        <p:spPr>
          <a:xfrm>
            <a:off x="-1281708" y="4381658"/>
            <a:ext cx="4121649" cy="192766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7504" y="1988840"/>
            <a:ext cx="2448272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6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Molti intervistati riconoscono che hanno appena avviato un percorso di utilizzo dei Big Data.</a:t>
            </a:r>
          </a:p>
          <a:p>
            <a:endParaRPr lang="it-IT" sz="1600" dirty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dirty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dirty="0" smtClean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endParaRPr lang="it-IT" sz="1600" dirty="0">
              <a:solidFill>
                <a:srgbClr val="8E258D"/>
              </a:solidFill>
              <a:latin typeface="Arial" pitchFamily="34" charset="0"/>
              <a:cs typeface="Arial" pitchFamily="34" charset="0"/>
            </a:endParaRPr>
          </a:p>
          <a:p>
            <a:r>
              <a:rPr lang="it-IT" sz="16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Il 72% prevede di spendere più del 5% dei ricavi in D&amp;A e IT nei prossimi due anni.</a:t>
            </a:r>
          </a:p>
          <a:p>
            <a:r>
              <a:rPr lang="it-IT" sz="16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Il 69% dichiara di aver speso più del 5% dei ricavi anche nel 2013.</a:t>
            </a:r>
          </a:p>
        </p:txBody>
      </p:sp>
    </p:spTree>
    <p:extLst>
      <p:ext uri="{BB962C8B-B14F-4D97-AF65-F5344CB8AC3E}">
        <p14:creationId xmlns:p14="http://schemas.microsoft.com/office/powerpoint/2010/main" val="34440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KPMG "</a:t>
            </a:r>
            <a:r>
              <a:rPr lang="it-IT" dirty="0" err="1"/>
              <a:t>Going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data" </a:t>
            </a:r>
            <a:r>
              <a:rPr lang="it-IT" dirty="0" err="1"/>
              <a:t>survey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dirty="0" err="1" smtClean="0"/>
              <a:t>Insights</a:t>
            </a:r>
            <a:r>
              <a:rPr lang="it-IT" sz="1800" dirty="0"/>
              <a:t>: A </a:t>
            </a:r>
            <a:r>
              <a:rPr lang="it-IT" sz="1800" dirty="0" err="1"/>
              <a:t>fuel</a:t>
            </a:r>
            <a:r>
              <a:rPr lang="it-IT" sz="1800" dirty="0"/>
              <a:t> to future </a:t>
            </a:r>
            <a:r>
              <a:rPr lang="it-IT" sz="1800" dirty="0" err="1"/>
              <a:t>growth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024" y="1572476"/>
            <a:ext cx="6696744" cy="4145096"/>
          </a:xfrm>
          <a:prstGeom prst="rect">
            <a:avLst/>
          </a:prstGeom>
          <a:ln>
            <a:solidFill>
              <a:srgbClr val="7AB8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555776" y="5847922"/>
            <a:ext cx="2951683" cy="262464"/>
          </a:xfrm>
          <a:prstGeom prst="rect">
            <a:avLst/>
          </a:prstGeom>
          <a:noFill/>
        </p:spPr>
        <p:txBody>
          <a:bodyPr wrap="none" lIns="54000" tIns="54000" rIns="54000" bIns="54000" rtlCol="0">
            <a:noAutofit/>
          </a:bodyPr>
          <a:lstStyle/>
          <a:p>
            <a:r>
              <a:rPr lang="it-IT" sz="800" dirty="0" smtClean="0">
                <a:latin typeface="Arial" pitchFamily="34" charset="0"/>
                <a:cs typeface="Arial" pitchFamily="34" charset="0"/>
              </a:rPr>
              <a:t>Source: KPMG International D&amp;A </a:t>
            </a:r>
            <a:r>
              <a:rPr lang="it-IT" sz="800" dirty="0" err="1" smtClean="0">
                <a:latin typeface="Arial" pitchFamily="34" charset="0"/>
                <a:cs typeface="Arial" pitchFamily="34" charset="0"/>
              </a:rPr>
              <a:t>survey</a:t>
            </a:r>
            <a:r>
              <a:rPr lang="it-IT" sz="800" dirty="0" smtClean="0">
                <a:latin typeface="Arial" pitchFamily="34" charset="0"/>
                <a:cs typeface="Arial" pitchFamily="34" charset="0"/>
              </a:rPr>
              <a:t>, August 2013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3563888" y="4112987"/>
            <a:ext cx="5184576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>
            <a:endCxn id="7" idx="1"/>
          </p:cNvCxnSpPr>
          <p:nvPr/>
        </p:nvCxnSpPr>
        <p:spPr>
          <a:xfrm>
            <a:off x="2339752" y="3645024"/>
            <a:ext cx="1224136" cy="71999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ma 8"/>
          <p:cNvSpPr/>
          <p:nvPr/>
        </p:nvSpPr>
        <p:spPr>
          <a:xfrm>
            <a:off x="-1457861" y="2574009"/>
            <a:ext cx="4121649" cy="1927662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00571" y="2623440"/>
            <a:ext cx="2088877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Nonostante gli ingenti investimenti fatti, il 96% degli intervistati ammette che le loro imprese avrebbero potuto utilizzare meglio i </a:t>
            </a:r>
            <a:r>
              <a:rPr lang="it-IT" sz="1400" dirty="0" err="1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tools</a:t>
            </a:r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 di analisi dei Big Data già in loro possesso</a:t>
            </a:r>
          </a:p>
        </p:txBody>
      </p:sp>
    </p:spTree>
    <p:extLst>
      <p:ext uri="{BB962C8B-B14F-4D97-AF65-F5344CB8AC3E}">
        <p14:creationId xmlns:p14="http://schemas.microsoft.com/office/powerpoint/2010/main" val="15075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Univers for KPMG" panose="020B0603020202020204" pitchFamily="34" charset="0"/>
              </a:rPr>
              <a:t>Thank</a:t>
            </a:r>
            <a:r>
              <a:rPr lang="it-IT" dirty="0" smtClean="0">
                <a:latin typeface="Univers for KPMG" panose="020B0603020202020204" pitchFamily="34" charset="0"/>
              </a:rPr>
              <a:t> </a:t>
            </a:r>
            <a:r>
              <a:rPr lang="it-IT" dirty="0" err="1" smtClean="0">
                <a:latin typeface="Univers for KPMG" panose="020B0603020202020204" pitchFamily="34" charset="0"/>
              </a:rPr>
              <a:t>you</a:t>
            </a:r>
            <a:endParaRPr lang="en-US" dirty="0">
              <a:latin typeface="Univers for KPMG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ma 16"/>
          <p:cNvSpPr/>
          <p:nvPr/>
        </p:nvSpPr>
        <p:spPr>
          <a:xfrm>
            <a:off x="3952502" y="848501"/>
            <a:ext cx="6596161" cy="5533553"/>
          </a:xfrm>
          <a:prstGeom prst="parallelogram">
            <a:avLst/>
          </a:pr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mercato dei Big </a:t>
            </a:r>
            <a:r>
              <a:rPr lang="it-IT" dirty="0"/>
              <a:t>D</a:t>
            </a:r>
            <a:r>
              <a:rPr lang="it-IT" dirty="0" smtClean="0"/>
              <a:t>ata in Italia: messaggi contrastanti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548" y="2368257"/>
            <a:ext cx="946337" cy="9463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48064" y="6047710"/>
            <a:ext cx="3707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i="1" dirty="0" smtClean="0">
                <a:solidFill>
                  <a:prstClr val="black"/>
                </a:solidFill>
                <a:latin typeface="Calibri" panose="020F0502020204030204"/>
              </a:rPr>
              <a:t>Osservatori.net</a:t>
            </a:r>
            <a:r>
              <a:rPr lang="it-IT" sz="10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050" i="1" dirty="0" smtClean="0">
                <a:solidFill>
                  <a:prstClr val="black"/>
                </a:solidFill>
                <a:latin typeface="Calibri" panose="020F0502020204030204"/>
              </a:rPr>
              <a:t>Politecnico di Milano 2014</a:t>
            </a:r>
            <a:endParaRPr lang="it-IT" sz="105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548" y="1053339"/>
            <a:ext cx="3875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"</a:t>
            </a:r>
            <a:r>
              <a:rPr lang="it-IT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Startup</a:t>
            </a: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" operanti nell’ambito dei </a:t>
            </a:r>
            <a:r>
              <a:rPr lang="it-IT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Big Data Analytics</a:t>
            </a: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e della Business Intelligence (BDA &amp; BI) e finanziate da investitori istituzionali negli ultimi due anni: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0660" y="2555866"/>
            <a:ext cx="2601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 b="1"/>
            </a:lvl1pPr>
          </a:lstStyle>
          <a:p>
            <a:r>
              <a:rPr lang="it-IT" sz="4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350</a:t>
            </a:r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b="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nel mondo</a:t>
            </a:r>
            <a:endParaRPr lang="it-IT" sz="2400" b="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3762" y="3831147"/>
            <a:ext cx="179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25</a:t>
            </a:r>
            <a:r>
              <a:rPr lang="it-IT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in I</a:t>
            </a:r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talia</a:t>
            </a:r>
            <a:endParaRPr lang="it-IT" sz="2000" b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44" y="3634328"/>
            <a:ext cx="942593" cy="946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94548" y="5297169"/>
            <a:ext cx="38757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Oltre il </a:t>
            </a:r>
            <a:r>
              <a:rPr lang="it-IT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7% delle "startup"</a:t>
            </a: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sono "nate" in Italia confermando un possibile </a:t>
            </a:r>
            <a:r>
              <a:rPr lang="it-IT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Mercato interno </a:t>
            </a: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enormemente "</a:t>
            </a:r>
            <a:r>
              <a:rPr lang="it-IT" sz="1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interessante</a:t>
            </a:r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"</a:t>
            </a: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6267137" y="5030693"/>
            <a:ext cx="1801906" cy="24037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063" y="4662144"/>
            <a:ext cx="42716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i="1" dirty="0" err="1" smtClean="0">
                <a:solidFill>
                  <a:prstClr val="black"/>
                </a:solidFill>
                <a:latin typeface="+mj-lt"/>
              </a:rPr>
              <a:t>McKinsey</a:t>
            </a:r>
            <a:r>
              <a:rPr lang="it-IT" sz="900" i="1" dirty="0" smtClean="0">
                <a:solidFill>
                  <a:prstClr val="black"/>
                </a:solidFill>
                <a:latin typeface="+mj-lt"/>
              </a:rPr>
              <a:t>, CRISIL GR&amp;A Analysis, 2010</a:t>
            </a:r>
            <a:endParaRPr lang="it-IT" sz="900" i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43443"/>
            <a:ext cx="4960100" cy="3327176"/>
          </a:xfrm>
          <a:prstGeom prst="rect">
            <a:avLst/>
          </a:prstGeom>
          <a:ln>
            <a:solidFill>
              <a:srgbClr val="7AB800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767418" y="5439851"/>
            <a:ext cx="3307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3">
                    <a:lumMod val="75000"/>
                  </a:schemeClr>
                </a:solidFill>
              </a:rPr>
              <a:t>Le aziende UE ed in particolare Italiane sono ancora ai primi passi nell'adozione di soluzioni Big Data</a:t>
            </a:r>
            <a:endParaRPr lang="it-IT" sz="1400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6" name="Isosceles Triangle 35"/>
          <p:cNvSpPr/>
          <p:nvPr/>
        </p:nvSpPr>
        <p:spPr>
          <a:xfrm rot="10800000">
            <a:off x="1342228" y="5030692"/>
            <a:ext cx="1801906" cy="24037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5324544" y="3325307"/>
            <a:ext cx="33843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324544" y="4581128"/>
            <a:ext cx="33843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ma 16"/>
          <p:cNvSpPr/>
          <p:nvPr/>
        </p:nvSpPr>
        <p:spPr>
          <a:xfrm>
            <a:off x="0" y="4365103"/>
            <a:ext cx="4427984" cy="1848707"/>
          </a:xfrm>
          <a:prstGeom prst="parallelogram">
            <a:avLst/>
          </a:prstGeom>
          <a:solidFill>
            <a:srgbClr val="8E2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2" name="Parallelogramma 11"/>
          <p:cNvSpPr/>
          <p:nvPr/>
        </p:nvSpPr>
        <p:spPr>
          <a:xfrm>
            <a:off x="-1383110" y="836713"/>
            <a:ext cx="6596161" cy="2232248"/>
          </a:xfrm>
          <a:prstGeom prst="parallelogram">
            <a:avLst/>
          </a:pr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mega-trends e la crescita dei Big Data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-36512" y="1124744"/>
            <a:ext cx="4896544" cy="1800200"/>
          </a:xfrm>
        </p:spPr>
        <p:txBody>
          <a:bodyPr/>
          <a:lstStyle/>
          <a:p>
            <a:r>
              <a:rPr lang="it-IT" sz="1400" b="0" dirty="0">
                <a:solidFill>
                  <a:srgbClr val="007C92"/>
                </a:solidFill>
              </a:rPr>
              <a:t>D</a:t>
            </a:r>
            <a:r>
              <a:rPr lang="it-IT" sz="1400" b="0" dirty="0" smtClean="0">
                <a:solidFill>
                  <a:srgbClr val="007C92"/>
                </a:solidFill>
              </a:rPr>
              <a:t>iffusione dei Social Networks </a:t>
            </a:r>
          </a:p>
          <a:p>
            <a:r>
              <a:rPr lang="it-IT" sz="1400" b="0" dirty="0" smtClean="0">
                <a:solidFill>
                  <a:srgbClr val="007C92"/>
                </a:solidFill>
              </a:rPr>
              <a:t>Diffusione di </a:t>
            </a:r>
            <a:r>
              <a:rPr lang="it-IT" sz="1400" b="0" dirty="0" err="1" smtClean="0">
                <a:solidFill>
                  <a:srgbClr val="007C92"/>
                </a:solidFill>
              </a:rPr>
              <a:t>smart</a:t>
            </a:r>
            <a:r>
              <a:rPr lang="it-IT" sz="1400" b="0" dirty="0" smtClean="0">
                <a:solidFill>
                  <a:srgbClr val="007C92"/>
                </a:solidFill>
              </a:rPr>
              <a:t> </a:t>
            </a:r>
            <a:r>
              <a:rPr lang="it-IT" sz="1400" b="0" dirty="0" err="1" smtClean="0">
                <a:solidFill>
                  <a:srgbClr val="007C92"/>
                </a:solidFill>
              </a:rPr>
              <a:t>devices</a:t>
            </a:r>
            <a:r>
              <a:rPr lang="it-IT" sz="1400" b="0" dirty="0" smtClean="0">
                <a:solidFill>
                  <a:srgbClr val="007C92"/>
                </a:solidFill>
              </a:rPr>
              <a:t> connessi al web</a:t>
            </a:r>
            <a:endParaRPr lang="it-IT" sz="1400" b="0" dirty="0">
              <a:solidFill>
                <a:srgbClr val="007C92"/>
              </a:solidFill>
            </a:endParaRPr>
          </a:p>
          <a:p>
            <a:r>
              <a:rPr lang="it-IT" sz="1400" b="0" dirty="0" smtClean="0">
                <a:solidFill>
                  <a:srgbClr val="007C92"/>
                </a:solidFill>
              </a:rPr>
              <a:t>Diffusione pervasiva di sensori</a:t>
            </a:r>
          </a:p>
          <a:p>
            <a:r>
              <a:rPr lang="it-IT" sz="1400" b="0" dirty="0" smtClean="0">
                <a:solidFill>
                  <a:srgbClr val="007C92"/>
                </a:solidFill>
              </a:rPr>
              <a:t>Internet of </a:t>
            </a:r>
            <a:r>
              <a:rPr lang="it-IT" sz="1400" b="0" dirty="0" err="1" smtClean="0">
                <a:solidFill>
                  <a:srgbClr val="007C92"/>
                </a:solidFill>
              </a:rPr>
              <a:t>Things</a:t>
            </a:r>
            <a:endParaRPr lang="it-IT" sz="1400" b="0" dirty="0" smtClean="0">
              <a:solidFill>
                <a:srgbClr val="007C92"/>
              </a:solidFill>
            </a:endParaRPr>
          </a:p>
          <a:p>
            <a:r>
              <a:rPr lang="it-IT" sz="1400" b="0" dirty="0" smtClean="0">
                <a:solidFill>
                  <a:srgbClr val="007C92"/>
                </a:solidFill>
              </a:rPr>
              <a:t>Progressiva digitalizzazione di contenuti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1475656" y="3140968"/>
            <a:ext cx="1440160" cy="36004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8" name="Segnaposto testo 2"/>
          <p:cNvSpPr txBox="1">
            <a:spLocks/>
          </p:cNvSpPr>
          <p:nvPr/>
        </p:nvSpPr>
        <p:spPr bwMode="gray">
          <a:xfrm>
            <a:off x="-37206" y="3645024"/>
            <a:ext cx="4969246" cy="288032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r>
              <a:rPr lang="it-IT" sz="2000" b="0" dirty="0" smtClean="0">
                <a:solidFill>
                  <a:srgbClr val="007C92"/>
                </a:solidFill>
              </a:rPr>
              <a:t>Crescita esponenziale dei dati disponibili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28266" t="39080" r="27793" b="31520"/>
          <a:stretch/>
        </p:blipFill>
        <p:spPr>
          <a:xfrm>
            <a:off x="5434551" y="1088740"/>
            <a:ext cx="3539708" cy="1332148"/>
          </a:xfrm>
          <a:prstGeom prst="rect">
            <a:avLst/>
          </a:prstGeom>
        </p:spPr>
      </p:pic>
      <p:sp>
        <p:nvSpPr>
          <p:cNvPr id="11" name="TextBox 12"/>
          <p:cNvSpPr txBox="1"/>
          <p:nvPr/>
        </p:nvSpPr>
        <p:spPr>
          <a:xfrm>
            <a:off x="680058" y="4492147"/>
            <a:ext cx="3384376" cy="1688393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cs typeface="Arial" pitchFamily="34" charset="0"/>
              </a:rPr>
              <a:t>“Every day we create 2.5 quintillion bytes of data, so much that 90% of the data in the world today has been created in the last two years alone. This data is big data.”</a:t>
            </a:r>
            <a:br>
              <a:rPr lang="en-US" sz="1400" i="1" dirty="0" smtClean="0">
                <a:solidFill>
                  <a:schemeClr val="bg1"/>
                </a:solidFill>
                <a:cs typeface="Arial" pitchFamily="34" charset="0"/>
              </a:rPr>
            </a:br>
            <a:endParaRPr lang="en-US" sz="1400" i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IBM, 2013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gray">
          <a:xfrm>
            <a:off x="5213051" y="2753633"/>
            <a:ext cx="3823445" cy="3312367"/>
          </a:xfrm>
          <a:prstGeom prst="rect">
            <a:avLst/>
          </a:prstGeom>
          <a:solidFill>
            <a:srgbClr val="DEEDBF"/>
          </a:solidFill>
          <a:ln>
            <a:noFill/>
          </a:ln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r>
              <a:rPr lang="it-IT" sz="1200" b="0" dirty="0" smtClean="0">
                <a:solidFill>
                  <a:srgbClr val="007C92"/>
                </a:solidFill>
              </a:rPr>
              <a:t>Ogni minuto su internet:</a:t>
            </a:r>
          </a:p>
          <a:p>
            <a:pPr lvl="3">
              <a:buFont typeface="Arial" pitchFamily="34" charset="0"/>
              <a:buChar char="•"/>
            </a:pPr>
            <a:r>
              <a:rPr lang="it-IT" sz="1200" dirty="0" smtClean="0">
                <a:solidFill>
                  <a:srgbClr val="007C92"/>
                </a:solidFill>
              </a:rPr>
              <a:t>Vengono effettuate 2.000.000 di ricerche su Google</a:t>
            </a:r>
          </a:p>
          <a:p>
            <a:pPr lvl="3">
              <a:buFont typeface="Arial" pitchFamily="34" charset="0"/>
              <a:buChar char="•"/>
            </a:pPr>
            <a:r>
              <a:rPr lang="it-IT" sz="1200" dirty="0" smtClean="0">
                <a:solidFill>
                  <a:srgbClr val="007C92"/>
                </a:solidFill>
              </a:rPr>
              <a:t>Vengono caricate 30 ore di video su </a:t>
            </a:r>
            <a:r>
              <a:rPr lang="it-IT" sz="1200" dirty="0" err="1" smtClean="0">
                <a:solidFill>
                  <a:srgbClr val="007C92"/>
                </a:solidFill>
              </a:rPr>
              <a:t>YouTube</a:t>
            </a:r>
            <a:endParaRPr lang="it-IT" sz="1200" dirty="0" smtClean="0">
              <a:solidFill>
                <a:srgbClr val="007C92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it-IT" sz="1200" dirty="0" err="1" smtClean="0">
                <a:solidFill>
                  <a:srgbClr val="007C92"/>
                </a:solidFill>
              </a:rPr>
              <a:t>Facebook</a:t>
            </a:r>
            <a:r>
              <a:rPr lang="it-IT" sz="1200" dirty="0" smtClean="0">
                <a:solidFill>
                  <a:srgbClr val="007C92"/>
                </a:solidFill>
              </a:rPr>
              <a:t> viene visualizzato 6.000.000 di volte</a:t>
            </a:r>
          </a:p>
          <a:p>
            <a:pPr lvl="3">
              <a:buFont typeface="Arial" pitchFamily="34" charset="0"/>
              <a:buChar char="•"/>
            </a:pPr>
            <a:r>
              <a:rPr lang="it-IT" sz="1200" dirty="0" smtClean="0">
                <a:solidFill>
                  <a:srgbClr val="007C92"/>
                </a:solidFill>
              </a:rPr>
              <a:t>Vengono trasferiti  689.300 GB di dati</a:t>
            </a:r>
          </a:p>
          <a:p>
            <a:pPr lvl="3">
              <a:buFont typeface="Arial" pitchFamily="34" charset="0"/>
              <a:buChar char="•"/>
            </a:pPr>
            <a:r>
              <a:rPr lang="it-IT" sz="1200" dirty="0" err="1" smtClean="0">
                <a:solidFill>
                  <a:srgbClr val="007C92"/>
                </a:solidFill>
              </a:rPr>
              <a:t>Twitter</a:t>
            </a:r>
            <a:r>
              <a:rPr lang="it-IT" sz="1200" dirty="0" smtClean="0">
                <a:solidFill>
                  <a:srgbClr val="007C92"/>
                </a:solidFill>
              </a:rPr>
              <a:t> emette 100.000 </a:t>
            </a:r>
            <a:r>
              <a:rPr lang="it-IT" sz="1200" dirty="0" err="1" smtClean="0">
                <a:solidFill>
                  <a:srgbClr val="007C92"/>
                </a:solidFill>
              </a:rPr>
              <a:t>tweet</a:t>
            </a:r>
            <a:endParaRPr lang="it-IT" sz="1200" dirty="0" smtClean="0">
              <a:solidFill>
                <a:srgbClr val="007C92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it-IT" sz="1200" dirty="0" smtClean="0">
                <a:solidFill>
                  <a:srgbClr val="007C92"/>
                </a:solidFill>
              </a:rPr>
              <a:t>204.000.000 di e-mail vengono inviate</a:t>
            </a:r>
          </a:p>
          <a:p>
            <a:pPr lvl="3">
              <a:buFont typeface="Arial" pitchFamily="34" charset="0"/>
              <a:buChar char="•"/>
            </a:pPr>
            <a:r>
              <a:rPr lang="it-IT" sz="1200" dirty="0" smtClean="0">
                <a:solidFill>
                  <a:srgbClr val="007C92"/>
                </a:solidFill>
              </a:rPr>
              <a:t>Amazon vende merce per 83.000$</a:t>
            </a:r>
          </a:p>
          <a:p>
            <a:pPr lvl="1"/>
            <a:r>
              <a:rPr lang="it-IT" sz="1200" dirty="0" smtClean="0">
                <a:solidFill>
                  <a:srgbClr val="007C92"/>
                </a:solidFill>
              </a:rPr>
              <a:t>Oggi il numero di </a:t>
            </a:r>
            <a:r>
              <a:rPr lang="it-IT" sz="1200" dirty="0" err="1" smtClean="0">
                <a:solidFill>
                  <a:srgbClr val="007C92"/>
                </a:solidFill>
              </a:rPr>
              <a:t>device</a:t>
            </a:r>
            <a:r>
              <a:rPr lang="it-IT" sz="1200" dirty="0" smtClean="0">
                <a:solidFill>
                  <a:srgbClr val="007C92"/>
                </a:solidFill>
              </a:rPr>
              <a:t> connessi è pari alla popolazione mondiale. Nel 2015 sarà il doppio.</a:t>
            </a:r>
            <a:endParaRPr lang="it-IT" sz="1200" dirty="0">
              <a:solidFill>
                <a:srgbClr val="007C92"/>
              </a:solidFill>
            </a:endParaRPr>
          </a:p>
        </p:txBody>
      </p:sp>
      <p:sp>
        <p:nvSpPr>
          <p:cNvPr id="4" name="Parallelogramma 3"/>
          <p:cNvSpPr/>
          <p:nvPr/>
        </p:nvSpPr>
        <p:spPr>
          <a:xfrm>
            <a:off x="-756592" y="1124744"/>
            <a:ext cx="1296144" cy="216024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3" name="Parallelogramma 12"/>
          <p:cNvSpPr/>
          <p:nvPr/>
        </p:nvSpPr>
        <p:spPr>
          <a:xfrm>
            <a:off x="-824832" y="1484784"/>
            <a:ext cx="1296144" cy="216024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4" name="Parallelogramma 13"/>
          <p:cNvSpPr/>
          <p:nvPr/>
        </p:nvSpPr>
        <p:spPr>
          <a:xfrm>
            <a:off x="-896840" y="1844824"/>
            <a:ext cx="1296144" cy="216024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5" name="Parallelogramma 14"/>
          <p:cNvSpPr/>
          <p:nvPr/>
        </p:nvSpPr>
        <p:spPr>
          <a:xfrm>
            <a:off x="-972616" y="2204864"/>
            <a:ext cx="1296144" cy="216024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6" name="Parallelogramma 15"/>
          <p:cNvSpPr/>
          <p:nvPr/>
        </p:nvSpPr>
        <p:spPr>
          <a:xfrm>
            <a:off x="-1044624" y="2564904"/>
            <a:ext cx="1296144" cy="216024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5" name="Parallelogramma 4"/>
          <p:cNvSpPr/>
          <p:nvPr/>
        </p:nvSpPr>
        <p:spPr>
          <a:xfrm>
            <a:off x="5213051" y="6066000"/>
            <a:ext cx="2383285" cy="14401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8" name="Parallelogramma 17"/>
          <p:cNvSpPr/>
          <p:nvPr/>
        </p:nvSpPr>
        <p:spPr>
          <a:xfrm>
            <a:off x="5656038" y="2624719"/>
            <a:ext cx="2383285" cy="14401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1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/>
          <p:cNvSpPr/>
          <p:nvPr/>
        </p:nvSpPr>
        <p:spPr>
          <a:xfrm>
            <a:off x="-634668" y="5370583"/>
            <a:ext cx="9658538" cy="720000"/>
          </a:xfrm>
          <a:prstGeom prst="parallelogram">
            <a:avLst/>
          </a:prstGeom>
          <a:solidFill>
            <a:srgbClr val="007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map opportunity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alcune</a:t>
            </a:r>
            <a:r>
              <a:rPr lang="en-US" dirty="0" smtClean="0"/>
              <a:t> industry di </a:t>
            </a:r>
            <a:r>
              <a:rPr lang="en-US" dirty="0" err="1" smtClean="0"/>
              <a:t>riferimento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266"/>
          <a:stretch/>
        </p:blipFill>
        <p:spPr>
          <a:xfrm>
            <a:off x="196643" y="836712"/>
            <a:ext cx="6380948" cy="2836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364" y="5068825"/>
            <a:ext cx="1368152" cy="20151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Gartner 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5483861"/>
            <a:ext cx="8424936" cy="1329515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La </a:t>
            </a:r>
            <a:r>
              <a:rPr lang="it-IT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pubblica amministrazione </a:t>
            </a:r>
            <a:r>
              <a:rPr lang="it-IT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presenta le maggiori opportunità per quanto riguarda il valore inespresso dei dati nonostante sia il settore che, a livello mondiale, sta investendo di più in </a:t>
            </a:r>
            <a:r>
              <a:rPr lang="it-IT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hardware e servizi</a:t>
            </a:r>
            <a:r>
              <a:rPr lang="it-IT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</a:p>
          <a:p>
            <a:endParaRPr lang="it-IT" sz="1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it-IT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Le aziende del settore della </a:t>
            </a:r>
            <a:r>
              <a:rPr lang="it-IT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distribuzione</a:t>
            </a:r>
            <a:r>
              <a:rPr lang="it-IT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, in percentuale stanno raccogliendo un volume molto più basso di dati ma rappresentano un'area inesplorata per quanto riguarda i cosiddetti "</a:t>
            </a:r>
            <a:r>
              <a:rPr lang="it-IT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dark data</a:t>
            </a:r>
            <a:r>
              <a:rPr lang="it-IT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00" b="3717"/>
          <a:stretch/>
        </p:blipFill>
        <p:spPr>
          <a:xfrm>
            <a:off x="284123" y="3789040"/>
            <a:ext cx="6300000" cy="1160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0232" y="2732378"/>
            <a:ext cx="2088232" cy="288032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200" b="1" dirty="0" err="1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Caratteristiche</a:t>
            </a:r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dei</a:t>
            </a:r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dati</a:t>
            </a:r>
            <a:endParaRPr lang="en-US" sz="1200" b="1" dirty="0" smtClean="0">
              <a:solidFill>
                <a:srgbClr val="007C92"/>
              </a:solidFill>
              <a:latin typeface="Univers for KPMG" panose="020B060302020202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2467" y="4149080"/>
            <a:ext cx="2088232" cy="288032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Spending intensity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488324" y="1031522"/>
            <a:ext cx="1548172" cy="1004201"/>
            <a:chOff x="7092280" y="1031522"/>
            <a:chExt cx="1548172" cy="10042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92280" y="1031522"/>
              <a:ext cx="577231" cy="100420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22815" y="1052736"/>
              <a:ext cx="1008112" cy="216024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Very hot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32340" y="1241233"/>
              <a:ext cx="1008112" cy="216024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Hot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2815" y="1433815"/>
              <a:ext cx="1008112" cy="216024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Moderate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19714" y="1624715"/>
              <a:ext cx="1008112" cy="216024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Low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19714" y="1796083"/>
              <a:ext cx="1008112" cy="216024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Very low</a:t>
              </a:r>
            </a:p>
          </p:txBody>
        </p:sp>
      </p:grpSp>
      <p:cxnSp>
        <p:nvCxnSpPr>
          <p:cNvPr id="19" name="Connettore 1 18"/>
          <p:cNvCxnSpPr/>
          <p:nvPr/>
        </p:nvCxnSpPr>
        <p:spPr>
          <a:xfrm>
            <a:off x="-324544" y="5317074"/>
            <a:ext cx="1029714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3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ma 13"/>
          <p:cNvSpPr/>
          <p:nvPr/>
        </p:nvSpPr>
        <p:spPr>
          <a:xfrm>
            <a:off x="-639523" y="2694731"/>
            <a:ext cx="3843371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5" name="Parallelogramma 14"/>
          <p:cNvSpPr/>
          <p:nvPr/>
        </p:nvSpPr>
        <p:spPr>
          <a:xfrm>
            <a:off x="-639523" y="4293096"/>
            <a:ext cx="3843371" cy="14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KPMG "</a:t>
            </a:r>
            <a:r>
              <a:rPr lang="it-IT" dirty="0" err="1"/>
              <a:t>Going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</a:t>
            </a:r>
            <a:r>
              <a:rPr lang="it-IT" dirty="0" smtClean="0"/>
              <a:t>data" </a:t>
            </a:r>
            <a:r>
              <a:rPr lang="it-IT" dirty="0" err="1" smtClean="0"/>
              <a:t>survey</a:t>
            </a:r>
            <a:r>
              <a:rPr lang="it-IT" dirty="0"/>
              <a:t/>
            </a:r>
            <a:br>
              <a:rPr lang="it-IT" dirty="0"/>
            </a:br>
            <a:r>
              <a:rPr lang="it-IT" sz="1800" dirty="0"/>
              <a:t>Meeting </a:t>
            </a:r>
            <a:r>
              <a:rPr lang="it-IT" sz="1800" dirty="0" err="1" smtClean="0"/>
              <a:t>change</a:t>
            </a:r>
            <a:r>
              <a:rPr lang="it-IT" sz="1800" dirty="0" smtClean="0"/>
              <a:t> head-on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48228" t="43356" r="17516" b="13825"/>
          <a:stretch/>
        </p:blipFill>
        <p:spPr>
          <a:xfrm>
            <a:off x="3738046" y="1082084"/>
            <a:ext cx="5011212" cy="501121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23928" y="6093296"/>
            <a:ext cx="2951683" cy="216024"/>
          </a:xfrm>
          <a:prstGeom prst="rect">
            <a:avLst/>
          </a:prstGeom>
          <a:noFill/>
        </p:spPr>
        <p:txBody>
          <a:bodyPr wrap="none" lIns="54000" tIns="54000" rIns="54000" bIns="54000" rtlCol="0">
            <a:noAutofit/>
          </a:bodyPr>
          <a:lstStyle/>
          <a:p>
            <a:r>
              <a:rPr lang="it-IT" sz="800" dirty="0" smtClean="0">
                <a:latin typeface="Arial" pitchFamily="34" charset="0"/>
                <a:cs typeface="Arial" pitchFamily="34" charset="0"/>
              </a:rPr>
              <a:t>Source: KPMG International D&amp;A </a:t>
            </a:r>
            <a:r>
              <a:rPr lang="it-IT" sz="800" dirty="0" err="1" smtClean="0">
                <a:latin typeface="Arial" pitchFamily="34" charset="0"/>
                <a:cs typeface="Arial" pitchFamily="34" charset="0"/>
              </a:rPr>
              <a:t>survey</a:t>
            </a:r>
            <a:r>
              <a:rPr lang="it-IT" sz="800" dirty="0" smtClean="0">
                <a:latin typeface="Arial" pitchFamily="34" charset="0"/>
                <a:cs typeface="Arial" pitchFamily="34" charset="0"/>
              </a:rPr>
              <a:t>, August 2013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9885" y="2993185"/>
            <a:ext cx="2592288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Il 56% ha modificato la propria strategia per rispondere alle sfide dei Big Data.</a:t>
            </a:r>
          </a:p>
        </p:txBody>
      </p:sp>
      <p:cxnSp>
        <p:nvCxnSpPr>
          <p:cNvPr id="9" name="Connettore 1 8"/>
          <p:cNvCxnSpPr>
            <a:endCxn id="10" idx="2"/>
          </p:cNvCxnSpPr>
          <p:nvPr/>
        </p:nvCxnSpPr>
        <p:spPr>
          <a:xfrm>
            <a:off x="3023848" y="3582154"/>
            <a:ext cx="3542562" cy="1624114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6566410" y="499024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860032" y="450912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12" name="Connettore 1 11"/>
          <p:cNvCxnSpPr>
            <a:stCxn id="15" idx="2"/>
            <a:endCxn id="11" idx="2"/>
          </p:cNvCxnSpPr>
          <p:nvPr/>
        </p:nvCxnSpPr>
        <p:spPr>
          <a:xfrm flipV="1">
            <a:off x="3023848" y="4725144"/>
            <a:ext cx="1836184" cy="28795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79512" y="4846027"/>
            <a:ext cx="2592288" cy="914400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400" dirty="0" smtClean="0">
                <a:solidFill>
                  <a:srgbClr val="8E258D"/>
                </a:solidFill>
                <a:latin typeface="Arial" pitchFamily="34" charset="0"/>
                <a:cs typeface="Arial" pitchFamily="34" charset="0"/>
              </a:rPr>
              <a:t>L'EMEA si ferma al 50%</a:t>
            </a:r>
          </a:p>
        </p:txBody>
      </p:sp>
    </p:spTree>
    <p:extLst>
      <p:ext uri="{BB962C8B-B14F-4D97-AF65-F5344CB8AC3E}">
        <p14:creationId xmlns:p14="http://schemas.microsoft.com/office/powerpoint/2010/main" val="18813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496914" y="980728"/>
            <a:ext cx="2200270" cy="5040560"/>
          </a:xfrm>
          <a:prstGeom prst="rect">
            <a:avLst/>
          </a:prstGeom>
          <a:noFill/>
          <a:ln w="15875">
            <a:solidFill>
              <a:srgbClr val="7AB8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7069" y="1068502"/>
            <a:ext cx="3780000" cy="360040"/>
          </a:xfrm>
          <a:prstGeom prst="rect">
            <a:avLst/>
          </a:prstGeom>
          <a:solidFill>
            <a:srgbClr val="7AB8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400" b="1" dirty="0" smtClean="0">
                <a:latin typeface="Univers for KPMG" panose="020B0603020202020204" pitchFamily="34" charset="0"/>
              </a:rPr>
              <a:t>FIRST PHASE</a:t>
            </a:r>
            <a:endParaRPr lang="en-US" sz="1400" b="1" dirty="0">
              <a:latin typeface="Univers for KPMG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9107" y="1068502"/>
            <a:ext cx="2052000" cy="360040"/>
          </a:xfrm>
          <a:prstGeom prst="rect">
            <a:avLst/>
          </a:prstGeom>
          <a:solidFill>
            <a:srgbClr val="7AB8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400" b="1" dirty="0" smtClean="0">
                <a:latin typeface="Univers for KPMG" panose="020B0603020202020204" pitchFamily="34" charset="0"/>
              </a:rPr>
              <a:t> SECOND PHASE</a:t>
            </a:r>
            <a:endParaRPr lang="en-US" sz="1400" b="1" dirty="0">
              <a:latin typeface="Univers for KPMG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3145" y="1068502"/>
            <a:ext cx="2052000" cy="360040"/>
          </a:xfrm>
          <a:prstGeom prst="rect">
            <a:avLst/>
          </a:prstGeom>
          <a:solidFill>
            <a:srgbClr val="7AB8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400" b="1" dirty="0" smtClean="0">
                <a:latin typeface="Univers for KPMG" panose="020B0603020202020204" pitchFamily="34" charset="0"/>
              </a:rPr>
              <a:t>THIRD PHASE</a:t>
            </a:r>
            <a:endParaRPr lang="en-US" sz="1400" b="1" dirty="0">
              <a:latin typeface="Univers for KPMG" panose="020B06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069" y="3189039"/>
            <a:ext cx="5944038" cy="1201970"/>
          </a:xfrm>
          <a:prstGeom prst="rect">
            <a:avLst/>
          </a:prstGeom>
          <a:solidFill>
            <a:srgbClr val="BDDC8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algn="ctr"/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Business Intelligence Tools</a:t>
            </a:r>
          </a:p>
          <a:p>
            <a:pPr algn="ctr"/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(95% </a:t>
            </a:r>
            <a:r>
              <a:rPr lang="en-US" sz="1200" b="1" dirty="0" err="1" smtClean="0">
                <a:solidFill>
                  <a:srgbClr val="007C92"/>
                </a:solidFill>
                <a:latin typeface="Univers for KPMG" panose="020B0603020202020204" pitchFamily="34" charset="0"/>
              </a:rPr>
              <a:t>descrittiva</a:t>
            </a:r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, 5% </a:t>
            </a:r>
            <a:r>
              <a:rPr lang="en-US" sz="1200" b="1" dirty="0" err="1" smtClean="0">
                <a:solidFill>
                  <a:srgbClr val="007C92"/>
                </a:solidFill>
                <a:latin typeface="Univers for KPMG" panose="020B0603020202020204" pitchFamily="34" charset="0"/>
              </a:rPr>
              <a:t>predittiva</a:t>
            </a:r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)</a:t>
            </a:r>
          </a:p>
          <a:p>
            <a:pPr algn="ctr"/>
            <a:endParaRPr lang="en-US" sz="1200" b="1" dirty="0">
              <a:solidFill>
                <a:srgbClr val="007C92"/>
              </a:solidFill>
              <a:latin typeface="Univers for KPMG" panose="020B060302020202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Decision support systems, DWH, OLAP, Reports, Dashboard</a:t>
            </a:r>
            <a:endParaRPr lang="en-US" sz="1200" dirty="0">
              <a:solidFill>
                <a:srgbClr val="007C92"/>
              </a:solidFill>
              <a:latin typeface="Univers for KPMG" panose="020B0603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3144" y="3176969"/>
            <a:ext cx="2127807" cy="1210728"/>
          </a:xfrm>
          <a:prstGeom prst="rect">
            <a:avLst/>
          </a:prstGeom>
          <a:solidFill>
            <a:srgbClr val="BDDC8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Big Data Analytics</a:t>
            </a:r>
          </a:p>
          <a:p>
            <a:pPr algn="ctr"/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(95% </a:t>
            </a:r>
            <a:r>
              <a:rPr lang="en-US" sz="1200" b="1" dirty="0" err="1" smtClean="0">
                <a:solidFill>
                  <a:srgbClr val="007C92"/>
                </a:solidFill>
                <a:latin typeface="Univers for KPMG" panose="020B0603020202020204" pitchFamily="34" charset="0"/>
              </a:rPr>
              <a:t>predittiva</a:t>
            </a:r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)</a:t>
            </a:r>
          </a:p>
          <a:p>
            <a:pPr algn="ctr"/>
            <a:endParaRPr lang="en-US" sz="1200" b="1" dirty="0">
              <a:solidFill>
                <a:srgbClr val="007C92"/>
              </a:solidFill>
              <a:latin typeface="Univers for KPMG" panose="020B060302020202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Predictive, Visualization, </a:t>
            </a:r>
          </a:p>
          <a:p>
            <a:pPr algn="ctr"/>
            <a:r>
              <a:rPr lang="en-US" sz="1200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Real-time, Embedded)</a:t>
            </a:r>
            <a:endParaRPr lang="en-US" sz="1200" dirty="0">
              <a:solidFill>
                <a:srgbClr val="007C92"/>
              </a:solidFill>
              <a:latin typeface="Univers for KPMG" panose="020B06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7069" y="4450197"/>
            <a:ext cx="3780000" cy="807149"/>
          </a:xfrm>
          <a:prstGeom prst="rect">
            <a:avLst/>
          </a:prstGeom>
          <a:solidFill>
            <a:srgbClr val="DEEDB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algn="ctr"/>
            <a:r>
              <a:rPr lang="en-US" sz="1200" b="1" dirty="0" err="1" smtClean="0">
                <a:solidFill>
                  <a:srgbClr val="007C92"/>
                </a:solidFill>
                <a:latin typeface="Univers for KPMG" panose="020B0603020202020204" pitchFamily="34" charset="0"/>
              </a:rPr>
              <a:t>Tecnologie</a:t>
            </a:r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 Legacy</a:t>
            </a:r>
          </a:p>
          <a:p>
            <a:pPr algn="ctr"/>
            <a:endParaRPr lang="en-US" sz="1200" dirty="0">
              <a:solidFill>
                <a:srgbClr val="007C92"/>
              </a:solidFill>
              <a:latin typeface="Univers for KPMG" panose="020B060302020202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Mainframe. PC, SQL, RDBMS</a:t>
            </a:r>
            <a:endParaRPr lang="en-US" sz="1200" dirty="0">
              <a:solidFill>
                <a:srgbClr val="007C92"/>
              </a:solidFill>
              <a:latin typeface="Univers for KPMG" panose="020B06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69107" y="4450198"/>
            <a:ext cx="4291845" cy="807149"/>
          </a:xfrm>
          <a:prstGeom prst="rect">
            <a:avLst/>
          </a:prstGeom>
          <a:solidFill>
            <a:srgbClr val="DEEDB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en-US" sz="1200" b="1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Big Data Technology</a:t>
            </a:r>
          </a:p>
          <a:p>
            <a:pPr algn="ctr"/>
            <a:endParaRPr lang="en-US" sz="1200" b="1" dirty="0">
              <a:solidFill>
                <a:srgbClr val="007C92"/>
              </a:solidFill>
              <a:latin typeface="Univers for KPMG" panose="020B060302020202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007C92"/>
                </a:solidFill>
                <a:latin typeface="Univers for KPMG" panose="020B0603020202020204" pitchFamily="34" charset="0"/>
              </a:rPr>
              <a:t>Hadoop, NoSQL, In-memory, Cloud, Mobile, BI Dedicated HW</a:t>
            </a:r>
            <a:endParaRPr lang="en-US" sz="1200" dirty="0">
              <a:solidFill>
                <a:srgbClr val="007C92"/>
              </a:solidFill>
              <a:latin typeface="Univers for KPMG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Univers for KPMG" panose="020B0603020202020204" pitchFamily="34" charset="0"/>
              </a:rPr>
              <a:t>Dalla</a:t>
            </a:r>
            <a:r>
              <a:rPr lang="en-US" dirty="0" smtClean="0">
                <a:latin typeface="Univers for KPMG" panose="020B0603020202020204" pitchFamily="34" charset="0"/>
              </a:rPr>
              <a:t> Business Intelligence al Data-driven Business</a:t>
            </a:r>
            <a:endParaRPr lang="en-US" dirty="0">
              <a:latin typeface="Univers for KPMG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844" y="1428541"/>
            <a:ext cx="2948450" cy="360040"/>
          </a:xfrm>
          <a:prstGeom prst="rect">
            <a:avLst/>
          </a:prstGeom>
          <a:noFill/>
        </p:spPr>
        <p:txBody>
          <a:bodyPr wrap="square" lIns="54000" tIns="54000" rIns="54000" bIns="54000" rtlCol="0" anchor="ctr">
            <a:noAutofit/>
          </a:bodyPr>
          <a:lstStyle/>
          <a:p>
            <a:pPr algn="ctr"/>
            <a:r>
              <a:rPr lang="en-US" sz="1100" b="1" dirty="0" smtClean="0">
                <a:latin typeface="Univers for KPMG" panose="020B0603020202020204" pitchFamily="34" charset="0"/>
                <a:cs typeface="Arial" pitchFamily="34" charset="0"/>
              </a:rPr>
              <a:t>Business Intelligence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0882" y="1428542"/>
            <a:ext cx="2948450" cy="360040"/>
          </a:xfrm>
          <a:prstGeom prst="rect">
            <a:avLst/>
          </a:prstGeom>
          <a:noFill/>
        </p:spPr>
        <p:txBody>
          <a:bodyPr wrap="square" lIns="54000" tIns="54000" rIns="54000" bIns="54000" rtlCol="0" anchor="ctr">
            <a:noAutofit/>
          </a:bodyPr>
          <a:lstStyle/>
          <a:p>
            <a:pPr algn="ctr"/>
            <a:r>
              <a:rPr lang="en-US" sz="1100" b="1" dirty="0" smtClean="0">
                <a:latin typeface="Univers for KPMG" panose="020B0603020202020204" pitchFamily="34" charset="0"/>
                <a:cs typeface="Arial" pitchFamily="34" charset="0"/>
              </a:rPr>
              <a:t>Big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920" y="1428542"/>
            <a:ext cx="2948450" cy="360040"/>
          </a:xfrm>
          <a:prstGeom prst="rect">
            <a:avLst/>
          </a:prstGeom>
          <a:noFill/>
        </p:spPr>
        <p:txBody>
          <a:bodyPr wrap="square" lIns="54000" tIns="54000" rIns="54000" bIns="54000" rtlCol="0" anchor="ctr">
            <a:noAutofit/>
          </a:bodyPr>
          <a:lstStyle/>
          <a:p>
            <a:pPr algn="ctr"/>
            <a:r>
              <a:rPr lang="en-US" sz="1100" b="1" dirty="0" smtClean="0">
                <a:latin typeface="Univers for KPMG" panose="020B0603020202020204" pitchFamily="34" charset="0"/>
                <a:cs typeface="Arial" pitchFamily="34" charset="0"/>
              </a:rPr>
              <a:t>Data-Driven Business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21121" y="1700808"/>
            <a:ext cx="8028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7069" y="1756768"/>
            <a:ext cx="3780000" cy="789483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200" dirty="0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Reportistica di base e </a:t>
            </a:r>
            <a:r>
              <a:rPr lang="it-IT" sz="1200" dirty="0" err="1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dashboard</a:t>
            </a:r>
            <a:r>
              <a:rPr lang="it-IT" sz="1200" dirty="0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 basati su dati storici e strutture dati provenienti principalmente da dati interni. Uso minimo di dati esterni all'organizzazione e di analisi predittiva.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9107" y="1719461"/>
            <a:ext cx="2052000" cy="1100071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200" dirty="0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Nuove tecnologie HW e SW (es: in-</a:t>
            </a:r>
            <a:r>
              <a:rPr lang="it-IT" sz="1200" dirty="0" err="1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memory</a:t>
            </a:r>
            <a:r>
              <a:rPr lang="it-IT" sz="1200" dirty="0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) permettono la gestione di grandi moli di dati provenienti dall'esplosione delle sorgenti non strutturate.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1047" y="1700808"/>
            <a:ext cx="2052000" cy="1060166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it-IT" sz="1200" dirty="0" smtClean="0">
                <a:solidFill>
                  <a:srgbClr val="007C92"/>
                </a:solidFill>
                <a:latin typeface="Univers for KPMG" panose="020B0603020202020204" pitchFamily="34" charset="0"/>
                <a:cs typeface="Arial" pitchFamily="34" charset="0"/>
              </a:rPr>
              <a:t>Tecnologie Big Data e di analisi avanzata convergono verso modelli di analisi predittiva per guidare il business.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530227" y="3644206"/>
            <a:ext cx="1654552" cy="360040"/>
          </a:xfrm>
          <a:prstGeom prst="rect">
            <a:avLst/>
          </a:prstGeom>
          <a:noFill/>
        </p:spPr>
        <p:txBody>
          <a:bodyPr wrap="square" lIns="54000" tIns="54000" rIns="54000" bIns="54000" rtlCol="0" anchor="ctr">
            <a:noAutofit/>
          </a:bodyPr>
          <a:lstStyle/>
          <a:p>
            <a:pPr algn="ctr"/>
            <a:r>
              <a:rPr lang="en-US" sz="1050" b="1" dirty="0" smtClean="0">
                <a:latin typeface="Univers for KPMG" panose="020B0603020202020204" pitchFamily="34" charset="0"/>
                <a:cs typeface="Arial" pitchFamily="34" charset="0"/>
              </a:rPr>
              <a:t>Analytics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272583" y="4731800"/>
            <a:ext cx="1103038" cy="323810"/>
          </a:xfrm>
          <a:prstGeom prst="rect">
            <a:avLst/>
          </a:prstGeom>
          <a:noFill/>
        </p:spPr>
        <p:txBody>
          <a:bodyPr wrap="square" lIns="54000" tIns="54000" rIns="54000" bIns="54000" rtlCol="0" anchor="ctr">
            <a:noAutofit/>
          </a:bodyPr>
          <a:lstStyle/>
          <a:p>
            <a:pPr algn="ctr"/>
            <a:r>
              <a:rPr lang="en-US" sz="1050" b="1" dirty="0" smtClean="0">
                <a:latin typeface="Univers for KPMG" panose="020B0603020202020204" pitchFamily="34" charset="0"/>
                <a:cs typeface="Arial" pitchFamily="34" charset="0"/>
              </a:rPr>
              <a:t>Technology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1121" y="5604583"/>
            <a:ext cx="817606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8001" y="5531272"/>
            <a:ext cx="0" cy="14662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571172" y="5530602"/>
            <a:ext cx="300587" cy="362013"/>
            <a:chOff x="662483" y="5875299"/>
            <a:chExt cx="300587" cy="36201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27584" y="5875299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62483" y="6021920"/>
              <a:ext cx="300587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 smtClean="0">
                  <a:latin typeface="Univers for KPMG" panose="020B0603020202020204" pitchFamily="34" charset="0"/>
                  <a:cs typeface="Arial" pitchFamily="34" charset="0"/>
                </a:rPr>
                <a:t>60s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368531" y="5531272"/>
            <a:ext cx="300587" cy="361343"/>
            <a:chOff x="1829418" y="5875969"/>
            <a:chExt cx="300587" cy="361343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979712" y="5875969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829418" y="6021920"/>
              <a:ext cx="300587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>
                  <a:latin typeface="Univers for KPMG" panose="020B0603020202020204" pitchFamily="34" charset="0"/>
                  <a:cs typeface="Arial" pitchFamily="34" charset="0"/>
                </a:rPr>
                <a:t>7</a:t>
              </a:r>
              <a:r>
                <a:rPr lang="en-US" sz="900" b="1" dirty="0" smtClean="0">
                  <a:latin typeface="Univers for KPMG" panose="020B0603020202020204" pitchFamily="34" charset="0"/>
                  <a:cs typeface="Arial" pitchFamily="34" charset="0"/>
                </a:rPr>
                <a:t>0s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65890" y="5531272"/>
            <a:ext cx="300587" cy="348688"/>
            <a:chOff x="2996353" y="5875969"/>
            <a:chExt cx="300587" cy="34868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131840" y="5875969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996353" y="6009265"/>
              <a:ext cx="300587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 smtClean="0">
                  <a:latin typeface="Univers for KPMG" panose="020B0603020202020204" pitchFamily="34" charset="0"/>
                  <a:cs typeface="Arial" pitchFamily="34" charset="0"/>
                </a:rPr>
                <a:t>80s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63249" y="5531272"/>
            <a:ext cx="300587" cy="342021"/>
            <a:chOff x="4133674" y="5875969"/>
            <a:chExt cx="300587" cy="34202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283968" y="5875969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133674" y="6002598"/>
              <a:ext cx="300587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>
                  <a:latin typeface="Univers for KPMG" panose="020B0603020202020204" pitchFamily="34" charset="0"/>
                  <a:cs typeface="Arial" pitchFamily="34" charset="0"/>
                </a:rPr>
                <a:t>9</a:t>
              </a:r>
              <a:r>
                <a:rPr lang="en-US" sz="900" b="1" dirty="0" smtClean="0">
                  <a:latin typeface="Univers for KPMG" panose="020B0603020202020204" pitchFamily="34" charset="0"/>
                  <a:cs typeface="Arial" pitchFamily="34" charset="0"/>
                </a:rPr>
                <a:t>0s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760609" y="5526390"/>
            <a:ext cx="300587" cy="342021"/>
            <a:chOff x="4740961" y="5871087"/>
            <a:chExt cx="300587" cy="342021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891255" y="5871087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740961" y="5997716"/>
              <a:ext cx="300587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 smtClean="0">
                  <a:latin typeface="Univers for KPMG" panose="020B0603020202020204" pitchFamily="34" charset="0"/>
                  <a:cs typeface="Arial" pitchFamily="34" charset="0"/>
                </a:rPr>
                <a:t>00s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336673" y="5531272"/>
            <a:ext cx="374598" cy="361343"/>
            <a:chOff x="5258436" y="5875969"/>
            <a:chExt cx="374598" cy="361343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436096" y="5875969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5258436" y="6021920"/>
              <a:ext cx="374598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 smtClean="0">
                  <a:latin typeface="Univers for KPMG" panose="020B0603020202020204" pitchFamily="34" charset="0"/>
                  <a:cs typeface="Arial" pitchFamily="34" charset="0"/>
                </a:rPr>
                <a:t>2008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40795" y="5517232"/>
            <a:ext cx="374598" cy="355131"/>
            <a:chOff x="6616079" y="5861929"/>
            <a:chExt cx="374598" cy="355131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04248" y="5861929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616079" y="6001668"/>
              <a:ext cx="374598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 smtClean="0">
                  <a:latin typeface="Univers for KPMG" panose="020B0603020202020204" pitchFamily="34" charset="0"/>
                  <a:cs typeface="Arial" pitchFamily="34" charset="0"/>
                </a:rPr>
                <a:t>2010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888734" y="5532575"/>
            <a:ext cx="374598" cy="339826"/>
            <a:chOff x="7062304" y="5877272"/>
            <a:chExt cx="374598" cy="33982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236296" y="5877272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062304" y="6001706"/>
              <a:ext cx="374598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 smtClean="0">
                  <a:latin typeface="Univers for KPMG" panose="020B0603020202020204" pitchFamily="34" charset="0"/>
                  <a:cs typeface="Arial" pitchFamily="34" charset="0"/>
                </a:rPr>
                <a:t>2011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92856" y="5517232"/>
            <a:ext cx="952282" cy="359408"/>
            <a:chOff x="7701461" y="5861929"/>
            <a:chExt cx="952282" cy="359408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884368" y="5861929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701461" y="6001668"/>
              <a:ext cx="374598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 smtClean="0">
                  <a:latin typeface="Univers for KPMG" panose="020B0603020202020204" pitchFamily="34" charset="0"/>
                  <a:cs typeface="Arial" pitchFamily="34" charset="0"/>
                </a:rPr>
                <a:t>2012</a:t>
              </a:r>
            </a:p>
          </p:txBody>
        </p:sp>
        <p:sp>
          <p:nvSpPr>
            <p:cNvPr id="73" name="TextBox 59"/>
            <p:cNvSpPr txBox="1"/>
            <p:nvPr/>
          </p:nvSpPr>
          <p:spPr>
            <a:xfrm>
              <a:off x="8279145" y="6005945"/>
              <a:ext cx="374598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 smtClean="0">
                  <a:latin typeface="Univers for KPMG" panose="020B0603020202020204" pitchFamily="34" charset="0"/>
                  <a:cs typeface="Arial" pitchFamily="34" charset="0"/>
                </a:rPr>
                <a:t>2013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28547" y="5519738"/>
            <a:ext cx="735205" cy="348673"/>
            <a:chOff x="8388424" y="5864435"/>
            <a:chExt cx="735205" cy="34867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8388424" y="5864435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8749031" y="5997716"/>
              <a:ext cx="374598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r>
                <a:rPr lang="en-US" sz="900" b="1" dirty="0" err="1" smtClean="0">
                  <a:latin typeface="Univers for KPMG" panose="020B0603020202020204" pitchFamily="34" charset="0"/>
                  <a:cs typeface="Arial" pitchFamily="34" charset="0"/>
                </a:rPr>
                <a:t>Oggi</a:t>
              </a:r>
              <a:endParaRPr lang="en-US" sz="900" b="1" dirty="0" smtClean="0">
                <a:latin typeface="Univers for KPMG" panose="020B0603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096978" y="5524252"/>
            <a:ext cx="374598" cy="344159"/>
            <a:chOff x="7954917" y="5868949"/>
            <a:chExt cx="374598" cy="344159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8154016" y="5868949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7954917" y="5997716"/>
              <a:ext cx="374598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endParaRPr lang="en-US" sz="900" b="1" dirty="0" smtClean="0">
                <a:latin typeface="Univers for KPMG" panose="020B0603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649041" y="5524252"/>
            <a:ext cx="374598" cy="341668"/>
            <a:chOff x="8201444" y="5868949"/>
            <a:chExt cx="374598" cy="34166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8388424" y="5868949"/>
              <a:ext cx="0" cy="1466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201444" y="5995225"/>
              <a:ext cx="374598" cy="215392"/>
            </a:xfrm>
            <a:prstGeom prst="rect">
              <a:avLst/>
            </a:prstGeom>
            <a:noFill/>
          </p:spPr>
          <p:txBody>
            <a:bodyPr wrap="square" lIns="54000" tIns="54000" rIns="54000" bIns="54000" rtlCol="0">
              <a:noAutofit/>
            </a:bodyPr>
            <a:lstStyle/>
            <a:p>
              <a:pPr algn="ctr"/>
              <a:endParaRPr lang="en-US" sz="900" b="1" dirty="0" smtClean="0">
                <a:latin typeface="Univers for KPMG" panose="020B0603020202020204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626486" y="6090625"/>
            <a:ext cx="42627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+mj-lt"/>
              </a:rPr>
              <a:t>GP </a:t>
            </a:r>
            <a:r>
              <a:rPr lang="en-US" sz="900" dirty="0" err="1">
                <a:latin typeface="+mj-lt"/>
              </a:rPr>
              <a:t>Bullhound</a:t>
            </a:r>
            <a:r>
              <a:rPr lang="en-US" sz="900" dirty="0">
                <a:latin typeface="+mj-lt"/>
              </a:rPr>
              <a:t> LLP </a:t>
            </a:r>
            <a:r>
              <a:rPr lang="en-US" sz="900" dirty="0" smtClean="0">
                <a:latin typeface="+mj-lt"/>
              </a:rPr>
              <a:t>2013, an </a:t>
            </a:r>
            <a:r>
              <a:rPr lang="en-US" sz="900" dirty="0">
                <a:latin typeface="+mj-lt"/>
              </a:rPr>
              <a:t>international technology investment banking group</a:t>
            </a:r>
          </a:p>
        </p:txBody>
      </p:sp>
    </p:spTree>
    <p:extLst>
      <p:ext uri="{BB962C8B-B14F-4D97-AF65-F5344CB8AC3E}">
        <p14:creationId xmlns:p14="http://schemas.microsoft.com/office/powerpoint/2010/main" val="29692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ma 6"/>
          <p:cNvSpPr/>
          <p:nvPr/>
        </p:nvSpPr>
        <p:spPr>
          <a:xfrm>
            <a:off x="3995936" y="4581128"/>
            <a:ext cx="5580620" cy="1501105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4" name="Parallelogramma 3"/>
          <p:cNvSpPr/>
          <p:nvPr/>
        </p:nvSpPr>
        <p:spPr>
          <a:xfrm>
            <a:off x="-1404664" y="836712"/>
            <a:ext cx="6624736" cy="5533553"/>
          </a:xfrm>
          <a:prstGeom prst="parallelogram">
            <a:avLst/>
          </a:pr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87482" y="1916832"/>
            <a:ext cx="5221021" cy="2307096"/>
          </a:xfrm>
          <a:prstGeom prst="rect">
            <a:avLst/>
          </a:prstGeom>
          <a:noFill/>
          <a:ln w="9525">
            <a:solidFill>
              <a:srgbClr val="7AB8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4 V del </a:t>
            </a:r>
            <a:r>
              <a:rPr lang="it-IT" i="1" dirty="0" smtClean="0"/>
              <a:t>Big Data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7435" y="1015050"/>
            <a:ext cx="3384376" cy="4536504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it-IT" sz="1800" b="0" dirty="0" smtClean="0">
                <a:solidFill>
                  <a:srgbClr val="8E258D"/>
                </a:solidFill>
              </a:rPr>
              <a:t>Volume</a:t>
            </a:r>
            <a:r>
              <a:rPr lang="it-IT" sz="1200" b="0" dirty="0">
                <a:solidFill>
                  <a:srgbClr val="007C92"/>
                </a:solidFill>
              </a:rPr>
              <a:t/>
            </a:r>
            <a:br>
              <a:rPr lang="it-IT" sz="1200" b="0" dirty="0">
                <a:solidFill>
                  <a:srgbClr val="007C92"/>
                </a:solidFill>
              </a:rPr>
            </a:br>
            <a:r>
              <a:rPr lang="it-IT" sz="1200" b="0" dirty="0" smtClean="0">
                <a:solidFill>
                  <a:srgbClr val="007C92"/>
                </a:solidFill>
              </a:rPr>
              <a:t>le </a:t>
            </a:r>
            <a:r>
              <a:rPr lang="it-IT" sz="1200" b="0" dirty="0">
                <a:solidFill>
                  <a:srgbClr val="007C92"/>
                </a:solidFill>
              </a:rPr>
              <a:t>aziende sono sommerse da una quantità in costante crescita di dati di tutti i tipi e immagazzinano facilmente </a:t>
            </a:r>
            <a:r>
              <a:rPr lang="it-IT" sz="1200" b="0" dirty="0" err="1">
                <a:solidFill>
                  <a:srgbClr val="007C92"/>
                </a:solidFill>
              </a:rPr>
              <a:t>terabyte</a:t>
            </a:r>
            <a:r>
              <a:rPr lang="it-IT" sz="1200" b="0" dirty="0">
                <a:solidFill>
                  <a:srgbClr val="007C92"/>
                </a:solidFill>
              </a:rPr>
              <a:t>, in alcuni casi </a:t>
            </a:r>
            <a:r>
              <a:rPr lang="it-IT" sz="1200" b="0" dirty="0" err="1">
                <a:solidFill>
                  <a:srgbClr val="007C92"/>
                </a:solidFill>
              </a:rPr>
              <a:t>petabyte</a:t>
            </a:r>
            <a:r>
              <a:rPr lang="it-IT" sz="1200" b="0" dirty="0">
                <a:solidFill>
                  <a:srgbClr val="007C92"/>
                </a:solidFill>
              </a:rPr>
              <a:t>, di </a:t>
            </a:r>
            <a:r>
              <a:rPr lang="it-IT" sz="1200" b="0" dirty="0" smtClean="0">
                <a:solidFill>
                  <a:srgbClr val="007C92"/>
                </a:solidFill>
              </a:rPr>
              <a:t>informazioni</a:t>
            </a:r>
            <a:br>
              <a:rPr lang="it-IT" sz="1200" b="0" dirty="0" smtClean="0">
                <a:solidFill>
                  <a:srgbClr val="007C92"/>
                </a:solidFill>
              </a:rPr>
            </a:br>
            <a:r>
              <a:rPr lang="en-US" sz="1200" b="0" dirty="0">
                <a:solidFill>
                  <a:srgbClr val="007C92"/>
                </a:solidFill>
              </a:rPr>
              <a:t/>
            </a:r>
            <a:br>
              <a:rPr lang="en-US" sz="1200" b="0" dirty="0">
                <a:solidFill>
                  <a:srgbClr val="007C92"/>
                </a:solidFill>
              </a:rPr>
            </a:br>
            <a:r>
              <a:rPr lang="en-US" sz="1200" b="0" dirty="0" smtClean="0">
                <a:solidFill>
                  <a:srgbClr val="007C92"/>
                </a:solidFill>
              </a:rPr>
              <a:t/>
            </a:r>
            <a:br>
              <a:rPr lang="en-US" sz="1200" b="0" dirty="0" smtClean="0">
                <a:solidFill>
                  <a:srgbClr val="007C92"/>
                </a:solidFill>
              </a:rPr>
            </a:br>
            <a:r>
              <a:rPr lang="it-IT" sz="1800" b="0" dirty="0" smtClean="0">
                <a:solidFill>
                  <a:srgbClr val="8E258D"/>
                </a:solidFill>
              </a:rPr>
              <a:t>Varietà</a:t>
            </a:r>
            <a:r>
              <a:rPr lang="it-IT" sz="1200" b="0" dirty="0">
                <a:solidFill>
                  <a:srgbClr val="007C92"/>
                </a:solidFill>
              </a:rPr>
              <a:t/>
            </a:r>
            <a:br>
              <a:rPr lang="it-IT" sz="1200" b="0" dirty="0">
                <a:solidFill>
                  <a:srgbClr val="007C92"/>
                </a:solidFill>
              </a:rPr>
            </a:br>
            <a:r>
              <a:rPr lang="it-IT" sz="1200" b="0" dirty="0" smtClean="0">
                <a:solidFill>
                  <a:srgbClr val="007C92"/>
                </a:solidFill>
              </a:rPr>
              <a:t>i </a:t>
            </a:r>
            <a:r>
              <a:rPr lang="it-IT" sz="1200" b="0" i="1" dirty="0" smtClean="0">
                <a:solidFill>
                  <a:srgbClr val="007C92"/>
                </a:solidFill>
              </a:rPr>
              <a:t>Big Data</a:t>
            </a:r>
            <a:r>
              <a:rPr lang="it-IT" sz="1200" b="0" dirty="0" smtClean="0">
                <a:solidFill>
                  <a:srgbClr val="007C92"/>
                </a:solidFill>
              </a:rPr>
              <a:t> </a:t>
            </a:r>
            <a:r>
              <a:rPr lang="it-IT" sz="1200" b="0" dirty="0">
                <a:solidFill>
                  <a:srgbClr val="007C92"/>
                </a:solidFill>
              </a:rPr>
              <a:t>sono dati di qualsiasi </a:t>
            </a:r>
            <a:r>
              <a:rPr lang="it-IT" sz="1200" b="0" dirty="0" smtClean="0">
                <a:solidFill>
                  <a:srgbClr val="007C92"/>
                </a:solidFill>
              </a:rPr>
              <a:t>tipo, </a:t>
            </a:r>
            <a:r>
              <a:rPr lang="it-IT" sz="1200" b="0" dirty="0">
                <a:solidFill>
                  <a:srgbClr val="007C92"/>
                </a:solidFill>
              </a:rPr>
              <a:t>strutturati e non strutturati </a:t>
            </a:r>
            <a:r>
              <a:rPr lang="it-IT" sz="1200" b="0" dirty="0" smtClean="0">
                <a:solidFill>
                  <a:srgbClr val="007C92"/>
                </a:solidFill>
              </a:rPr>
              <a:t>(testi, </a:t>
            </a:r>
            <a:r>
              <a:rPr lang="it-IT" sz="1200" b="0" dirty="0">
                <a:solidFill>
                  <a:srgbClr val="007C92"/>
                </a:solidFill>
              </a:rPr>
              <a:t>dati dei sensori, dati audio, dati video, flussi di clic, file di log e </a:t>
            </a:r>
            <a:r>
              <a:rPr lang="it-IT" sz="1200" b="0" dirty="0" smtClean="0">
                <a:solidFill>
                  <a:srgbClr val="007C92"/>
                </a:solidFill>
              </a:rPr>
              <a:t>altri)</a:t>
            </a:r>
            <a:br>
              <a:rPr lang="it-IT" sz="1200" b="0" dirty="0" smtClean="0">
                <a:solidFill>
                  <a:srgbClr val="007C92"/>
                </a:solidFill>
              </a:rPr>
            </a:br>
            <a:r>
              <a:rPr lang="it-IT" sz="1200" b="0" dirty="0" smtClean="0">
                <a:solidFill>
                  <a:srgbClr val="007C92"/>
                </a:solidFill>
              </a:rPr>
              <a:t/>
            </a:r>
            <a:br>
              <a:rPr lang="it-IT" sz="1200" b="0" dirty="0" smtClean="0">
                <a:solidFill>
                  <a:srgbClr val="007C92"/>
                </a:solidFill>
              </a:rPr>
            </a:br>
            <a:r>
              <a:rPr lang="it-IT" sz="1200" b="0" dirty="0" smtClean="0">
                <a:solidFill>
                  <a:srgbClr val="007C92"/>
                </a:solidFill>
              </a:rPr>
              <a:t/>
            </a:r>
            <a:br>
              <a:rPr lang="it-IT" sz="1200" b="0" dirty="0" smtClean="0">
                <a:solidFill>
                  <a:srgbClr val="007C92"/>
                </a:solidFill>
              </a:rPr>
            </a:br>
            <a:r>
              <a:rPr lang="it-IT" sz="1800" b="0" dirty="0" smtClean="0">
                <a:solidFill>
                  <a:srgbClr val="8E258D"/>
                </a:solidFill>
              </a:rPr>
              <a:t>Velocità</a:t>
            </a:r>
            <a:r>
              <a:rPr lang="it-IT" sz="1200" b="0" dirty="0">
                <a:solidFill>
                  <a:srgbClr val="007C92"/>
                </a:solidFill>
              </a:rPr>
              <a:t/>
            </a:r>
            <a:br>
              <a:rPr lang="it-IT" sz="1200" b="0" dirty="0">
                <a:solidFill>
                  <a:srgbClr val="007C92"/>
                </a:solidFill>
              </a:rPr>
            </a:br>
            <a:r>
              <a:rPr lang="it-IT" sz="1200" b="0" dirty="0" smtClean="0">
                <a:solidFill>
                  <a:srgbClr val="007C92"/>
                </a:solidFill>
              </a:rPr>
              <a:t>nei processi </a:t>
            </a:r>
            <a:r>
              <a:rPr lang="it-IT" sz="1200" b="0" dirty="0">
                <a:solidFill>
                  <a:srgbClr val="007C92"/>
                </a:solidFill>
              </a:rPr>
              <a:t>in cui il tempo è un fattore importante come, ad esempio nell'identificazione delle frodi, è necessario utilizzare i </a:t>
            </a:r>
            <a:r>
              <a:rPr lang="it-IT" sz="1200" b="0" i="1" dirty="0" smtClean="0">
                <a:solidFill>
                  <a:srgbClr val="007C92"/>
                </a:solidFill>
              </a:rPr>
              <a:t>Big Data </a:t>
            </a:r>
            <a:r>
              <a:rPr lang="it-IT" sz="1200" b="0" dirty="0" smtClean="0">
                <a:solidFill>
                  <a:srgbClr val="007C92"/>
                </a:solidFill>
              </a:rPr>
              <a:t>che </a:t>
            </a:r>
            <a:r>
              <a:rPr lang="it-IT" sz="1200" b="0" dirty="0">
                <a:solidFill>
                  <a:srgbClr val="007C92"/>
                </a:solidFill>
              </a:rPr>
              <a:t>fluiscono in azienda per massimizzarne il </a:t>
            </a:r>
            <a:r>
              <a:rPr lang="it-IT" sz="1200" b="0" dirty="0" smtClean="0">
                <a:solidFill>
                  <a:srgbClr val="007C92"/>
                </a:solidFill>
              </a:rPr>
              <a:t>valore (</a:t>
            </a:r>
            <a:r>
              <a:rPr lang="it-IT" sz="1200" b="0" dirty="0" err="1" smtClean="0">
                <a:solidFill>
                  <a:srgbClr val="007C92"/>
                </a:solidFill>
              </a:rPr>
              <a:t>real</a:t>
            </a:r>
            <a:r>
              <a:rPr lang="it-IT" sz="1200" b="0" dirty="0" smtClean="0">
                <a:solidFill>
                  <a:srgbClr val="007C92"/>
                </a:solidFill>
              </a:rPr>
              <a:t> time </a:t>
            </a:r>
            <a:r>
              <a:rPr lang="it-IT" sz="1200" b="0" dirty="0" err="1" smtClean="0">
                <a:solidFill>
                  <a:srgbClr val="007C92"/>
                </a:solidFill>
              </a:rPr>
              <a:t>analytics</a:t>
            </a:r>
            <a:r>
              <a:rPr lang="it-IT" sz="1200" b="0" dirty="0" smtClean="0">
                <a:solidFill>
                  <a:srgbClr val="007C92"/>
                </a:solidFill>
              </a:rPr>
              <a:t>)</a:t>
            </a:r>
            <a:br>
              <a:rPr lang="it-IT" sz="1200" b="0" dirty="0" smtClean="0">
                <a:solidFill>
                  <a:srgbClr val="007C92"/>
                </a:solidFill>
              </a:rPr>
            </a:br>
            <a:r>
              <a:rPr lang="it-IT" sz="1200" b="0" dirty="0" smtClean="0">
                <a:solidFill>
                  <a:srgbClr val="007C92"/>
                </a:solidFill>
              </a:rPr>
              <a:t/>
            </a:r>
            <a:br>
              <a:rPr lang="it-IT" sz="1200" b="0" dirty="0" smtClean="0">
                <a:solidFill>
                  <a:srgbClr val="007C92"/>
                </a:solidFill>
              </a:rPr>
            </a:br>
            <a:r>
              <a:rPr lang="it-IT" sz="1200" b="0" dirty="0" smtClean="0">
                <a:solidFill>
                  <a:srgbClr val="007C92"/>
                </a:solidFill>
              </a:rPr>
              <a:t/>
            </a:r>
            <a:br>
              <a:rPr lang="it-IT" sz="1200" b="0" dirty="0" smtClean="0">
                <a:solidFill>
                  <a:srgbClr val="007C92"/>
                </a:solidFill>
              </a:rPr>
            </a:br>
            <a:r>
              <a:rPr lang="it-IT" sz="1800" b="0" dirty="0" smtClean="0">
                <a:solidFill>
                  <a:srgbClr val="8E258D"/>
                </a:solidFill>
              </a:rPr>
              <a:t>Valore</a:t>
            </a:r>
            <a:r>
              <a:rPr lang="it-IT" sz="1200" b="0" dirty="0">
                <a:solidFill>
                  <a:srgbClr val="007C92"/>
                </a:solidFill>
              </a:rPr>
              <a:t/>
            </a:r>
            <a:br>
              <a:rPr lang="it-IT" sz="1200" b="0" dirty="0">
                <a:solidFill>
                  <a:srgbClr val="007C92"/>
                </a:solidFill>
              </a:rPr>
            </a:br>
            <a:r>
              <a:rPr lang="it-IT" sz="1200" b="0" dirty="0" smtClean="0">
                <a:solidFill>
                  <a:srgbClr val="007C92"/>
                </a:solidFill>
              </a:rPr>
              <a:t>i </a:t>
            </a:r>
            <a:r>
              <a:rPr lang="it-IT" sz="1200" b="0" dirty="0">
                <a:solidFill>
                  <a:srgbClr val="007C92"/>
                </a:solidFill>
              </a:rPr>
              <a:t>modelli analitici sono sempre più complessi e </a:t>
            </a:r>
            <a:r>
              <a:rPr lang="it-IT" sz="1200" b="0" dirty="0" smtClean="0">
                <a:solidFill>
                  <a:srgbClr val="007C92"/>
                </a:solidFill>
              </a:rPr>
              <a:t>richiedono capacità </a:t>
            </a:r>
            <a:r>
              <a:rPr lang="it-IT" sz="1200" b="0" dirty="0">
                <a:solidFill>
                  <a:srgbClr val="007C92"/>
                </a:solidFill>
              </a:rPr>
              <a:t>elaborative fino a poco tempo fa impensabili. Diventa determinante sapere individuare i dati a valore rispetto agli altri</a:t>
            </a:r>
          </a:p>
          <a:p>
            <a:pPr>
              <a:spcBef>
                <a:spcPts val="0"/>
              </a:spcBef>
            </a:pPr>
            <a:endParaRPr lang="it-IT" sz="1400" b="0" dirty="0" smtClean="0">
              <a:solidFill>
                <a:srgbClr val="007C92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585074" y="4974170"/>
            <a:ext cx="4320480" cy="357510"/>
          </a:xfrm>
          <a:prstGeom prst="rect">
            <a:avLst/>
          </a:prstGeom>
          <a:noFill/>
          <a:ln>
            <a:noFill/>
          </a:ln>
        </p:spPr>
        <p:txBody>
          <a:bodyPr wrap="none" lIns="54000" tIns="54000" rIns="54000" bIns="54000" rtlCol="0">
            <a:no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Ad oggi non risulta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smtClean="0">
                <a:solidFill>
                  <a:schemeClr val="bg1"/>
                </a:solidFill>
              </a:rPr>
              <a:t>NESSUN progetto in Italia con le "4 V"</a:t>
            </a:r>
            <a:endParaRPr lang="it-IT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arallelogramma 11"/>
          <p:cNvSpPr/>
          <p:nvPr/>
        </p:nvSpPr>
        <p:spPr>
          <a:xfrm>
            <a:off x="194758" y="1087058"/>
            <a:ext cx="179512" cy="144016"/>
          </a:xfrm>
          <a:prstGeom prst="parallelogram">
            <a:avLst/>
          </a:prstGeom>
          <a:solidFill>
            <a:srgbClr val="8E2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3" name="Parallelogramma 12"/>
          <p:cNvSpPr/>
          <p:nvPr/>
        </p:nvSpPr>
        <p:spPr>
          <a:xfrm>
            <a:off x="194758" y="2452787"/>
            <a:ext cx="179512" cy="144016"/>
          </a:xfrm>
          <a:prstGeom prst="parallelogram">
            <a:avLst/>
          </a:prstGeom>
          <a:solidFill>
            <a:srgbClr val="8E2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4" name="Parallelogramma 13"/>
          <p:cNvSpPr/>
          <p:nvPr/>
        </p:nvSpPr>
        <p:spPr>
          <a:xfrm>
            <a:off x="172251" y="3651850"/>
            <a:ext cx="179512" cy="144016"/>
          </a:xfrm>
          <a:prstGeom prst="parallelogram">
            <a:avLst/>
          </a:prstGeom>
          <a:solidFill>
            <a:srgbClr val="8E2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5" name="Parallelogramma 14"/>
          <p:cNvSpPr/>
          <p:nvPr/>
        </p:nvSpPr>
        <p:spPr>
          <a:xfrm>
            <a:off x="193517" y="5209051"/>
            <a:ext cx="179512" cy="144016"/>
          </a:xfrm>
          <a:prstGeom prst="parallelogram">
            <a:avLst/>
          </a:prstGeom>
          <a:solidFill>
            <a:srgbClr val="8E2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4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llelogramma 17"/>
          <p:cNvSpPr/>
          <p:nvPr/>
        </p:nvSpPr>
        <p:spPr>
          <a:xfrm>
            <a:off x="4139952" y="837470"/>
            <a:ext cx="6624736" cy="5533553"/>
          </a:xfrm>
          <a:prstGeom prst="parallelogram">
            <a:avLst/>
          </a:prstGeom>
          <a:solidFill>
            <a:srgbClr val="E5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Fonti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associate </a:t>
            </a:r>
            <a:r>
              <a:rPr lang="en-US" dirty="0" err="1" smtClean="0"/>
              <a:t>all'ambito</a:t>
            </a:r>
            <a:r>
              <a:rPr lang="en-US" dirty="0" smtClean="0"/>
              <a:t> Big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4498180" cy="4649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761" y="5907143"/>
            <a:ext cx="3844191" cy="144016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SDA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Bocconi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, IBM, CIONET –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Dicembre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2012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panel di 202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imprese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italiane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710616" y="3035052"/>
            <a:ext cx="454596" cy="36004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27154" y="3039244"/>
            <a:ext cx="3600400" cy="2232248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aziende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associano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inoltre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all'ambito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"Big Data"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molte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fonti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dati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provenienti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dal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proprio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patrimonio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(in forma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principalmente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dati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non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strutturati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attualmente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disponibile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 sotto-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utilizzato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come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fonte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utile a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prendere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decisioni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migliori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business.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1745" y="1641500"/>
            <a:ext cx="4475147" cy="2754000"/>
          </a:xfrm>
          <a:prstGeom prst="roundRect">
            <a:avLst>
              <a:gd name="adj" fmla="val 4289"/>
            </a:avLst>
          </a:prstGeom>
          <a:noFill/>
          <a:ln w="31750"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705459" y="1228986"/>
            <a:ext cx="454596" cy="36004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1745" y="1209452"/>
            <a:ext cx="4475147" cy="396000"/>
          </a:xfrm>
          <a:prstGeom prst="roundRect">
            <a:avLst>
              <a:gd name="adj" fmla="val 4289"/>
            </a:avLst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08104" y="1229519"/>
            <a:ext cx="3600400" cy="936104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fonte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maggiore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dati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tipo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Big Data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risulta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essere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web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nelle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(blogs, social, forum,..)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527154" y="1209452"/>
            <a:ext cx="33843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5527154" y="2060848"/>
            <a:ext cx="33843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527154" y="3035052"/>
            <a:ext cx="33843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5527154" y="4619228"/>
            <a:ext cx="338437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08119" cy="576064"/>
          </a:xfrm>
        </p:spPr>
        <p:txBody>
          <a:bodyPr/>
          <a:lstStyle/>
          <a:p>
            <a:r>
              <a:rPr lang="en-US" dirty="0" err="1" smtClean="0"/>
              <a:t>Principali</a:t>
            </a:r>
            <a:r>
              <a:rPr lang="en-US" dirty="0" smtClean="0"/>
              <a:t> players </a:t>
            </a:r>
            <a:r>
              <a:rPr lang="en-US" dirty="0" err="1" smtClean="0"/>
              <a:t>nel</a:t>
            </a:r>
            <a:r>
              <a:rPr lang="en-US" dirty="0" smtClean="0"/>
              <a:t> campo </a:t>
            </a:r>
            <a:r>
              <a:rPr lang="en-US" dirty="0" err="1" smtClean="0"/>
              <a:t>dei</a:t>
            </a:r>
            <a:r>
              <a:rPr lang="en-US" dirty="0" smtClean="0"/>
              <a:t> Big Data</a:t>
            </a:r>
            <a:endParaRPr lang="en-US" dirty="0"/>
          </a:p>
        </p:txBody>
      </p:sp>
      <p:pic>
        <p:nvPicPr>
          <p:cNvPr id="113" name="Picture 3"/>
          <p:cNvPicPr>
            <a:picLocks noChangeAspect="1"/>
          </p:cNvPicPr>
          <p:nvPr/>
        </p:nvPicPr>
        <p:blipFill rotWithShape="1">
          <a:blip r:embed="rId2"/>
          <a:srcRect l="14027" r="14027" b="6688"/>
          <a:stretch/>
        </p:blipFill>
        <p:spPr>
          <a:xfrm>
            <a:off x="827584" y="920566"/>
            <a:ext cx="7488832" cy="54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pic>
        <p:nvPicPr>
          <p:cNvPr id="14" name="Picture 2" descr="http://www.parachutedigitalmarketing.com.au/wp-content/uploads/2013/09/Digital-marketing-training-Knowledge-Exchang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36712"/>
            <a:ext cx="3563888" cy="55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arallelogramma 14"/>
          <p:cNvSpPr/>
          <p:nvPr/>
        </p:nvSpPr>
        <p:spPr>
          <a:xfrm>
            <a:off x="2089797" y="836712"/>
            <a:ext cx="4968552" cy="5532380"/>
          </a:xfrm>
          <a:prstGeom prst="parallelogram">
            <a:avLst>
              <a:gd name="adj" fmla="val 276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6" name="Parallelogramma 15"/>
          <p:cNvSpPr/>
          <p:nvPr/>
        </p:nvSpPr>
        <p:spPr>
          <a:xfrm>
            <a:off x="2809650" y="2620515"/>
            <a:ext cx="6730902" cy="1332148"/>
          </a:xfrm>
          <a:prstGeom prst="parallelogram">
            <a:avLst/>
          </a:prstGeom>
          <a:solidFill>
            <a:srgbClr val="003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4522637" y="1772816"/>
            <a:ext cx="3385070" cy="360040"/>
          </a:xfrm>
        </p:spPr>
        <p:txBody>
          <a:bodyPr/>
          <a:lstStyle/>
          <a:p>
            <a:r>
              <a:rPr lang="it-IT" sz="2000" b="0" dirty="0" smtClean="0">
                <a:solidFill>
                  <a:srgbClr val="007C92"/>
                </a:solidFill>
              </a:rPr>
              <a:t>Cosa sono i Big Data</a:t>
            </a:r>
          </a:p>
        </p:txBody>
      </p:sp>
      <p:sp>
        <p:nvSpPr>
          <p:cNvPr id="18" name="Segnaposto testo 2"/>
          <p:cNvSpPr txBox="1">
            <a:spLocks/>
          </p:cNvSpPr>
          <p:nvPr/>
        </p:nvSpPr>
        <p:spPr bwMode="gray">
          <a:xfrm>
            <a:off x="3586880" y="4581128"/>
            <a:ext cx="5256584" cy="360040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r>
              <a:rPr lang="it-IT" sz="2000" b="0" dirty="0" err="1" smtClean="0">
                <a:solidFill>
                  <a:srgbClr val="007C92"/>
                </a:solidFill>
              </a:rPr>
              <a:t>Survey</a:t>
            </a:r>
            <a:r>
              <a:rPr lang="it-IT" sz="2000" b="0" dirty="0" smtClean="0">
                <a:solidFill>
                  <a:srgbClr val="007C92"/>
                </a:solidFill>
              </a:rPr>
              <a:t> KPMG "</a:t>
            </a:r>
            <a:r>
              <a:rPr lang="it-IT" sz="2000" b="0" dirty="0" err="1" smtClean="0">
                <a:solidFill>
                  <a:srgbClr val="007C92"/>
                </a:solidFill>
              </a:rPr>
              <a:t>Going</a:t>
            </a:r>
            <a:r>
              <a:rPr lang="it-IT" sz="2000" b="0" dirty="0" smtClean="0">
                <a:solidFill>
                  <a:srgbClr val="007C92"/>
                </a:solidFill>
              </a:rPr>
              <a:t> </a:t>
            </a:r>
            <a:r>
              <a:rPr lang="it-IT" sz="2000" b="0" dirty="0" err="1" smtClean="0">
                <a:solidFill>
                  <a:srgbClr val="007C92"/>
                </a:solidFill>
              </a:rPr>
              <a:t>beyond</a:t>
            </a:r>
            <a:r>
              <a:rPr lang="it-IT" sz="2000" b="0" dirty="0" smtClean="0">
                <a:solidFill>
                  <a:srgbClr val="007C92"/>
                </a:solidFill>
              </a:rPr>
              <a:t> the data"</a:t>
            </a:r>
            <a:endParaRPr lang="it-IT" sz="2000" b="0" dirty="0">
              <a:solidFill>
                <a:srgbClr val="007C92"/>
              </a:solidFill>
            </a:endParaRPr>
          </a:p>
        </p:txBody>
      </p:sp>
      <p:sp>
        <p:nvSpPr>
          <p:cNvPr id="19" name="Segnaposto testo 2"/>
          <p:cNvSpPr txBox="1">
            <a:spLocks/>
          </p:cNvSpPr>
          <p:nvPr/>
        </p:nvSpPr>
        <p:spPr bwMode="gray">
          <a:xfrm>
            <a:off x="3968116" y="2600908"/>
            <a:ext cx="5112568" cy="1512168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endParaRPr lang="it-IT" sz="2000" b="0" dirty="0" smtClean="0">
              <a:solidFill>
                <a:schemeClr val="bg1"/>
              </a:solidFill>
            </a:endParaRPr>
          </a:p>
          <a:p>
            <a:r>
              <a:rPr lang="it-IT" sz="2000" b="0" dirty="0" smtClean="0">
                <a:solidFill>
                  <a:schemeClr val="bg1"/>
                </a:solidFill>
              </a:rPr>
              <a:t>Big Data: il valore dei dati  per creare / mantenere un vantaggio competitivo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2809650" y="3968502"/>
            <a:ext cx="63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2482377" y="5354166"/>
            <a:ext cx="6696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allelogramma 21"/>
          <p:cNvSpPr/>
          <p:nvPr/>
        </p:nvSpPr>
        <p:spPr>
          <a:xfrm>
            <a:off x="3171786" y="1270856"/>
            <a:ext cx="1368152" cy="1296144"/>
          </a:xfrm>
          <a:prstGeom prst="parallelogram">
            <a:avLst/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3" name="Parallelogramma 22"/>
          <p:cNvSpPr/>
          <p:nvPr/>
        </p:nvSpPr>
        <p:spPr>
          <a:xfrm>
            <a:off x="2487710" y="4024114"/>
            <a:ext cx="1368152" cy="1296144"/>
          </a:xfrm>
          <a:prstGeom prst="parallelogram">
            <a:avLst/>
          </a:prstGeom>
          <a:solidFill>
            <a:srgbClr val="E5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cxnSp>
        <p:nvCxnSpPr>
          <p:cNvPr id="24" name="Connettore 1 23"/>
          <p:cNvCxnSpPr/>
          <p:nvPr/>
        </p:nvCxnSpPr>
        <p:spPr>
          <a:xfrm>
            <a:off x="3163932" y="2600529"/>
            <a:ext cx="63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1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a 4"/>
          <p:cNvSpPr/>
          <p:nvPr/>
        </p:nvSpPr>
        <p:spPr>
          <a:xfrm>
            <a:off x="638856" y="3584902"/>
            <a:ext cx="8496000" cy="86409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5" name="Parallelogramma 14"/>
          <p:cNvSpPr/>
          <p:nvPr/>
        </p:nvSpPr>
        <p:spPr>
          <a:xfrm>
            <a:off x="409184" y="4480945"/>
            <a:ext cx="8496944" cy="86409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6" name="Parallelogramma 15"/>
          <p:cNvSpPr/>
          <p:nvPr/>
        </p:nvSpPr>
        <p:spPr>
          <a:xfrm>
            <a:off x="182619" y="5377793"/>
            <a:ext cx="8496000" cy="86409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4" name="Parallelogramma 3"/>
          <p:cNvSpPr/>
          <p:nvPr/>
        </p:nvSpPr>
        <p:spPr>
          <a:xfrm>
            <a:off x="-101709" y="904467"/>
            <a:ext cx="8985743" cy="324000"/>
          </a:xfrm>
          <a:prstGeom prst="parallelogram">
            <a:avLst/>
          </a:prstGeom>
          <a:solidFill>
            <a:srgbClr val="CC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0" name="Parallelogramma 9"/>
          <p:cNvSpPr/>
          <p:nvPr/>
        </p:nvSpPr>
        <p:spPr>
          <a:xfrm>
            <a:off x="-101709" y="1282408"/>
            <a:ext cx="8892480" cy="324000"/>
          </a:xfrm>
          <a:prstGeom prst="parallelogram">
            <a:avLst/>
          </a:prstGeom>
          <a:solidFill>
            <a:srgbClr val="CC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1" name="Parallelogramma 10"/>
          <p:cNvSpPr/>
          <p:nvPr/>
        </p:nvSpPr>
        <p:spPr>
          <a:xfrm>
            <a:off x="-197944" y="1659904"/>
            <a:ext cx="8892480" cy="324000"/>
          </a:xfrm>
          <a:prstGeom prst="parallelogram">
            <a:avLst/>
          </a:prstGeom>
          <a:solidFill>
            <a:srgbClr val="CC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2" name="Parallelogramma 11"/>
          <p:cNvSpPr/>
          <p:nvPr/>
        </p:nvSpPr>
        <p:spPr>
          <a:xfrm>
            <a:off x="-301016" y="2037360"/>
            <a:ext cx="8892480" cy="324000"/>
          </a:xfrm>
          <a:prstGeom prst="parallelogram">
            <a:avLst/>
          </a:prstGeom>
          <a:solidFill>
            <a:srgbClr val="CC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3" name="Parallelogramma 12"/>
          <p:cNvSpPr/>
          <p:nvPr/>
        </p:nvSpPr>
        <p:spPr>
          <a:xfrm>
            <a:off x="-394279" y="2404896"/>
            <a:ext cx="8892480" cy="324000"/>
          </a:xfrm>
          <a:prstGeom prst="parallelogram">
            <a:avLst/>
          </a:prstGeom>
          <a:solidFill>
            <a:srgbClr val="CC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14" name="Parallelogramma 13"/>
          <p:cNvSpPr/>
          <p:nvPr/>
        </p:nvSpPr>
        <p:spPr>
          <a:xfrm>
            <a:off x="-480528" y="2761171"/>
            <a:ext cx="8892480" cy="324000"/>
          </a:xfrm>
          <a:prstGeom prst="parallelogram">
            <a:avLst/>
          </a:prstGeom>
          <a:solidFill>
            <a:srgbClr val="CC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globalizzazione aumenta la competizione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611560" y="959060"/>
            <a:ext cx="7632848" cy="1800200"/>
          </a:xfrm>
        </p:spPr>
        <p:txBody>
          <a:bodyPr/>
          <a:lstStyle/>
          <a:p>
            <a:r>
              <a:rPr lang="it-IT" sz="1400" b="0" dirty="0" smtClean="0"/>
              <a:t>Diffusione dell'uso del web</a:t>
            </a:r>
          </a:p>
          <a:p>
            <a:r>
              <a:rPr lang="it-IT" sz="1400" b="0" dirty="0"/>
              <a:t>Miglioramento delle infrastrutture di trasporto, "riduzione delle distanze"</a:t>
            </a:r>
          </a:p>
          <a:p>
            <a:r>
              <a:rPr lang="it-IT" sz="1400" b="0" dirty="0" smtClean="0"/>
              <a:t>Apertura dei mercati, Internazionalizzazione delle imprese</a:t>
            </a:r>
          </a:p>
          <a:p>
            <a:r>
              <a:rPr lang="it-IT" sz="1400" b="0" dirty="0"/>
              <a:t>Clienti sempre più esigenti, importanza dell'esperienza di acquisto / di fruizione del servizio</a:t>
            </a:r>
          </a:p>
          <a:p>
            <a:r>
              <a:rPr lang="it-IT" sz="1400" b="0" dirty="0" smtClean="0"/>
              <a:t>Richiesta di prodotti servizi personalizzati ma a costo contenuto</a:t>
            </a:r>
          </a:p>
          <a:p>
            <a:r>
              <a:rPr lang="it-IT" sz="1400" b="0" dirty="0" smtClean="0"/>
              <a:t>"</a:t>
            </a:r>
            <a:r>
              <a:rPr lang="it-IT" sz="1400" b="0" dirty="0" err="1" smtClean="0"/>
              <a:t>Servitizzazione</a:t>
            </a:r>
            <a:r>
              <a:rPr lang="it-IT" sz="1400" b="0" dirty="0" smtClean="0"/>
              <a:t>" dei prodotti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3815916" y="3161050"/>
            <a:ext cx="1440160" cy="36004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8" name="Segnaposto testo 2"/>
          <p:cNvSpPr txBox="1">
            <a:spLocks/>
          </p:cNvSpPr>
          <p:nvPr/>
        </p:nvSpPr>
        <p:spPr bwMode="gray">
          <a:xfrm>
            <a:off x="971600" y="3933056"/>
            <a:ext cx="7272808" cy="2178242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  <a:defRPr lang="en-US" sz="1600" b="1" noProof="0" dirty="0" smtClean="0">
                <a:solidFill>
                  <a:srgbClr val="00338D"/>
                </a:solidFill>
                <a:latin typeface="Arial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noProof="0" dirty="0" smtClean="0">
                <a:latin typeface="Arial"/>
                <a:cs typeface="Arial" pitchFamily="34" charset="0"/>
              </a:defRPr>
            </a:lvl2pPr>
            <a:lvl3pPr marL="273050" indent="-273050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noProof="0" dirty="0" smtClean="0">
                <a:latin typeface="Arial"/>
                <a:cs typeface="Arial" pitchFamily="34" charset="0"/>
              </a:defRPr>
            </a:lvl3pPr>
            <a:lvl4pPr marL="536575" indent="-263525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noProof="0" dirty="0" smtClean="0">
                <a:latin typeface="Arial"/>
                <a:cs typeface="Arial" pitchFamily="34" charset="0"/>
              </a:defRPr>
            </a:lvl4pPr>
            <a:lvl5pPr marL="809625" indent="-271463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baseline="0" noProof="0" dirty="0" smtClean="0">
                <a:latin typeface="Arial"/>
                <a:cs typeface="Arial" pitchFamily="34" charset="0"/>
              </a:defRPr>
            </a:lvl5pPr>
            <a:lvl6pPr marL="1082675" indent="-273050" defTabSz="893763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dirty="0" smtClean="0">
                <a:latin typeface="Arial"/>
                <a:cs typeface="Arial" pitchFamily="34" charset="0"/>
              </a:defRPr>
            </a:lvl6pPr>
            <a:lvl7pPr marL="1344613" indent="-266700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baseline="0" dirty="0" smtClean="0">
                <a:latin typeface="Arial"/>
                <a:cs typeface="Arial" pitchFamily="34" charset="0"/>
              </a:defRPr>
            </a:lvl7pPr>
            <a:lvl8pPr marL="1619250" indent="-274638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dirty="0" smtClean="0">
                <a:latin typeface="Arial"/>
              </a:defRPr>
            </a:lvl8pPr>
            <a:lvl9pPr marL="1876425" indent="-257175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dirty="0" smtClean="0">
                <a:latin typeface="Arial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it-IT" sz="2000" b="0" dirty="0">
                <a:solidFill>
                  <a:schemeClr val="bg1"/>
                </a:solidFill>
              </a:rPr>
              <a:t>Abbassamento della soglia d'ingresso in nuovi </a:t>
            </a:r>
            <a:r>
              <a:rPr lang="it-IT" sz="2000" b="0" dirty="0" smtClean="0">
                <a:solidFill>
                  <a:schemeClr val="bg1"/>
                </a:solidFill>
              </a:rPr>
              <a:t>mercati</a:t>
            </a:r>
            <a:br>
              <a:rPr lang="it-IT" sz="2000" b="0" dirty="0" smtClean="0">
                <a:solidFill>
                  <a:schemeClr val="bg1"/>
                </a:solidFill>
              </a:rPr>
            </a:br>
            <a:endParaRPr lang="it-IT" sz="20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000" b="0" dirty="0">
                <a:solidFill>
                  <a:schemeClr val="bg1"/>
                </a:solidFill>
              </a:rPr>
              <a:t>Aumento della competizione tra imprese dello stesso settore </a:t>
            </a:r>
          </a:p>
          <a:p>
            <a:pPr marL="0" indent="0">
              <a:buNone/>
            </a:pPr>
            <a:r>
              <a:rPr lang="it-IT" sz="2000" b="0" dirty="0" smtClean="0">
                <a:solidFill>
                  <a:schemeClr val="bg1"/>
                </a:solidFill>
              </a:rPr>
              <a:t/>
            </a:r>
            <a:br>
              <a:rPr lang="it-IT" sz="2000" b="0" dirty="0" smtClean="0">
                <a:solidFill>
                  <a:schemeClr val="bg1"/>
                </a:solidFill>
              </a:rPr>
            </a:br>
            <a:r>
              <a:rPr lang="it-IT" sz="2000" b="0" dirty="0" smtClean="0">
                <a:solidFill>
                  <a:schemeClr val="bg1"/>
                </a:solidFill>
              </a:rPr>
              <a:t>Ingresso </a:t>
            </a:r>
            <a:r>
              <a:rPr lang="it-IT" sz="2000" b="0" dirty="0">
                <a:solidFill>
                  <a:schemeClr val="bg1"/>
                </a:solidFill>
              </a:rPr>
              <a:t>di nuovi player che fanno leva sul web e sulla capacità di sfruttare le informazioni in loro possesso </a:t>
            </a:r>
          </a:p>
        </p:txBody>
      </p:sp>
    </p:spTree>
    <p:extLst>
      <p:ext uri="{BB962C8B-B14F-4D97-AF65-F5344CB8AC3E}">
        <p14:creationId xmlns:p14="http://schemas.microsoft.com/office/powerpoint/2010/main" val="24313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9"/>
          <p:cNvSpPr/>
          <p:nvPr/>
        </p:nvSpPr>
        <p:spPr>
          <a:xfrm>
            <a:off x="-612576" y="4172570"/>
            <a:ext cx="8784976" cy="2064742"/>
          </a:xfrm>
          <a:prstGeom prst="parallelogram">
            <a:avLst/>
          </a:prstGeom>
          <a:solidFill>
            <a:srgbClr val="CC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5" name="Parallelogramma 4"/>
          <p:cNvSpPr/>
          <p:nvPr/>
        </p:nvSpPr>
        <p:spPr>
          <a:xfrm>
            <a:off x="2082783" y="2010544"/>
            <a:ext cx="4896545" cy="1490464"/>
          </a:xfrm>
          <a:prstGeom prst="parallelogram">
            <a:avLst/>
          </a:prstGeom>
          <a:solidFill>
            <a:srgbClr val="8E2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9" name="Parallelogramma 8"/>
          <p:cNvSpPr/>
          <p:nvPr/>
        </p:nvSpPr>
        <p:spPr>
          <a:xfrm>
            <a:off x="-252536" y="894420"/>
            <a:ext cx="9145016" cy="864096"/>
          </a:xfrm>
          <a:prstGeom prst="parallelogram">
            <a:avLst/>
          </a:prstGeom>
          <a:solidFill>
            <a:srgbClr val="CCE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Big Data come leva per creare un vantaggio competitivo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179512" y="1052736"/>
            <a:ext cx="8569646" cy="720080"/>
          </a:xfrm>
        </p:spPr>
        <p:txBody>
          <a:bodyPr/>
          <a:lstStyle/>
          <a:p>
            <a:r>
              <a:rPr lang="it-IT" sz="1800" b="0" dirty="0" smtClean="0">
                <a:solidFill>
                  <a:srgbClr val="007C92"/>
                </a:solidFill>
              </a:rPr>
              <a:t>Non esiste settore in cui non si debba avvertire con impellenza l'urgenza di trovare nuove leve per mantenere / creare un vantaggio competitivo sui concorrenti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3779912" y="3573016"/>
            <a:ext cx="1440160" cy="36004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/>
          </a:p>
        </p:txBody>
      </p:sp>
      <p:sp>
        <p:nvSpPr>
          <p:cNvPr id="8" name="Segnaposto testo 2"/>
          <p:cNvSpPr txBox="1">
            <a:spLocks/>
          </p:cNvSpPr>
          <p:nvPr/>
        </p:nvSpPr>
        <p:spPr bwMode="gray">
          <a:xfrm>
            <a:off x="323528" y="4437112"/>
            <a:ext cx="7112550" cy="1296144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273050" indent="-2730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536575" indent="-26352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tabLst/>
              <a:defRPr lang="en-US" sz="16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809625" indent="-2714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tabLst/>
              <a:defRPr lang="en-GB" sz="16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1082675" indent="-273050" algn="l" defTabSz="893763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1344613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619250" indent="-27463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–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876425" indent="-257175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97989A"/>
              </a:buClr>
              <a:buFont typeface="Arial" pitchFamily="34" charset="0"/>
              <a:buChar char="■"/>
              <a:defRPr lang="en-GB" sz="16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r>
              <a:rPr lang="it-IT" b="0" dirty="0" smtClean="0">
                <a:solidFill>
                  <a:srgbClr val="007C92"/>
                </a:solidFill>
              </a:rPr>
              <a:t>L'enorme e crescente disponibilità di dati e la disponibilità di nuove tecnologie ed applicazioni che permettono di elaborare grandi volumi di dati (Volume) di vario tipo (</a:t>
            </a:r>
            <a:r>
              <a:rPr lang="it-IT" b="0" dirty="0" err="1" smtClean="0">
                <a:solidFill>
                  <a:srgbClr val="007C92"/>
                </a:solidFill>
              </a:rPr>
              <a:t>Variety</a:t>
            </a:r>
            <a:r>
              <a:rPr lang="it-IT" b="0" dirty="0" smtClean="0">
                <a:solidFill>
                  <a:srgbClr val="007C92"/>
                </a:solidFill>
              </a:rPr>
              <a:t>) in tempi rapidi (Real Time Analytics) ed a costi sempre più abbordabili (anche grazie al </a:t>
            </a:r>
            <a:r>
              <a:rPr lang="it-IT" b="0" dirty="0" err="1" smtClean="0">
                <a:solidFill>
                  <a:srgbClr val="007C92"/>
                </a:solidFill>
              </a:rPr>
              <a:t>Cloud</a:t>
            </a:r>
            <a:r>
              <a:rPr lang="it-IT" b="0" dirty="0" smtClean="0">
                <a:solidFill>
                  <a:srgbClr val="007C92"/>
                </a:solidFill>
              </a:rPr>
              <a:t> ed all'Open Source) costituiscono leve formidabili per creare valore per la competitività delle imprese e per lo sviluppo degli Enti del Settore Pubblico.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699792" y="2082552"/>
            <a:ext cx="3600400" cy="1274440"/>
          </a:xfrm>
          <a:prstGeom prst="rect">
            <a:avLst/>
          </a:prstGeom>
          <a:noFill/>
        </p:spPr>
        <p:txBody>
          <a:bodyPr wrap="square" lIns="54000" tIns="54000" rIns="54000" bIns="54000" rtlCol="0" anchor="ctr">
            <a:no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Data will revolutionize every industry and every business sector, and those who adapt and exploit – will be the winner” </a:t>
            </a:r>
            <a:r>
              <a:rPr lang="en-US" sz="1400" b="1" i="1" dirty="0" smtClean="0">
                <a:solidFill>
                  <a:schemeClr val="bg1"/>
                </a:solidFill>
              </a:rPr>
              <a:t/>
            </a:r>
            <a:br>
              <a:rPr lang="en-US" sz="1400" b="1" i="1" dirty="0" smtClean="0">
                <a:solidFill>
                  <a:schemeClr val="bg1"/>
                </a:solidFill>
              </a:rPr>
            </a:br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Mark Toon, CEO of KPMG Capital </a:t>
            </a:r>
            <a:endParaRPr lang="it-IT" sz="1400" dirty="0" smtClean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41"/>
  <p:tag name="TYPE" val="Screen"/>
  <p:tag name="KEYWORD" val="SCREEN"/>
  <p:tag name="TEMPLATEVERSION" val="25/02/2014 13:24:16"/>
</p:tagLst>
</file>

<file path=ppt/theme/theme1.xml><?xml version="1.0" encoding="utf-8"?>
<a:theme xmlns:a="http://schemas.openxmlformats.org/drawingml/2006/main" name="CREATE SCREEN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54000" tIns="54000" rIns="54000" bIns="54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000" tIns="54000" rIns="54000" bIns="54000" rtlCol="0">
        <a:noAutofit/>
      </a:bodyPr>
      <a:lstStyle>
        <a:defPPr>
          <a:defRPr sz="9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  <a:extLst>
    <a:ext uri="{05A4C25C-085E-4340-85A3-A5531E510DB2}">
      <thm15:themeFamily xmlns:thm15="http://schemas.microsoft.com/office/thememl/2012/main" name="KPMG Screen Standard Template.potx" id="{3BBE6FAA-A41C-4BC5-A290-2B626FADF6E4}" vid="{AC08C87D-49FB-4890-91E3-3F13894C0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29103</TotalTime>
  <Words>2033</Words>
  <Application>Microsoft Office PowerPoint</Application>
  <PresentationFormat>Presentazione su schermo (4:3)</PresentationFormat>
  <Paragraphs>255</Paragraphs>
  <Slides>28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Univers 45 Light</vt:lpstr>
      <vt:lpstr>Univers for KPMG</vt:lpstr>
      <vt:lpstr>Wingdings</vt:lpstr>
      <vt:lpstr>CREATE SCREEN</vt:lpstr>
      <vt:lpstr>Big Data e Competitività   Paolo Coacci Partner KPMG Advisory Practice Leader Data &amp; Analytics pcoacci@kpmg.it </vt:lpstr>
      <vt:lpstr>Agenda</vt:lpstr>
      <vt:lpstr>Dalla Business Intelligence al Data-driven Business</vt:lpstr>
      <vt:lpstr>Le 4 V del Big Data</vt:lpstr>
      <vt:lpstr>Le Fonti dati associate all'ambito Big Data</vt:lpstr>
      <vt:lpstr>Principali players nel campo dei Big Data</vt:lpstr>
      <vt:lpstr>Agenda</vt:lpstr>
      <vt:lpstr>La globalizzazione aumenta la competizione</vt:lpstr>
      <vt:lpstr>I Big Data come leva per creare un vantaggio competitivo</vt:lpstr>
      <vt:lpstr>KPMG "Going beyond the data" survey Data's value</vt:lpstr>
      <vt:lpstr>KPMG "Going beyond the data" survey Data's value</vt:lpstr>
      <vt:lpstr>Big Data nel Public Sector in Italia L'AGID e Consip si muovono sui Big Data…</vt:lpstr>
      <vt:lpstr>Opportunità offerte dai Big Data per migliorare la competitività</vt:lpstr>
      <vt:lpstr>Opportunità offerte dai Big Data per migliorare la competitività Alcuni esempi di innovazione di prodotto/servizio</vt:lpstr>
      <vt:lpstr>Opportunità offerte dai Big Data per migliorare la competitività Alcuni esempi di ottimizzazione processi</vt:lpstr>
      <vt:lpstr>Opportunità offerte dai Big Data per migliorare la competitività Alcuni esempi di ottimizzazione processi</vt:lpstr>
      <vt:lpstr>Agenda</vt:lpstr>
      <vt:lpstr>KPMG "Going beyond the data" survey Meeting change head-on</vt:lpstr>
      <vt:lpstr>KPMG "Going beyond the data" survey To better operate or innovate?</vt:lpstr>
      <vt:lpstr>KPMG "Going beyond the data" survey To better operate or innovate?</vt:lpstr>
      <vt:lpstr>KPMG "Going beyond the data" survey To better operate or innovate?</vt:lpstr>
      <vt:lpstr>KPMG "Going beyond the data" survey Insights: A fuel to future growth</vt:lpstr>
      <vt:lpstr>KPMG "Going beyond the data" survey Insights: A fuel to future growth</vt:lpstr>
      <vt:lpstr>Thank you</vt:lpstr>
      <vt:lpstr>Il mercato dei Big Data in Italia: messaggi contrastanti</vt:lpstr>
      <vt:lpstr>I mega-trends e la crescita dei Big Data</vt:lpstr>
      <vt:lpstr>Heat map opportunity su alcune industry di riferimento</vt:lpstr>
      <vt:lpstr>KPMG "Going beyond the data" survey Meeting change head-on</vt:lpstr>
    </vt:vector>
  </TitlesOfParts>
  <Company>KPMG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Niccolo' Ponzetto</dc:creator>
  <cp:lastModifiedBy>KPMG italia</cp:lastModifiedBy>
  <cp:revision>2459</cp:revision>
  <cp:lastPrinted>2014-09-26T11:41:00Z</cp:lastPrinted>
  <dcterms:created xsi:type="dcterms:W3CDTF">2014-02-13T13:49:43Z</dcterms:created>
  <dcterms:modified xsi:type="dcterms:W3CDTF">2014-10-07T22:56:33Z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PMG_LayoutGrid">
    <vt:lpwstr>0</vt:lpwstr>
  </property>
</Properties>
</file>