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9" r:id="rId2"/>
    <p:sldId id="312" r:id="rId3"/>
    <p:sldId id="329" r:id="rId4"/>
    <p:sldId id="315" r:id="rId5"/>
    <p:sldId id="325" r:id="rId6"/>
    <p:sldId id="316" r:id="rId7"/>
    <p:sldId id="319" r:id="rId8"/>
    <p:sldId id="331" r:id="rId9"/>
    <p:sldId id="310" r:id="rId10"/>
    <p:sldId id="332" r:id="rId11"/>
  </p:sldIdLst>
  <p:sldSz cx="9144000" cy="6858000" type="screen4x3"/>
  <p:notesSz cx="6794500" cy="99314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42" autoAdjust="0"/>
    <p:restoredTop sz="94511" autoAdjust="0"/>
  </p:normalViewPr>
  <p:slideViewPr>
    <p:cSldViewPr>
      <p:cViewPr varScale="1">
        <p:scale>
          <a:sx n="68" d="100"/>
          <a:sy n="68" d="100"/>
        </p:scale>
        <p:origin x="900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50" d="100"/>
        <a:sy n="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A69F3F-61AD-40E0-A0C5-4B430726E74D}" type="doc">
      <dgm:prSet loTypeId="urn:microsoft.com/office/officeart/2005/8/layout/arrow2" loCatId="process" qsTypeId="urn:microsoft.com/office/officeart/2005/8/quickstyle/3d9" qsCatId="3D" csTypeId="urn:microsoft.com/office/officeart/2005/8/colors/accent1_1" csCatId="accent1" phldr="1"/>
      <dgm:spPr/>
    </dgm:pt>
    <dgm:pt modelId="{6469F79D-4187-4694-BD08-E4F1F0C8F036}">
      <dgm:prSet phldrT="[Testo]"/>
      <dgm:spPr/>
      <dgm:t>
        <a:bodyPr/>
        <a:lstStyle/>
        <a:p>
          <a:r>
            <a:rPr lang="it-IT" dirty="0" smtClean="0"/>
            <a:t> </a:t>
          </a:r>
          <a:endParaRPr lang="it-IT" dirty="0"/>
        </a:p>
      </dgm:t>
    </dgm:pt>
    <dgm:pt modelId="{57402245-0096-4F8E-A15E-CE3BF537A559}" type="parTrans" cxnId="{D3514A19-4A8F-4C66-B107-F17463C7B8BD}">
      <dgm:prSet/>
      <dgm:spPr/>
      <dgm:t>
        <a:bodyPr/>
        <a:lstStyle/>
        <a:p>
          <a:endParaRPr lang="it-IT"/>
        </a:p>
      </dgm:t>
    </dgm:pt>
    <dgm:pt modelId="{B47D0F28-0A78-4474-9DA2-32B893EBF2C2}" type="sibTrans" cxnId="{D3514A19-4A8F-4C66-B107-F17463C7B8BD}">
      <dgm:prSet/>
      <dgm:spPr/>
      <dgm:t>
        <a:bodyPr/>
        <a:lstStyle/>
        <a:p>
          <a:endParaRPr lang="it-IT"/>
        </a:p>
      </dgm:t>
    </dgm:pt>
    <dgm:pt modelId="{500AB799-65DF-4A9F-AA29-F9DBA5C8A687}">
      <dgm:prSet phldrT="[Testo]"/>
      <dgm:spPr/>
      <dgm:t>
        <a:bodyPr/>
        <a:lstStyle/>
        <a:p>
          <a:r>
            <a:rPr lang="it-IT" dirty="0" smtClean="0"/>
            <a:t> </a:t>
          </a:r>
          <a:endParaRPr lang="it-IT" dirty="0"/>
        </a:p>
      </dgm:t>
    </dgm:pt>
    <dgm:pt modelId="{93D99799-40C6-420C-B34C-1B3CD43153AE}" type="parTrans" cxnId="{30B6D7D8-9F66-4EF0-B047-9831ECEE235D}">
      <dgm:prSet/>
      <dgm:spPr/>
      <dgm:t>
        <a:bodyPr/>
        <a:lstStyle/>
        <a:p>
          <a:endParaRPr lang="it-IT"/>
        </a:p>
      </dgm:t>
    </dgm:pt>
    <dgm:pt modelId="{74615E09-E3CF-4BC7-9066-1F0660952927}" type="sibTrans" cxnId="{30B6D7D8-9F66-4EF0-B047-9831ECEE235D}">
      <dgm:prSet/>
      <dgm:spPr/>
      <dgm:t>
        <a:bodyPr/>
        <a:lstStyle/>
        <a:p>
          <a:endParaRPr lang="it-IT"/>
        </a:p>
      </dgm:t>
    </dgm:pt>
    <dgm:pt modelId="{C47BB91C-A244-4EB0-BC91-F3E282AC3031}">
      <dgm:prSet phldrT="[Testo]"/>
      <dgm:spPr/>
      <dgm:t>
        <a:bodyPr/>
        <a:lstStyle/>
        <a:p>
          <a:r>
            <a:rPr lang="it-IT" dirty="0" smtClean="0"/>
            <a:t> </a:t>
          </a:r>
          <a:endParaRPr lang="it-IT" dirty="0"/>
        </a:p>
      </dgm:t>
    </dgm:pt>
    <dgm:pt modelId="{33EB330A-CD76-4E67-9B0A-22150678ADCF}" type="parTrans" cxnId="{BCBA1A66-EB38-48D1-86D5-00E200379D61}">
      <dgm:prSet/>
      <dgm:spPr/>
      <dgm:t>
        <a:bodyPr/>
        <a:lstStyle/>
        <a:p>
          <a:endParaRPr lang="it-IT"/>
        </a:p>
      </dgm:t>
    </dgm:pt>
    <dgm:pt modelId="{B0E98616-5C7E-40F3-B847-05A36D1C865D}" type="sibTrans" cxnId="{BCBA1A66-EB38-48D1-86D5-00E200379D61}">
      <dgm:prSet/>
      <dgm:spPr/>
      <dgm:t>
        <a:bodyPr/>
        <a:lstStyle/>
        <a:p>
          <a:endParaRPr lang="it-IT"/>
        </a:p>
      </dgm:t>
    </dgm:pt>
    <dgm:pt modelId="{87337B94-3124-4BA5-B6F8-71E244C107E9}" type="pres">
      <dgm:prSet presAssocID="{60A69F3F-61AD-40E0-A0C5-4B430726E74D}" presName="arrowDiagram" presStyleCnt="0">
        <dgm:presLayoutVars>
          <dgm:chMax val="5"/>
          <dgm:dir/>
          <dgm:resizeHandles val="exact"/>
        </dgm:presLayoutVars>
      </dgm:prSet>
      <dgm:spPr/>
    </dgm:pt>
    <dgm:pt modelId="{99847315-7C16-4F7B-BF19-84263354D264}" type="pres">
      <dgm:prSet presAssocID="{60A69F3F-61AD-40E0-A0C5-4B430726E74D}" presName="arrow" presStyleLbl="bgShp" presStyleIdx="0" presStyleCnt="1" custLinFactNeighborX="-48942" custLinFactNeighborY="-2010"/>
      <dgm:spPr/>
    </dgm:pt>
    <dgm:pt modelId="{58B18CDB-29C3-4095-841A-54AF85B4374B}" type="pres">
      <dgm:prSet presAssocID="{60A69F3F-61AD-40E0-A0C5-4B430726E74D}" presName="arrowDiagram3" presStyleCnt="0"/>
      <dgm:spPr/>
    </dgm:pt>
    <dgm:pt modelId="{30C32ABA-0431-4FB3-A5C4-5EC18E873C8F}" type="pres">
      <dgm:prSet presAssocID="{6469F79D-4187-4694-BD08-E4F1F0C8F036}" presName="bullet3a" presStyleLbl="node1" presStyleIdx="0" presStyleCnt="3"/>
      <dgm:spPr/>
    </dgm:pt>
    <dgm:pt modelId="{39C77427-17EC-4BE5-BE5F-97A839934E36}" type="pres">
      <dgm:prSet presAssocID="{6469F79D-4187-4694-BD08-E4F1F0C8F036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02FE5BA-F5B4-4B2B-8196-9EA0796AD8B9}" type="pres">
      <dgm:prSet presAssocID="{500AB799-65DF-4A9F-AA29-F9DBA5C8A687}" presName="bullet3b" presStyleLbl="node1" presStyleIdx="1" presStyleCnt="3"/>
      <dgm:spPr/>
    </dgm:pt>
    <dgm:pt modelId="{17F2E00F-6ECE-4FF5-ADA0-9571AEA3CEC7}" type="pres">
      <dgm:prSet presAssocID="{500AB799-65DF-4A9F-AA29-F9DBA5C8A687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6406204-C3F1-434E-8305-C2AC93D22B15}" type="pres">
      <dgm:prSet presAssocID="{C47BB91C-A244-4EB0-BC91-F3E282AC3031}" presName="bullet3c" presStyleLbl="node1" presStyleIdx="2" presStyleCnt="3"/>
      <dgm:spPr/>
    </dgm:pt>
    <dgm:pt modelId="{89738944-724F-4123-8255-740A7D094A3E}" type="pres">
      <dgm:prSet presAssocID="{C47BB91C-A244-4EB0-BC91-F3E282AC3031}" presName="textBox3c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BCBA1A66-EB38-48D1-86D5-00E200379D61}" srcId="{60A69F3F-61AD-40E0-A0C5-4B430726E74D}" destId="{C47BB91C-A244-4EB0-BC91-F3E282AC3031}" srcOrd="2" destOrd="0" parTransId="{33EB330A-CD76-4E67-9B0A-22150678ADCF}" sibTransId="{B0E98616-5C7E-40F3-B847-05A36D1C865D}"/>
    <dgm:cxn modelId="{74CA2257-48FE-43AB-A4A1-285BA54A5DB1}" type="presOf" srcId="{6469F79D-4187-4694-BD08-E4F1F0C8F036}" destId="{39C77427-17EC-4BE5-BE5F-97A839934E36}" srcOrd="0" destOrd="0" presId="urn:microsoft.com/office/officeart/2005/8/layout/arrow2"/>
    <dgm:cxn modelId="{0ED58726-987B-449F-A0E8-155E4312F909}" type="presOf" srcId="{60A69F3F-61AD-40E0-A0C5-4B430726E74D}" destId="{87337B94-3124-4BA5-B6F8-71E244C107E9}" srcOrd="0" destOrd="0" presId="urn:microsoft.com/office/officeart/2005/8/layout/arrow2"/>
    <dgm:cxn modelId="{30B6D7D8-9F66-4EF0-B047-9831ECEE235D}" srcId="{60A69F3F-61AD-40E0-A0C5-4B430726E74D}" destId="{500AB799-65DF-4A9F-AA29-F9DBA5C8A687}" srcOrd="1" destOrd="0" parTransId="{93D99799-40C6-420C-B34C-1B3CD43153AE}" sibTransId="{74615E09-E3CF-4BC7-9066-1F0660952927}"/>
    <dgm:cxn modelId="{D3514A19-4A8F-4C66-B107-F17463C7B8BD}" srcId="{60A69F3F-61AD-40E0-A0C5-4B430726E74D}" destId="{6469F79D-4187-4694-BD08-E4F1F0C8F036}" srcOrd="0" destOrd="0" parTransId="{57402245-0096-4F8E-A15E-CE3BF537A559}" sibTransId="{B47D0F28-0A78-4474-9DA2-32B893EBF2C2}"/>
    <dgm:cxn modelId="{EE1010B6-5963-41B8-A95F-1F08640D21A0}" type="presOf" srcId="{C47BB91C-A244-4EB0-BC91-F3E282AC3031}" destId="{89738944-724F-4123-8255-740A7D094A3E}" srcOrd="0" destOrd="0" presId="urn:microsoft.com/office/officeart/2005/8/layout/arrow2"/>
    <dgm:cxn modelId="{12F71915-00AA-4A13-B912-D864BC433407}" type="presOf" srcId="{500AB799-65DF-4A9F-AA29-F9DBA5C8A687}" destId="{17F2E00F-6ECE-4FF5-ADA0-9571AEA3CEC7}" srcOrd="0" destOrd="0" presId="urn:microsoft.com/office/officeart/2005/8/layout/arrow2"/>
    <dgm:cxn modelId="{04363CA4-7E6F-484F-8405-AB9E4F5819D8}" type="presParOf" srcId="{87337B94-3124-4BA5-B6F8-71E244C107E9}" destId="{99847315-7C16-4F7B-BF19-84263354D264}" srcOrd="0" destOrd="0" presId="urn:microsoft.com/office/officeart/2005/8/layout/arrow2"/>
    <dgm:cxn modelId="{4EE518E9-08A9-4E23-95BC-6B6F20103F73}" type="presParOf" srcId="{87337B94-3124-4BA5-B6F8-71E244C107E9}" destId="{58B18CDB-29C3-4095-841A-54AF85B4374B}" srcOrd="1" destOrd="0" presId="urn:microsoft.com/office/officeart/2005/8/layout/arrow2"/>
    <dgm:cxn modelId="{3F25C5EB-22AA-4A13-80E9-5E63CD82C7B9}" type="presParOf" srcId="{58B18CDB-29C3-4095-841A-54AF85B4374B}" destId="{30C32ABA-0431-4FB3-A5C4-5EC18E873C8F}" srcOrd="0" destOrd="0" presId="urn:microsoft.com/office/officeart/2005/8/layout/arrow2"/>
    <dgm:cxn modelId="{5E9AC26D-7976-4B23-9829-8F490A56380B}" type="presParOf" srcId="{58B18CDB-29C3-4095-841A-54AF85B4374B}" destId="{39C77427-17EC-4BE5-BE5F-97A839934E36}" srcOrd="1" destOrd="0" presId="urn:microsoft.com/office/officeart/2005/8/layout/arrow2"/>
    <dgm:cxn modelId="{5C2A17DB-8714-451B-A9A4-89903AA25A3B}" type="presParOf" srcId="{58B18CDB-29C3-4095-841A-54AF85B4374B}" destId="{F02FE5BA-F5B4-4B2B-8196-9EA0796AD8B9}" srcOrd="2" destOrd="0" presId="urn:microsoft.com/office/officeart/2005/8/layout/arrow2"/>
    <dgm:cxn modelId="{7B3352D5-6B1B-422C-AFCD-B4CE94E4A3E6}" type="presParOf" srcId="{58B18CDB-29C3-4095-841A-54AF85B4374B}" destId="{17F2E00F-6ECE-4FF5-ADA0-9571AEA3CEC7}" srcOrd="3" destOrd="0" presId="urn:microsoft.com/office/officeart/2005/8/layout/arrow2"/>
    <dgm:cxn modelId="{62F5F205-06F5-4703-8D47-28481A386267}" type="presParOf" srcId="{58B18CDB-29C3-4095-841A-54AF85B4374B}" destId="{06406204-C3F1-434E-8305-C2AC93D22B15}" srcOrd="4" destOrd="0" presId="urn:microsoft.com/office/officeart/2005/8/layout/arrow2"/>
    <dgm:cxn modelId="{D8C8AB0C-70D2-47F0-A7B6-EE488F99DA73}" type="presParOf" srcId="{58B18CDB-29C3-4095-841A-54AF85B4374B}" destId="{89738944-724F-4123-8255-740A7D094A3E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847315-7C16-4F7B-BF19-84263354D264}">
      <dsp:nvSpPr>
        <dsp:cNvPr id="0" name=""/>
        <dsp:cNvSpPr/>
      </dsp:nvSpPr>
      <dsp:spPr>
        <a:xfrm>
          <a:off x="0" y="1043824"/>
          <a:ext cx="3267787" cy="2042366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C32ABA-0431-4FB3-A5C4-5EC18E873C8F}">
      <dsp:nvSpPr>
        <dsp:cNvPr id="0" name=""/>
        <dsp:cNvSpPr/>
      </dsp:nvSpPr>
      <dsp:spPr>
        <a:xfrm>
          <a:off x="415008" y="2494518"/>
          <a:ext cx="84962" cy="849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C77427-17EC-4BE5-BE5F-97A839934E36}">
      <dsp:nvSpPr>
        <dsp:cNvPr id="0" name=""/>
        <dsp:cNvSpPr/>
      </dsp:nvSpPr>
      <dsp:spPr>
        <a:xfrm>
          <a:off x="457490" y="2536999"/>
          <a:ext cx="761394" cy="5902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020" tIns="0" rIns="0" bIns="0" numCol="1" spcCol="1270" anchor="t" anchorCtr="0">
          <a:noAutofit/>
          <a:sp3d extrusionH="28000" prstMaterial="matte"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400" kern="1200" dirty="0" smtClean="0"/>
            <a:t> </a:t>
          </a:r>
          <a:endParaRPr lang="it-IT" sz="4400" kern="1200" dirty="0"/>
        </a:p>
      </dsp:txBody>
      <dsp:txXfrm>
        <a:off x="457490" y="2536999"/>
        <a:ext cx="761394" cy="590244"/>
      </dsp:txXfrm>
    </dsp:sp>
    <dsp:sp modelId="{F02FE5BA-F5B4-4B2B-8196-9EA0796AD8B9}">
      <dsp:nvSpPr>
        <dsp:cNvPr id="0" name=""/>
        <dsp:cNvSpPr/>
      </dsp:nvSpPr>
      <dsp:spPr>
        <a:xfrm>
          <a:off x="1164966" y="1939402"/>
          <a:ext cx="153585" cy="1535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7F2E00F-6ECE-4FF5-ADA0-9571AEA3CEC7}">
      <dsp:nvSpPr>
        <dsp:cNvPr id="0" name=""/>
        <dsp:cNvSpPr/>
      </dsp:nvSpPr>
      <dsp:spPr>
        <a:xfrm>
          <a:off x="1241759" y="2016195"/>
          <a:ext cx="784268" cy="11110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382" tIns="0" rIns="0" bIns="0" numCol="1" spcCol="1270" anchor="t" anchorCtr="0">
          <a:noAutofit/>
          <a:sp3d extrusionH="28000" prstMaterial="matte"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400" kern="1200" dirty="0" smtClean="0"/>
            <a:t> </a:t>
          </a:r>
          <a:endParaRPr lang="it-IT" sz="4400" kern="1200" dirty="0"/>
        </a:p>
      </dsp:txBody>
      <dsp:txXfrm>
        <a:off x="1241759" y="2016195"/>
        <a:ext cx="784268" cy="1111047"/>
      </dsp:txXfrm>
    </dsp:sp>
    <dsp:sp modelId="{06406204-C3F1-434E-8305-C2AC93D22B15}">
      <dsp:nvSpPr>
        <dsp:cNvPr id="0" name=""/>
        <dsp:cNvSpPr/>
      </dsp:nvSpPr>
      <dsp:spPr>
        <a:xfrm>
          <a:off x="2066875" y="1601595"/>
          <a:ext cx="212406" cy="2124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9738944-724F-4123-8255-740A7D094A3E}">
      <dsp:nvSpPr>
        <dsp:cNvPr id="0" name=""/>
        <dsp:cNvSpPr/>
      </dsp:nvSpPr>
      <dsp:spPr>
        <a:xfrm>
          <a:off x="2173078" y="1707798"/>
          <a:ext cx="784268" cy="14194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550" tIns="0" rIns="0" bIns="0" numCol="1" spcCol="1270" anchor="t" anchorCtr="0">
          <a:noAutofit/>
          <a:sp3d extrusionH="28000" prstMaterial="matte"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400" kern="1200" dirty="0" smtClean="0"/>
            <a:t> </a:t>
          </a:r>
          <a:endParaRPr lang="it-IT" sz="4400" kern="1200" dirty="0"/>
        </a:p>
      </dsp:txBody>
      <dsp:txXfrm>
        <a:off x="2173078" y="1707798"/>
        <a:ext cx="784268" cy="14194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EBD773-8EC4-4E23-B477-2AC0B94BB855}" type="datetimeFigureOut">
              <a:rPr lang="it-IT" smtClean="0"/>
              <a:t>08/10/2014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67982F-7FE6-47A5-9F41-7554520BE0B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873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67982F-7FE6-47A5-9F41-7554520BE0B0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5773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67982F-7FE6-47A5-9F41-7554520BE0B0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11087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67982F-7FE6-47A5-9F41-7554520BE0B0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5446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8A074-C586-5F45-9FC8-692D6A66CEE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08/10/2014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C75A1-003F-9A48-A4B2-DA1561F4D4F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720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8A074-C586-5F45-9FC8-692D6A66CEE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08/10/2014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C75A1-003F-9A48-A4B2-DA1561F4D4F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950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8A074-C586-5F45-9FC8-692D6A66CEE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08/10/2014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C75A1-003F-9A48-A4B2-DA1561F4D4F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449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8A074-C586-5F45-9FC8-692D6A66CEE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08/10/2014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C75A1-003F-9A48-A4B2-DA1561F4D4F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49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8A074-C586-5F45-9FC8-692D6A66CEE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08/10/2014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C75A1-003F-9A48-A4B2-DA1561F4D4F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04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8A074-C586-5F45-9FC8-692D6A66CEE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08/10/2014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C75A1-003F-9A48-A4B2-DA1561F4D4F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73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8A074-C586-5F45-9FC8-692D6A66CEE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08/10/2014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C75A1-003F-9A48-A4B2-DA1561F4D4F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356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8A074-C586-5F45-9FC8-692D6A66CEE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08/10/2014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C75A1-003F-9A48-A4B2-DA1561F4D4F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329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8A074-C586-5F45-9FC8-692D6A66CEE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08/10/2014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C75A1-003F-9A48-A4B2-DA1561F4D4F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472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8A074-C586-5F45-9FC8-692D6A66CEE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08/10/2014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C75A1-003F-9A48-A4B2-DA1561F4D4F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661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8A074-C586-5F45-9FC8-692D6A66CEE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08/10/2014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C75A1-003F-9A48-A4B2-DA1561F4D4F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75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2F88A074-C586-5F45-9FC8-692D6A66CEE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 defTabSz="457200"/>
              <a:t>08/10/2014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E86C75A1-003F-9A48-A4B2-DA1561F4D4F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 defTabSz="457200"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716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15.jpeg"/><Relationship Id="rId4" Type="http://schemas.openxmlformats.org/officeDocument/2006/relationships/diagramData" Target="../diagrams/data1.xml"/><Relationship Id="rId9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image" Target="../media/image21.emf"/><Relationship Id="rId7" Type="http://schemas.openxmlformats.org/officeDocument/2006/relationships/image" Target="../media/image25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611560" y="5949280"/>
            <a:ext cx="7669095" cy="484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8001" tIns="50961" rIns="98001" bIns="50961">
            <a:spAutoFit/>
          </a:bodyPr>
          <a:lstStyle>
            <a:lvl1pPr defTabSz="498475">
              <a:spcBef>
                <a:spcPct val="20000"/>
              </a:spcBef>
              <a:buChar char="•"/>
              <a:tabLst>
                <a:tab pos="0" algn="l"/>
                <a:tab pos="498475" algn="l"/>
                <a:tab pos="995363" algn="l"/>
                <a:tab pos="1493838" algn="l"/>
                <a:tab pos="1990725" algn="l"/>
                <a:tab pos="2489200" algn="l"/>
                <a:tab pos="2987675" algn="l"/>
                <a:tab pos="3484563" algn="l"/>
                <a:tab pos="3983038" algn="l"/>
                <a:tab pos="4479925" algn="l"/>
                <a:tab pos="4978400" algn="l"/>
                <a:tab pos="5476875" algn="l"/>
                <a:tab pos="5973763" algn="l"/>
                <a:tab pos="6472238" algn="l"/>
                <a:tab pos="6969125" algn="l"/>
                <a:tab pos="7467600" algn="l"/>
                <a:tab pos="7966075" algn="l"/>
                <a:tab pos="8462963" algn="l"/>
                <a:tab pos="8961438" algn="l"/>
                <a:tab pos="9458325" algn="l"/>
                <a:tab pos="9956800" algn="l"/>
              </a:tabLst>
              <a:defRPr sz="17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defTabSz="498475">
              <a:spcBef>
                <a:spcPct val="20000"/>
              </a:spcBef>
              <a:buChar char="–"/>
              <a:tabLst>
                <a:tab pos="0" algn="l"/>
                <a:tab pos="498475" algn="l"/>
                <a:tab pos="995363" algn="l"/>
                <a:tab pos="1493838" algn="l"/>
                <a:tab pos="1990725" algn="l"/>
                <a:tab pos="2489200" algn="l"/>
                <a:tab pos="2987675" algn="l"/>
                <a:tab pos="3484563" algn="l"/>
                <a:tab pos="3983038" algn="l"/>
                <a:tab pos="4479925" algn="l"/>
                <a:tab pos="4978400" algn="l"/>
                <a:tab pos="5476875" algn="l"/>
                <a:tab pos="5973763" algn="l"/>
                <a:tab pos="6472238" algn="l"/>
                <a:tab pos="6969125" algn="l"/>
                <a:tab pos="7467600" algn="l"/>
                <a:tab pos="7966075" algn="l"/>
                <a:tab pos="8462963" algn="l"/>
                <a:tab pos="8961438" algn="l"/>
                <a:tab pos="9458325" algn="l"/>
                <a:tab pos="9956800" algn="l"/>
              </a:tabLst>
              <a:defRPr sz="17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defTabSz="498475">
              <a:spcBef>
                <a:spcPct val="20000"/>
              </a:spcBef>
              <a:buChar char="•"/>
              <a:tabLst>
                <a:tab pos="0" algn="l"/>
                <a:tab pos="498475" algn="l"/>
                <a:tab pos="995363" algn="l"/>
                <a:tab pos="1493838" algn="l"/>
                <a:tab pos="1990725" algn="l"/>
                <a:tab pos="2489200" algn="l"/>
                <a:tab pos="2987675" algn="l"/>
                <a:tab pos="3484563" algn="l"/>
                <a:tab pos="3983038" algn="l"/>
                <a:tab pos="4479925" algn="l"/>
                <a:tab pos="4978400" algn="l"/>
                <a:tab pos="5476875" algn="l"/>
                <a:tab pos="5973763" algn="l"/>
                <a:tab pos="6472238" algn="l"/>
                <a:tab pos="6969125" algn="l"/>
                <a:tab pos="7467600" algn="l"/>
                <a:tab pos="7966075" algn="l"/>
                <a:tab pos="8462963" algn="l"/>
                <a:tab pos="8961438" algn="l"/>
                <a:tab pos="9458325" algn="l"/>
                <a:tab pos="9956800" algn="l"/>
              </a:tabLst>
              <a:defRPr sz="17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defTabSz="498475">
              <a:spcBef>
                <a:spcPct val="20000"/>
              </a:spcBef>
              <a:buChar char="–"/>
              <a:tabLst>
                <a:tab pos="0" algn="l"/>
                <a:tab pos="498475" algn="l"/>
                <a:tab pos="995363" algn="l"/>
                <a:tab pos="1493838" algn="l"/>
                <a:tab pos="1990725" algn="l"/>
                <a:tab pos="2489200" algn="l"/>
                <a:tab pos="2987675" algn="l"/>
                <a:tab pos="3484563" algn="l"/>
                <a:tab pos="3983038" algn="l"/>
                <a:tab pos="4479925" algn="l"/>
                <a:tab pos="4978400" algn="l"/>
                <a:tab pos="5476875" algn="l"/>
                <a:tab pos="5973763" algn="l"/>
                <a:tab pos="6472238" algn="l"/>
                <a:tab pos="6969125" algn="l"/>
                <a:tab pos="7467600" algn="l"/>
                <a:tab pos="7966075" algn="l"/>
                <a:tab pos="8462963" algn="l"/>
                <a:tab pos="8961438" algn="l"/>
                <a:tab pos="9458325" algn="l"/>
                <a:tab pos="9956800" algn="l"/>
              </a:tabLst>
              <a:defRPr sz="17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defTabSz="498475">
              <a:spcBef>
                <a:spcPct val="20000"/>
              </a:spcBef>
              <a:buChar char="»"/>
              <a:tabLst>
                <a:tab pos="0" algn="l"/>
                <a:tab pos="498475" algn="l"/>
                <a:tab pos="995363" algn="l"/>
                <a:tab pos="1493838" algn="l"/>
                <a:tab pos="1990725" algn="l"/>
                <a:tab pos="2489200" algn="l"/>
                <a:tab pos="2987675" algn="l"/>
                <a:tab pos="3484563" algn="l"/>
                <a:tab pos="3983038" algn="l"/>
                <a:tab pos="4479925" algn="l"/>
                <a:tab pos="4978400" algn="l"/>
                <a:tab pos="5476875" algn="l"/>
                <a:tab pos="5973763" algn="l"/>
                <a:tab pos="6472238" algn="l"/>
                <a:tab pos="6969125" algn="l"/>
                <a:tab pos="7467600" algn="l"/>
                <a:tab pos="7966075" algn="l"/>
                <a:tab pos="8462963" algn="l"/>
                <a:tab pos="8961438" algn="l"/>
                <a:tab pos="9458325" algn="l"/>
                <a:tab pos="9956800" algn="l"/>
              </a:tabLst>
              <a:defRPr sz="17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defTabSz="498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98475" algn="l"/>
                <a:tab pos="995363" algn="l"/>
                <a:tab pos="1493838" algn="l"/>
                <a:tab pos="1990725" algn="l"/>
                <a:tab pos="2489200" algn="l"/>
                <a:tab pos="2987675" algn="l"/>
                <a:tab pos="3484563" algn="l"/>
                <a:tab pos="3983038" algn="l"/>
                <a:tab pos="4479925" algn="l"/>
                <a:tab pos="4978400" algn="l"/>
                <a:tab pos="5476875" algn="l"/>
                <a:tab pos="5973763" algn="l"/>
                <a:tab pos="6472238" algn="l"/>
                <a:tab pos="6969125" algn="l"/>
                <a:tab pos="7467600" algn="l"/>
                <a:tab pos="7966075" algn="l"/>
                <a:tab pos="8462963" algn="l"/>
                <a:tab pos="8961438" algn="l"/>
                <a:tab pos="9458325" algn="l"/>
                <a:tab pos="9956800" algn="l"/>
              </a:tabLst>
              <a:defRPr sz="17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defTabSz="498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98475" algn="l"/>
                <a:tab pos="995363" algn="l"/>
                <a:tab pos="1493838" algn="l"/>
                <a:tab pos="1990725" algn="l"/>
                <a:tab pos="2489200" algn="l"/>
                <a:tab pos="2987675" algn="l"/>
                <a:tab pos="3484563" algn="l"/>
                <a:tab pos="3983038" algn="l"/>
                <a:tab pos="4479925" algn="l"/>
                <a:tab pos="4978400" algn="l"/>
                <a:tab pos="5476875" algn="l"/>
                <a:tab pos="5973763" algn="l"/>
                <a:tab pos="6472238" algn="l"/>
                <a:tab pos="6969125" algn="l"/>
                <a:tab pos="7467600" algn="l"/>
                <a:tab pos="7966075" algn="l"/>
                <a:tab pos="8462963" algn="l"/>
                <a:tab pos="8961438" algn="l"/>
                <a:tab pos="9458325" algn="l"/>
                <a:tab pos="9956800" algn="l"/>
              </a:tabLst>
              <a:defRPr sz="17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defTabSz="498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98475" algn="l"/>
                <a:tab pos="995363" algn="l"/>
                <a:tab pos="1493838" algn="l"/>
                <a:tab pos="1990725" algn="l"/>
                <a:tab pos="2489200" algn="l"/>
                <a:tab pos="2987675" algn="l"/>
                <a:tab pos="3484563" algn="l"/>
                <a:tab pos="3983038" algn="l"/>
                <a:tab pos="4479925" algn="l"/>
                <a:tab pos="4978400" algn="l"/>
                <a:tab pos="5476875" algn="l"/>
                <a:tab pos="5973763" algn="l"/>
                <a:tab pos="6472238" algn="l"/>
                <a:tab pos="6969125" algn="l"/>
                <a:tab pos="7467600" algn="l"/>
                <a:tab pos="7966075" algn="l"/>
                <a:tab pos="8462963" algn="l"/>
                <a:tab pos="8961438" algn="l"/>
                <a:tab pos="9458325" algn="l"/>
                <a:tab pos="9956800" algn="l"/>
              </a:tabLst>
              <a:defRPr sz="17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defTabSz="498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98475" algn="l"/>
                <a:tab pos="995363" algn="l"/>
                <a:tab pos="1493838" algn="l"/>
                <a:tab pos="1990725" algn="l"/>
                <a:tab pos="2489200" algn="l"/>
                <a:tab pos="2987675" algn="l"/>
                <a:tab pos="3484563" algn="l"/>
                <a:tab pos="3983038" algn="l"/>
                <a:tab pos="4479925" algn="l"/>
                <a:tab pos="4978400" algn="l"/>
                <a:tab pos="5476875" algn="l"/>
                <a:tab pos="5973763" algn="l"/>
                <a:tab pos="6472238" algn="l"/>
                <a:tab pos="6969125" algn="l"/>
                <a:tab pos="7467600" algn="l"/>
                <a:tab pos="7966075" algn="l"/>
                <a:tab pos="8462963" algn="l"/>
                <a:tab pos="8961438" algn="l"/>
                <a:tab pos="9458325" algn="l"/>
                <a:tab pos="9956800" algn="l"/>
              </a:tabLst>
              <a:defRPr sz="17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ts val="0"/>
              </a:spcBef>
              <a:buClr>
                <a:srgbClr val="FFFFFF"/>
              </a:buClr>
              <a:buFont typeface="Copperplate Gothic Bold" pitchFamily="34" charset="0"/>
              <a:buNone/>
            </a:pPr>
            <a:r>
              <a:rPr lang="en-GB" sz="1600" b="1" spc="150" dirty="0" smtClean="0">
                <a:solidFill>
                  <a:srgbClr val="1F497D"/>
                </a:solidFill>
              </a:rPr>
              <a:t>READY</a:t>
            </a:r>
            <a:r>
              <a:rPr lang="en-GB" sz="1600" b="1" spc="150" dirty="0" smtClean="0">
                <a:solidFill>
                  <a:srgbClr val="FFFFFF"/>
                </a:solidFill>
              </a:rPr>
              <a:t> </a:t>
            </a:r>
            <a:r>
              <a:rPr lang="en-GB" sz="1600" b="1" spc="150" dirty="0" smtClean="0">
                <a:solidFill>
                  <a:srgbClr val="FFFFFF"/>
                </a:solidFill>
              </a:rPr>
              <a:t>FOR THE </a:t>
            </a:r>
            <a:r>
              <a:rPr lang="en-GB" sz="1600" b="1" spc="150" dirty="0" smtClean="0">
                <a:solidFill>
                  <a:srgbClr val="FFFFFF"/>
                </a:solidFill>
              </a:rPr>
              <a:t>FUTURE</a:t>
            </a:r>
          </a:p>
          <a:p>
            <a:pPr>
              <a:spcBef>
                <a:spcPts val="0"/>
              </a:spcBef>
              <a:buClr>
                <a:srgbClr val="FFFFFF"/>
              </a:buClr>
              <a:buFont typeface="Copperplate Gothic Bold" pitchFamily="34" charset="0"/>
              <a:buNone/>
            </a:pPr>
            <a:r>
              <a:rPr lang="en-GB" sz="1200" spc="150" dirty="0" smtClean="0">
                <a:solidFill>
                  <a:srgbClr val="FFFFFF"/>
                </a:solidFill>
              </a:rPr>
              <a:t>Passion and competence to technology consultancy</a:t>
            </a:r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682" y="767556"/>
            <a:ext cx="1957094" cy="2678005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681" y="476672"/>
            <a:ext cx="1957094" cy="297110"/>
          </a:xfrm>
          <a:prstGeom prst="rect">
            <a:avLst/>
          </a:prstGeom>
        </p:spPr>
      </p:pic>
      <p:sp>
        <p:nvSpPr>
          <p:cNvPr id="17" name="Rettangolo 16"/>
          <p:cNvSpPr/>
          <p:nvPr/>
        </p:nvSpPr>
        <p:spPr>
          <a:xfrm>
            <a:off x="5122379" y="2448178"/>
            <a:ext cx="3842109" cy="249299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it-IT" sz="2800" dirty="0" smtClean="0">
                <a:solidFill>
                  <a:schemeClr val="bg1"/>
                </a:solidFill>
                <a:latin typeface="Corbel" panose="020B0503020204020204" pitchFamily="34" charset="0"/>
                <a:cs typeface="Courier New" panose="02070309020205020404" pitchFamily="49" charset="0"/>
              </a:rPr>
              <a:t>Considerazioni </a:t>
            </a:r>
            <a:r>
              <a:rPr lang="it-IT" sz="2800" dirty="0">
                <a:solidFill>
                  <a:schemeClr val="bg1"/>
                </a:solidFill>
                <a:latin typeface="Corbel" panose="020B0503020204020204" pitchFamily="34" charset="0"/>
                <a:cs typeface="Courier New" panose="02070309020205020404" pitchFamily="49" charset="0"/>
              </a:rPr>
              <a:t>per uno sviluppo efficace delle soluzioni di Big </a:t>
            </a:r>
            <a:r>
              <a:rPr lang="it-IT" sz="2800" dirty="0" smtClean="0">
                <a:solidFill>
                  <a:schemeClr val="bg1"/>
                </a:solidFill>
                <a:latin typeface="Corbel" panose="020B0503020204020204" pitchFamily="34" charset="0"/>
                <a:cs typeface="Courier New" panose="02070309020205020404" pitchFamily="49" charset="0"/>
              </a:rPr>
              <a:t>Data</a:t>
            </a:r>
          </a:p>
          <a:p>
            <a:endParaRPr lang="it-IT" sz="2800" dirty="0" smtClean="0">
              <a:solidFill>
                <a:schemeClr val="bg1"/>
              </a:solidFill>
              <a:latin typeface="Comic Sans MS" panose="030F0702030302020204" pitchFamily="66" charset="0"/>
              <a:cs typeface="Courier New" panose="02070309020205020404" pitchFamily="49" charset="0"/>
            </a:endParaRPr>
          </a:p>
          <a:p>
            <a:r>
              <a:rPr lang="it-IT" sz="2000" dirty="0" smtClean="0">
                <a:solidFill>
                  <a:schemeClr val="bg1"/>
                </a:solidFill>
                <a:latin typeface="Corbel" panose="020B0503020204020204" pitchFamily="34" charset="0"/>
                <a:cs typeface="Courier New" panose="02070309020205020404" pitchFamily="49" charset="0"/>
              </a:rPr>
              <a:t>Luca Bolognini</a:t>
            </a:r>
            <a:r>
              <a:rPr lang="it-IT" sz="2000" dirty="0">
                <a:solidFill>
                  <a:schemeClr val="bg1"/>
                </a:solidFill>
                <a:latin typeface="Corbel" panose="020B0503020204020204" pitchFamily="34" charset="0"/>
                <a:cs typeface="Courier New" panose="02070309020205020404" pitchFamily="49" charset="0"/>
              </a:rPr>
              <a:t/>
            </a:r>
            <a:br>
              <a:rPr lang="it-IT" sz="2000" dirty="0">
                <a:solidFill>
                  <a:schemeClr val="bg1"/>
                </a:solidFill>
                <a:latin typeface="Corbel" panose="020B0503020204020204" pitchFamily="34" charset="0"/>
                <a:cs typeface="Courier New" panose="02070309020205020404" pitchFamily="49" charset="0"/>
              </a:rPr>
            </a:br>
            <a:endParaRPr lang="it-IT" sz="2400" dirty="0">
              <a:solidFill>
                <a:schemeClr val="bg1"/>
              </a:solidFill>
              <a:latin typeface="Corbel" panose="020B0503020204020204" pitchFamily="34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02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611560" y="5949280"/>
            <a:ext cx="7669095" cy="484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8001" tIns="50961" rIns="98001" bIns="50961">
            <a:spAutoFit/>
          </a:bodyPr>
          <a:lstStyle>
            <a:lvl1pPr defTabSz="498475">
              <a:spcBef>
                <a:spcPct val="20000"/>
              </a:spcBef>
              <a:buChar char="•"/>
              <a:tabLst>
                <a:tab pos="0" algn="l"/>
                <a:tab pos="498475" algn="l"/>
                <a:tab pos="995363" algn="l"/>
                <a:tab pos="1493838" algn="l"/>
                <a:tab pos="1990725" algn="l"/>
                <a:tab pos="2489200" algn="l"/>
                <a:tab pos="2987675" algn="l"/>
                <a:tab pos="3484563" algn="l"/>
                <a:tab pos="3983038" algn="l"/>
                <a:tab pos="4479925" algn="l"/>
                <a:tab pos="4978400" algn="l"/>
                <a:tab pos="5476875" algn="l"/>
                <a:tab pos="5973763" algn="l"/>
                <a:tab pos="6472238" algn="l"/>
                <a:tab pos="6969125" algn="l"/>
                <a:tab pos="7467600" algn="l"/>
                <a:tab pos="7966075" algn="l"/>
                <a:tab pos="8462963" algn="l"/>
                <a:tab pos="8961438" algn="l"/>
                <a:tab pos="9458325" algn="l"/>
                <a:tab pos="9956800" algn="l"/>
              </a:tabLst>
              <a:defRPr sz="17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defTabSz="498475">
              <a:spcBef>
                <a:spcPct val="20000"/>
              </a:spcBef>
              <a:buChar char="–"/>
              <a:tabLst>
                <a:tab pos="0" algn="l"/>
                <a:tab pos="498475" algn="l"/>
                <a:tab pos="995363" algn="l"/>
                <a:tab pos="1493838" algn="l"/>
                <a:tab pos="1990725" algn="l"/>
                <a:tab pos="2489200" algn="l"/>
                <a:tab pos="2987675" algn="l"/>
                <a:tab pos="3484563" algn="l"/>
                <a:tab pos="3983038" algn="l"/>
                <a:tab pos="4479925" algn="l"/>
                <a:tab pos="4978400" algn="l"/>
                <a:tab pos="5476875" algn="l"/>
                <a:tab pos="5973763" algn="l"/>
                <a:tab pos="6472238" algn="l"/>
                <a:tab pos="6969125" algn="l"/>
                <a:tab pos="7467600" algn="l"/>
                <a:tab pos="7966075" algn="l"/>
                <a:tab pos="8462963" algn="l"/>
                <a:tab pos="8961438" algn="l"/>
                <a:tab pos="9458325" algn="l"/>
                <a:tab pos="9956800" algn="l"/>
              </a:tabLst>
              <a:defRPr sz="17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defTabSz="498475">
              <a:spcBef>
                <a:spcPct val="20000"/>
              </a:spcBef>
              <a:buChar char="•"/>
              <a:tabLst>
                <a:tab pos="0" algn="l"/>
                <a:tab pos="498475" algn="l"/>
                <a:tab pos="995363" algn="l"/>
                <a:tab pos="1493838" algn="l"/>
                <a:tab pos="1990725" algn="l"/>
                <a:tab pos="2489200" algn="l"/>
                <a:tab pos="2987675" algn="l"/>
                <a:tab pos="3484563" algn="l"/>
                <a:tab pos="3983038" algn="l"/>
                <a:tab pos="4479925" algn="l"/>
                <a:tab pos="4978400" algn="l"/>
                <a:tab pos="5476875" algn="l"/>
                <a:tab pos="5973763" algn="l"/>
                <a:tab pos="6472238" algn="l"/>
                <a:tab pos="6969125" algn="l"/>
                <a:tab pos="7467600" algn="l"/>
                <a:tab pos="7966075" algn="l"/>
                <a:tab pos="8462963" algn="l"/>
                <a:tab pos="8961438" algn="l"/>
                <a:tab pos="9458325" algn="l"/>
                <a:tab pos="9956800" algn="l"/>
              </a:tabLst>
              <a:defRPr sz="17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defTabSz="498475">
              <a:spcBef>
                <a:spcPct val="20000"/>
              </a:spcBef>
              <a:buChar char="–"/>
              <a:tabLst>
                <a:tab pos="0" algn="l"/>
                <a:tab pos="498475" algn="l"/>
                <a:tab pos="995363" algn="l"/>
                <a:tab pos="1493838" algn="l"/>
                <a:tab pos="1990725" algn="l"/>
                <a:tab pos="2489200" algn="l"/>
                <a:tab pos="2987675" algn="l"/>
                <a:tab pos="3484563" algn="l"/>
                <a:tab pos="3983038" algn="l"/>
                <a:tab pos="4479925" algn="l"/>
                <a:tab pos="4978400" algn="l"/>
                <a:tab pos="5476875" algn="l"/>
                <a:tab pos="5973763" algn="l"/>
                <a:tab pos="6472238" algn="l"/>
                <a:tab pos="6969125" algn="l"/>
                <a:tab pos="7467600" algn="l"/>
                <a:tab pos="7966075" algn="l"/>
                <a:tab pos="8462963" algn="l"/>
                <a:tab pos="8961438" algn="l"/>
                <a:tab pos="9458325" algn="l"/>
                <a:tab pos="9956800" algn="l"/>
              </a:tabLst>
              <a:defRPr sz="17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defTabSz="498475">
              <a:spcBef>
                <a:spcPct val="20000"/>
              </a:spcBef>
              <a:buChar char="»"/>
              <a:tabLst>
                <a:tab pos="0" algn="l"/>
                <a:tab pos="498475" algn="l"/>
                <a:tab pos="995363" algn="l"/>
                <a:tab pos="1493838" algn="l"/>
                <a:tab pos="1990725" algn="l"/>
                <a:tab pos="2489200" algn="l"/>
                <a:tab pos="2987675" algn="l"/>
                <a:tab pos="3484563" algn="l"/>
                <a:tab pos="3983038" algn="l"/>
                <a:tab pos="4479925" algn="l"/>
                <a:tab pos="4978400" algn="l"/>
                <a:tab pos="5476875" algn="l"/>
                <a:tab pos="5973763" algn="l"/>
                <a:tab pos="6472238" algn="l"/>
                <a:tab pos="6969125" algn="l"/>
                <a:tab pos="7467600" algn="l"/>
                <a:tab pos="7966075" algn="l"/>
                <a:tab pos="8462963" algn="l"/>
                <a:tab pos="8961438" algn="l"/>
                <a:tab pos="9458325" algn="l"/>
                <a:tab pos="9956800" algn="l"/>
              </a:tabLst>
              <a:defRPr sz="17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defTabSz="498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98475" algn="l"/>
                <a:tab pos="995363" algn="l"/>
                <a:tab pos="1493838" algn="l"/>
                <a:tab pos="1990725" algn="l"/>
                <a:tab pos="2489200" algn="l"/>
                <a:tab pos="2987675" algn="l"/>
                <a:tab pos="3484563" algn="l"/>
                <a:tab pos="3983038" algn="l"/>
                <a:tab pos="4479925" algn="l"/>
                <a:tab pos="4978400" algn="l"/>
                <a:tab pos="5476875" algn="l"/>
                <a:tab pos="5973763" algn="l"/>
                <a:tab pos="6472238" algn="l"/>
                <a:tab pos="6969125" algn="l"/>
                <a:tab pos="7467600" algn="l"/>
                <a:tab pos="7966075" algn="l"/>
                <a:tab pos="8462963" algn="l"/>
                <a:tab pos="8961438" algn="l"/>
                <a:tab pos="9458325" algn="l"/>
                <a:tab pos="9956800" algn="l"/>
              </a:tabLst>
              <a:defRPr sz="17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defTabSz="498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98475" algn="l"/>
                <a:tab pos="995363" algn="l"/>
                <a:tab pos="1493838" algn="l"/>
                <a:tab pos="1990725" algn="l"/>
                <a:tab pos="2489200" algn="l"/>
                <a:tab pos="2987675" algn="l"/>
                <a:tab pos="3484563" algn="l"/>
                <a:tab pos="3983038" algn="l"/>
                <a:tab pos="4479925" algn="l"/>
                <a:tab pos="4978400" algn="l"/>
                <a:tab pos="5476875" algn="l"/>
                <a:tab pos="5973763" algn="l"/>
                <a:tab pos="6472238" algn="l"/>
                <a:tab pos="6969125" algn="l"/>
                <a:tab pos="7467600" algn="l"/>
                <a:tab pos="7966075" algn="l"/>
                <a:tab pos="8462963" algn="l"/>
                <a:tab pos="8961438" algn="l"/>
                <a:tab pos="9458325" algn="l"/>
                <a:tab pos="9956800" algn="l"/>
              </a:tabLst>
              <a:defRPr sz="17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defTabSz="498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98475" algn="l"/>
                <a:tab pos="995363" algn="l"/>
                <a:tab pos="1493838" algn="l"/>
                <a:tab pos="1990725" algn="l"/>
                <a:tab pos="2489200" algn="l"/>
                <a:tab pos="2987675" algn="l"/>
                <a:tab pos="3484563" algn="l"/>
                <a:tab pos="3983038" algn="l"/>
                <a:tab pos="4479925" algn="l"/>
                <a:tab pos="4978400" algn="l"/>
                <a:tab pos="5476875" algn="l"/>
                <a:tab pos="5973763" algn="l"/>
                <a:tab pos="6472238" algn="l"/>
                <a:tab pos="6969125" algn="l"/>
                <a:tab pos="7467600" algn="l"/>
                <a:tab pos="7966075" algn="l"/>
                <a:tab pos="8462963" algn="l"/>
                <a:tab pos="8961438" algn="l"/>
                <a:tab pos="9458325" algn="l"/>
                <a:tab pos="9956800" algn="l"/>
              </a:tabLst>
              <a:defRPr sz="17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defTabSz="498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98475" algn="l"/>
                <a:tab pos="995363" algn="l"/>
                <a:tab pos="1493838" algn="l"/>
                <a:tab pos="1990725" algn="l"/>
                <a:tab pos="2489200" algn="l"/>
                <a:tab pos="2987675" algn="l"/>
                <a:tab pos="3484563" algn="l"/>
                <a:tab pos="3983038" algn="l"/>
                <a:tab pos="4479925" algn="l"/>
                <a:tab pos="4978400" algn="l"/>
                <a:tab pos="5476875" algn="l"/>
                <a:tab pos="5973763" algn="l"/>
                <a:tab pos="6472238" algn="l"/>
                <a:tab pos="6969125" algn="l"/>
                <a:tab pos="7467600" algn="l"/>
                <a:tab pos="7966075" algn="l"/>
                <a:tab pos="8462963" algn="l"/>
                <a:tab pos="8961438" algn="l"/>
                <a:tab pos="9458325" algn="l"/>
                <a:tab pos="9956800" algn="l"/>
              </a:tabLst>
              <a:defRPr sz="17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ts val="0"/>
              </a:spcBef>
              <a:buClr>
                <a:srgbClr val="FFFFFF"/>
              </a:buClr>
              <a:buFont typeface="Copperplate Gothic Bold" pitchFamily="34" charset="0"/>
              <a:buNone/>
            </a:pPr>
            <a:r>
              <a:rPr lang="en-GB" sz="1600" b="1" spc="150" dirty="0" smtClean="0">
                <a:solidFill>
                  <a:srgbClr val="1F497D"/>
                </a:solidFill>
              </a:rPr>
              <a:t>READY</a:t>
            </a:r>
            <a:r>
              <a:rPr lang="en-GB" sz="1600" b="1" spc="150" dirty="0" smtClean="0">
                <a:solidFill>
                  <a:srgbClr val="FFFFFF"/>
                </a:solidFill>
              </a:rPr>
              <a:t> </a:t>
            </a:r>
            <a:r>
              <a:rPr lang="en-GB" sz="1600" b="1" spc="150" dirty="0" smtClean="0">
                <a:solidFill>
                  <a:srgbClr val="FFFFFF"/>
                </a:solidFill>
              </a:rPr>
              <a:t>FOR</a:t>
            </a:r>
            <a:r>
              <a:rPr lang="en-GB" sz="1600" b="1" spc="150" dirty="0" smtClean="0">
                <a:solidFill>
                  <a:srgbClr val="FFFFFF"/>
                </a:solidFill>
              </a:rPr>
              <a:t> </a:t>
            </a:r>
            <a:r>
              <a:rPr lang="en-GB" sz="1600" b="1" spc="150" dirty="0" smtClean="0">
                <a:solidFill>
                  <a:srgbClr val="FFFFFF"/>
                </a:solidFill>
              </a:rPr>
              <a:t>THE FUTURE</a:t>
            </a:r>
          </a:p>
          <a:p>
            <a:pPr>
              <a:spcBef>
                <a:spcPts val="0"/>
              </a:spcBef>
              <a:buClr>
                <a:srgbClr val="FFFFFF"/>
              </a:buClr>
              <a:buFont typeface="Copperplate Gothic Bold" pitchFamily="34" charset="0"/>
              <a:buNone/>
            </a:pPr>
            <a:r>
              <a:rPr lang="en-GB" sz="1200" spc="150" dirty="0" smtClean="0">
                <a:solidFill>
                  <a:srgbClr val="FFFFFF"/>
                </a:solidFill>
              </a:rPr>
              <a:t>Passion and competence to technology consultancy</a:t>
            </a:r>
          </a:p>
        </p:txBody>
      </p:sp>
      <p:sp>
        <p:nvSpPr>
          <p:cNvPr id="17" name="Rettangolo 16"/>
          <p:cNvSpPr/>
          <p:nvPr/>
        </p:nvSpPr>
        <p:spPr>
          <a:xfrm>
            <a:off x="539552" y="548680"/>
            <a:ext cx="4706205" cy="397031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it-IT" sz="2400" dirty="0" smtClean="0">
                <a:solidFill>
                  <a:schemeClr val="bg1"/>
                </a:solidFill>
                <a:latin typeface="Corbel" panose="020B0503020204020204" pitchFamily="34" charset="0"/>
                <a:cs typeface="Courier New" panose="02070309020205020404" pitchFamily="49" charset="0"/>
              </a:rPr>
              <a:t>Contatti</a:t>
            </a:r>
          </a:p>
          <a:p>
            <a:r>
              <a:rPr lang="it-IT" sz="2400" dirty="0" smtClean="0">
                <a:solidFill>
                  <a:schemeClr val="bg1"/>
                </a:solidFill>
                <a:latin typeface="Corbel" panose="020B0503020204020204" pitchFamily="34" charset="0"/>
                <a:cs typeface="Courier New" panose="02070309020205020404" pitchFamily="49" charset="0"/>
              </a:rPr>
              <a:t>Luca Bolognini</a:t>
            </a:r>
          </a:p>
          <a:p>
            <a:r>
              <a:rPr lang="it-IT" sz="2400" dirty="0" err="1" smtClean="0">
                <a:solidFill>
                  <a:schemeClr val="bg1"/>
                </a:solidFill>
                <a:latin typeface="Corbel" panose="020B0503020204020204" pitchFamily="34" charset="0"/>
                <a:cs typeface="Courier New" panose="02070309020205020404" pitchFamily="49" charset="0"/>
              </a:rPr>
              <a:t>Innovation</a:t>
            </a:r>
            <a:r>
              <a:rPr lang="it-IT" sz="2400" dirty="0" smtClean="0">
                <a:solidFill>
                  <a:schemeClr val="bg1"/>
                </a:solidFill>
                <a:latin typeface="Corbel" panose="020B0503020204020204" pitchFamily="34" charset="0"/>
                <a:cs typeface="Courier New" panose="02070309020205020404" pitchFamily="49" charset="0"/>
              </a:rPr>
              <a:t> 4 Business</a:t>
            </a:r>
          </a:p>
          <a:p>
            <a:pPr lvl="0"/>
            <a:endParaRPr lang="it-IT" altLang="it-IT" sz="1200" dirty="0" smtClean="0">
              <a:solidFill>
                <a:schemeClr val="bg1"/>
              </a:solidFill>
              <a:latin typeface="Corbel" panose="020B05030202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it-IT" altLang="it-IT" sz="2400" dirty="0" smtClean="0">
                <a:solidFill>
                  <a:schemeClr val="bg1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mobile </a:t>
            </a:r>
            <a:r>
              <a:rPr lang="it-IT" altLang="it-IT" sz="2800" dirty="0">
                <a:solidFill>
                  <a:schemeClr val="bg1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+39 366 </a:t>
            </a:r>
            <a:r>
              <a:rPr lang="it-IT" altLang="it-IT" sz="2800" dirty="0" smtClean="0">
                <a:solidFill>
                  <a:schemeClr val="bg1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5897277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2400" dirty="0">
                <a:solidFill>
                  <a:schemeClr val="bg1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luca.bolognini@aizoongroup.com</a:t>
            </a:r>
            <a:endParaRPr lang="it-IT" altLang="it-IT" sz="1200" dirty="0" smtClean="0">
              <a:solidFill>
                <a:schemeClr val="bg1"/>
              </a:solidFill>
              <a:latin typeface="Corbel" panose="020B05030202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2400" b="1" dirty="0">
                <a:solidFill>
                  <a:schemeClr val="bg1"/>
                </a:solidFill>
                <a:latin typeface="Corbel" panose="020B0503020204020204" pitchFamily="34" charset="0"/>
                <a:cs typeface="Courier New" panose="02070309020205020404" pitchFamily="49" charset="0"/>
              </a:rPr>
              <a:t>www.aizoongroup.com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sz="2400" b="1" dirty="0" smtClean="0">
              <a:solidFill>
                <a:schemeClr val="bg1"/>
              </a:solidFill>
              <a:latin typeface="Corbel" panose="020B05030202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2000" dirty="0" smtClean="0">
                <a:solidFill>
                  <a:schemeClr val="bg1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Milano</a:t>
            </a:r>
            <a:endParaRPr lang="it-IT" altLang="it-IT" sz="2000" dirty="0" smtClean="0">
              <a:solidFill>
                <a:schemeClr val="bg1"/>
              </a:solidFill>
              <a:latin typeface="Corbel" panose="020B05030202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2000" dirty="0" smtClean="0">
                <a:solidFill>
                  <a:schemeClr val="bg1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Via </a:t>
            </a:r>
            <a:r>
              <a:rPr lang="it-IT" altLang="it-IT" sz="2000" dirty="0" err="1">
                <a:solidFill>
                  <a:schemeClr val="bg1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Lanzone</a:t>
            </a:r>
            <a:r>
              <a:rPr lang="it-IT" altLang="it-IT" sz="2000" dirty="0">
                <a:solidFill>
                  <a:schemeClr val="bg1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31, </a:t>
            </a:r>
            <a:r>
              <a:rPr lang="it-IT" altLang="it-IT" sz="2000" i="1" dirty="0">
                <a:solidFill>
                  <a:schemeClr val="bg1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Casa </a:t>
            </a:r>
            <a:r>
              <a:rPr lang="it-IT" altLang="it-IT" sz="2000" i="1" dirty="0" err="1" smtClean="0">
                <a:solidFill>
                  <a:schemeClr val="bg1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Volonteri</a:t>
            </a:r>
            <a:r>
              <a:rPr lang="it-IT" altLang="it-IT" sz="2000" i="1" dirty="0" smtClean="0">
                <a:solidFill>
                  <a:schemeClr val="bg1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it-IT" sz="2000" dirty="0" smtClean="0">
                <a:solidFill>
                  <a:schemeClr val="bg1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tel</a:t>
            </a:r>
            <a:r>
              <a:rPr lang="it-IT" altLang="it-IT" sz="2000" dirty="0">
                <a:solidFill>
                  <a:schemeClr val="bg1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 +39 02 454.74.311 </a:t>
            </a:r>
            <a:endParaRPr lang="it-IT" altLang="it-IT" sz="2000" dirty="0">
              <a:solidFill>
                <a:schemeClr val="bg1"/>
              </a:solidFill>
              <a:latin typeface="Corbel" panose="020B05030202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3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 txBox="1">
            <a:spLocks/>
          </p:cNvSpPr>
          <p:nvPr/>
        </p:nvSpPr>
        <p:spPr>
          <a:xfrm>
            <a:off x="395536" y="124943"/>
            <a:ext cx="8229600" cy="6397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it-IT"/>
            </a:defPPr>
            <a:lvl1pPr defTabSz="457200">
              <a:spcBef>
                <a:spcPct val="0"/>
              </a:spcBef>
              <a:buNone/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smtClean="0"/>
              <a:t>Big Data </a:t>
            </a:r>
            <a:r>
              <a:rPr lang="it-IT" dirty="0" err="1" smtClean="0"/>
              <a:t>Driven</a:t>
            </a:r>
            <a:r>
              <a:rPr lang="it-IT" dirty="0" smtClean="0"/>
              <a:t> Reality</a:t>
            </a:r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3420432" y="1052736"/>
            <a:ext cx="5040000" cy="5032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dirty="0" smtClean="0">
                <a:latin typeface="Corbel" panose="020B0503020204020204" pitchFamily="34" charset="0"/>
              </a:rPr>
              <a:t>La convergenza tra HW e SW, la contaminazione tra settori ed applicazioni (es. accelerometri </a:t>
            </a:r>
            <a:r>
              <a:rPr lang="it-IT" sz="1600" dirty="0">
                <a:latin typeface="Corbel" panose="020B0503020204020204" pitchFamily="34" charset="0"/>
              </a:rPr>
              <a:t>e </a:t>
            </a:r>
            <a:r>
              <a:rPr lang="it-IT" sz="1600" dirty="0" smtClean="0">
                <a:latin typeface="Corbel" panose="020B0503020204020204" pitchFamily="34" charset="0"/>
              </a:rPr>
              <a:t>smartphone</a:t>
            </a:r>
            <a:r>
              <a:rPr lang="it-IT" sz="1600" dirty="0">
                <a:latin typeface="Corbel" panose="020B0503020204020204" pitchFamily="34" charset="0"/>
              </a:rPr>
              <a:t>)</a:t>
            </a:r>
            <a:r>
              <a:rPr lang="it-IT" sz="1600" dirty="0" smtClean="0">
                <a:latin typeface="Corbel" panose="020B0503020204020204" pitchFamily="34" charset="0"/>
              </a:rPr>
              <a:t>,  la sensorizzazione capillare, l</a:t>
            </a:r>
            <a:r>
              <a:rPr lang="en-US" sz="1600" dirty="0">
                <a:solidFill>
                  <a:prstClr val="black"/>
                </a:solidFill>
                <a:latin typeface="Corbel" panose="020B0503020204020204" pitchFamily="34" charset="0"/>
              </a:rPr>
              <a:t>a</a:t>
            </a:r>
            <a:r>
              <a:rPr lang="en-US" sz="1600" dirty="0" smtClean="0">
                <a:solidFill>
                  <a:prstClr val="black"/>
                </a:solidFill>
                <a:latin typeface="Corbel" panose="020B050302020402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Corbel" panose="020B0503020204020204" pitchFamily="34" charset="0"/>
              </a:rPr>
              <a:t>legge</a:t>
            </a:r>
            <a:r>
              <a:rPr lang="en-US" sz="1600" dirty="0">
                <a:solidFill>
                  <a:prstClr val="black"/>
                </a:solidFill>
                <a:latin typeface="Corbel" panose="020B0503020204020204" pitchFamily="34" charset="0"/>
              </a:rPr>
              <a:t> di </a:t>
            </a:r>
            <a:r>
              <a:rPr lang="en-US" sz="1600" dirty="0" smtClean="0">
                <a:solidFill>
                  <a:prstClr val="black"/>
                </a:solidFill>
                <a:latin typeface="Corbel" panose="020B0503020204020204" pitchFamily="34" charset="0"/>
              </a:rPr>
              <a:t>Moore, […] </a:t>
            </a:r>
            <a:r>
              <a:rPr lang="en-US" sz="1600" dirty="0" err="1" smtClean="0">
                <a:solidFill>
                  <a:prstClr val="black"/>
                </a:solidFill>
                <a:latin typeface="Corbel" panose="020B0503020204020204" pitchFamily="34" charset="0"/>
              </a:rPr>
              <a:t>sono</a:t>
            </a:r>
            <a:r>
              <a:rPr lang="en-US" sz="1600" dirty="0" smtClean="0">
                <a:solidFill>
                  <a:prstClr val="black"/>
                </a:solidFill>
                <a:latin typeface="Corbel" panose="020B0503020204020204" pitchFamily="34" charset="0"/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  <a:latin typeface="Corbel" panose="020B0503020204020204" pitchFamily="34" charset="0"/>
              </a:rPr>
              <a:t>elementi</a:t>
            </a:r>
            <a:r>
              <a:rPr lang="en-US" sz="1600" dirty="0" smtClean="0">
                <a:solidFill>
                  <a:prstClr val="black"/>
                </a:solidFill>
                <a:latin typeface="Corbel" panose="020B0503020204020204" pitchFamily="34" charset="0"/>
              </a:rPr>
              <a:t> di </a:t>
            </a:r>
            <a:r>
              <a:rPr lang="en-US" sz="1600" dirty="0" err="1" smtClean="0">
                <a:solidFill>
                  <a:prstClr val="black"/>
                </a:solidFill>
                <a:latin typeface="Corbel" panose="020B0503020204020204" pitchFamily="34" charset="0"/>
              </a:rPr>
              <a:t>uno</a:t>
            </a:r>
            <a:r>
              <a:rPr lang="en-US" sz="1600" dirty="0" smtClean="0">
                <a:solidFill>
                  <a:prstClr val="black"/>
                </a:solidFill>
                <a:latin typeface="Corbel" panose="020B0503020204020204" pitchFamily="34" charset="0"/>
              </a:rPr>
              <a:t> scenario </a:t>
            </a:r>
            <a:r>
              <a:rPr lang="en-US" sz="1600" dirty="0" err="1" smtClean="0">
                <a:solidFill>
                  <a:prstClr val="black"/>
                </a:solidFill>
                <a:latin typeface="Corbel" panose="020B0503020204020204" pitchFamily="34" charset="0"/>
              </a:rPr>
              <a:t>straordinario</a:t>
            </a:r>
            <a:r>
              <a:rPr lang="en-US" sz="1600" dirty="0" smtClean="0">
                <a:solidFill>
                  <a:prstClr val="black"/>
                </a:solidFill>
                <a:latin typeface="Corbel" panose="020B0503020204020204" pitchFamily="34" charset="0"/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  <a:latin typeface="Corbel" panose="020B0503020204020204" pitchFamily="34" charset="0"/>
              </a:rPr>
              <a:t>che</a:t>
            </a:r>
            <a:r>
              <a:rPr lang="en-US" sz="1600" dirty="0" smtClean="0">
                <a:solidFill>
                  <a:prstClr val="black"/>
                </a:solidFill>
                <a:latin typeface="Corbel" panose="020B0503020204020204" pitchFamily="34" charset="0"/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  <a:latin typeface="Corbel" panose="020B0503020204020204" pitchFamily="34" charset="0"/>
              </a:rPr>
              <a:t>desta</a:t>
            </a:r>
            <a:r>
              <a:rPr lang="en-US" sz="1600" dirty="0" smtClean="0">
                <a:solidFill>
                  <a:prstClr val="black"/>
                </a:solidFill>
                <a:latin typeface="Corbel" panose="020B0503020204020204" pitchFamily="34" charset="0"/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  <a:latin typeface="Corbel" panose="020B0503020204020204" pitchFamily="34" charset="0"/>
              </a:rPr>
              <a:t>sempre</a:t>
            </a:r>
            <a:r>
              <a:rPr lang="en-US" sz="1600" dirty="0" smtClean="0">
                <a:solidFill>
                  <a:prstClr val="black"/>
                </a:solidFill>
                <a:latin typeface="Corbel" panose="020B0503020204020204" pitchFamily="34" charset="0"/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  <a:latin typeface="Corbel" panose="020B0503020204020204" pitchFamily="34" charset="0"/>
              </a:rPr>
              <a:t>meno</a:t>
            </a:r>
            <a:r>
              <a:rPr lang="en-US" sz="1600" dirty="0" smtClean="0">
                <a:solidFill>
                  <a:prstClr val="black"/>
                </a:solidFill>
                <a:latin typeface="Corbel" panose="020B0503020204020204" pitchFamily="34" charset="0"/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  <a:latin typeface="Corbel" panose="020B0503020204020204" pitchFamily="34" charset="0"/>
              </a:rPr>
              <a:t>stupore</a:t>
            </a:r>
            <a:r>
              <a:rPr lang="en-US" sz="1600" dirty="0" smtClean="0">
                <a:solidFill>
                  <a:prstClr val="black"/>
                </a:solidFill>
                <a:latin typeface="Corbel" panose="020B0503020204020204" pitchFamily="34" charset="0"/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  <a:latin typeface="Corbel" panose="020B0503020204020204" pitchFamily="34" charset="0"/>
              </a:rPr>
              <a:t>perchè</a:t>
            </a:r>
            <a:r>
              <a:rPr lang="en-US" sz="1600" dirty="0" smtClean="0">
                <a:solidFill>
                  <a:prstClr val="black"/>
                </a:solidFill>
                <a:latin typeface="Corbel" panose="020B0503020204020204" pitchFamily="34" charset="0"/>
              </a:rPr>
              <a:t> é </a:t>
            </a:r>
            <a:r>
              <a:rPr lang="en-US" sz="1600" dirty="0" err="1" smtClean="0">
                <a:solidFill>
                  <a:prstClr val="black"/>
                </a:solidFill>
                <a:latin typeface="Corbel" panose="020B0503020204020204" pitchFamily="34" charset="0"/>
              </a:rPr>
              <a:t>entrato</a:t>
            </a:r>
            <a:r>
              <a:rPr lang="en-US" sz="1600" dirty="0" smtClean="0">
                <a:solidFill>
                  <a:prstClr val="black"/>
                </a:solidFill>
                <a:latin typeface="Corbel" panose="020B0503020204020204" pitchFamily="34" charset="0"/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  <a:latin typeface="Corbel" panose="020B0503020204020204" pitchFamily="34" charset="0"/>
              </a:rPr>
              <a:t>nel</a:t>
            </a:r>
            <a:r>
              <a:rPr lang="en-US" sz="1600" dirty="0" smtClean="0">
                <a:solidFill>
                  <a:prstClr val="black"/>
                </a:solidFill>
                <a:latin typeface="Corbel" panose="020B0503020204020204" pitchFamily="34" charset="0"/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  <a:latin typeface="Corbel" panose="020B0503020204020204" pitchFamily="34" charset="0"/>
              </a:rPr>
              <a:t>nostro</a:t>
            </a:r>
            <a:r>
              <a:rPr lang="en-US" sz="1600" dirty="0" smtClean="0">
                <a:solidFill>
                  <a:prstClr val="black"/>
                </a:solidFill>
                <a:latin typeface="Corbel" panose="020B0503020204020204" pitchFamily="34" charset="0"/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  <a:latin typeface="Corbel" panose="020B0503020204020204" pitchFamily="34" charset="0"/>
              </a:rPr>
              <a:t>quotidiano</a:t>
            </a:r>
            <a:r>
              <a:rPr lang="en-US" sz="1600" dirty="0" smtClean="0">
                <a:solidFill>
                  <a:prstClr val="black"/>
                </a:solidFill>
                <a:latin typeface="Corbel" panose="020B0503020204020204" pitchFamily="34" charset="0"/>
              </a:rPr>
              <a:t>.</a:t>
            </a:r>
            <a:endParaRPr lang="en-US" sz="1600" dirty="0">
              <a:solidFill>
                <a:prstClr val="black"/>
              </a:solidFill>
              <a:latin typeface="Corbel" panose="020B0503020204020204" pitchFamily="34" charset="0"/>
            </a:endParaRPr>
          </a:p>
          <a:p>
            <a:pPr algn="just"/>
            <a:endParaRPr lang="en-US" sz="1100" dirty="0" smtClean="0">
              <a:solidFill>
                <a:prstClr val="black"/>
              </a:solidFill>
              <a:latin typeface="Corbel" panose="020B0503020204020204" pitchFamily="34" charset="0"/>
            </a:endParaRPr>
          </a:p>
          <a:p>
            <a:pPr algn="just"/>
            <a:r>
              <a:rPr lang="en-US" sz="1600" dirty="0" err="1" smtClean="0">
                <a:solidFill>
                  <a:prstClr val="black"/>
                </a:solidFill>
                <a:latin typeface="Corbel" panose="020B0503020204020204" pitchFamily="34" charset="0"/>
              </a:rPr>
              <a:t>Siamo</a:t>
            </a:r>
            <a:r>
              <a:rPr lang="en-US" sz="1600" dirty="0" smtClean="0">
                <a:solidFill>
                  <a:prstClr val="black"/>
                </a:solidFill>
                <a:latin typeface="Corbel" panose="020B050302020402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Corbel" panose="020B0503020204020204" pitchFamily="34" charset="0"/>
              </a:rPr>
              <a:t>nell’era</a:t>
            </a:r>
            <a:r>
              <a:rPr lang="en-US" sz="1600" dirty="0">
                <a:solidFill>
                  <a:prstClr val="black"/>
                </a:solidFill>
                <a:latin typeface="Corbel" panose="020B050302020402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Corbel" panose="020B0503020204020204" pitchFamily="34" charset="0"/>
              </a:rPr>
              <a:t>della</a:t>
            </a:r>
            <a:r>
              <a:rPr lang="en-US" sz="1600" dirty="0">
                <a:solidFill>
                  <a:prstClr val="black"/>
                </a:solidFill>
                <a:latin typeface="Corbel" panose="020B050302020402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Corbel" panose="020B0503020204020204" pitchFamily="34" charset="0"/>
              </a:rPr>
              <a:t>digitalizzazione</a:t>
            </a:r>
            <a:r>
              <a:rPr lang="en-US" sz="1600" dirty="0">
                <a:solidFill>
                  <a:prstClr val="black"/>
                </a:solidFill>
                <a:latin typeface="Corbel" panose="020B050302020402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Corbel" panose="020B0503020204020204" pitchFamily="34" charset="0"/>
              </a:rPr>
              <a:t>pervasiva</a:t>
            </a:r>
            <a:r>
              <a:rPr lang="en-US" sz="1600" dirty="0">
                <a:solidFill>
                  <a:prstClr val="black"/>
                </a:solidFill>
                <a:latin typeface="Corbel" panose="020B0503020204020204" pitchFamily="34" charset="0"/>
              </a:rPr>
              <a:t> dove </a:t>
            </a:r>
            <a:r>
              <a:rPr lang="en-US" sz="1600" dirty="0" err="1">
                <a:solidFill>
                  <a:prstClr val="black"/>
                </a:solidFill>
                <a:latin typeface="Corbel" panose="020B0503020204020204" pitchFamily="34" charset="0"/>
              </a:rPr>
              <a:t>ogni</a:t>
            </a:r>
            <a:r>
              <a:rPr lang="en-US" sz="1600" dirty="0">
                <a:solidFill>
                  <a:prstClr val="black"/>
                </a:solidFill>
                <a:latin typeface="Corbel" panose="020B050302020402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Corbel" panose="020B0503020204020204" pitchFamily="34" charset="0"/>
              </a:rPr>
              <a:t>sistema</a:t>
            </a:r>
            <a:r>
              <a:rPr lang="en-US" sz="1600" dirty="0">
                <a:solidFill>
                  <a:prstClr val="black"/>
                </a:solidFill>
                <a:latin typeface="Corbel" panose="020B0503020204020204" pitchFamily="34" charset="0"/>
              </a:rPr>
              <a:t> / </a:t>
            </a:r>
            <a:r>
              <a:rPr lang="en-US" sz="1600" dirty="0" err="1">
                <a:solidFill>
                  <a:prstClr val="black"/>
                </a:solidFill>
                <a:latin typeface="Corbel" panose="020B0503020204020204" pitchFamily="34" charset="0"/>
              </a:rPr>
              <a:t>processo</a:t>
            </a:r>
            <a:r>
              <a:rPr lang="en-US" sz="1600" dirty="0">
                <a:solidFill>
                  <a:prstClr val="black"/>
                </a:solidFill>
                <a:latin typeface="Corbel" panose="020B0503020204020204" pitchFamily="34" charset="0"/>
              </a:rPr>
              <a:t> / </a:t>
            </a:r>
            <a:r>
              <a:rPr lang="en-US" sz="1600" dirty="0" err="1">
                <a:solidFill>
                  <a:prstClr val="black"/>
                </a:solidFill>
                <a:latin typeface="Corbel" panose="020B0503020204020204" pitchFamily="34" charset="0"/>
              </a:rPr>
              <a:t>fenomeno</a:t>
            </a:r>
            <a:r>
              <a:rPr lang="en-US" sz="1600" dirty="0">
                <a:solidFill>
                  <a:prstClr val="black"/>
                </a:solidFill>
                <a:latin typeface="Corbel" panose="020B050302020402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Corbel" panose="020B0503020204020204" pitchFamily="34" charset="0"/>
              </a:rPr>
              <a:t>può</a:t>
            </a:r>
            <a:r>
              <a:rPr lang="en-US" sz="1600" dirty="0">
                <a:solidFill>
                  <a:prstClr val="black"/>
                </a:solidFill>
                <a:latin typeface="Corbel" panose="020B050302020402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Corbel" panose="020B0503020204020204" pitchFamily="34" charset="0"/>
              </a:rPr>
              <a:t>essere</a:t>
            </a:r>
            <a:r>
              <a:rPr lang="en-US" sz="1600" dirty="0">
                <a:solidFill>
                  <a:prstClr val="black"/>
                </a:solidFill>
                <a:latin typeface="Corbel" panose="020B050302020402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Corbel" panose="020B0503020204020204" pitchFamily="34" charset="0"/>
              </a:rPr>
              <a:t>generatore</a:t>
            </a:r>
            <a:r>
              <a:rPr lang="en-US" sz="1600" dirty="0">
                <a:solidFill>
                  <a:prstClr val="black"/>
                </a:solidFill>
                <a:latin typeface="Corbel" panose="020B0503020204020204" pitchFamily="34" charset="0"/>
              </a:rPr>
              <a:t> </a:t>
            </a:r>
            <a:r>
              <a:rPr lang="en-US" sz="1600" dirty="0" smtClean="0">
                <a:solidFill>
                  <a:prstClr val="black"/>
                </a:solidFill>
                <a:latin typeface="Corbel" panose="020B0503020204020204" pitchFamily="34" charset="0"/>
              </a:rPr>
              <a:t>e </a:t>
            </a:r>
            <a:r>
              <a:rPr lang="en-US" sz="1600" dirty="0" err="1">
                <a:solidFill>
                  <a:prstClr val="black"/>
                </a:solidFill>
                <a:latin typeface="Corbel" panose="020B0503020204020204" pitchFamily="34" charset="0"/>
              </a:rPr>
              <a:t>ricettore</a:t>
            </a:r>
            <a:r>
              <a:rPr lang="en-US" sz="1600" dirty="0">
                <a:solidFill>
                  <a:prstClr val="black"/>
                </a:solidFill>
                <a:latin typeface="Corbel" panose="020B0503020204020204" pitchFamily="34" charset="0"/>
              </a:rPr>
              <a:t> di </a:t>
            </a:r>
            <a:r>
              <a:rPr lang="en-US" sz="1600" dirty="0" err="1" smtClean="0">
                <a:solidFill>
                  <a:prstClr val="black"/>
                </a:solidFill>
                <a:latin typeface="Corbel" panose="020B0503020204020204" pitchFamily="34" charset="0"/>
              </a:rPr>
              <a:t>dati</a:t>
            </a:r>
            <a:r>
              <a:rPr lang="en-US" sz="1600" dirty="0" smtClean="0">
                <a:solidFill>
                  <a:prstClr val="black"/>
                </a:solidFill>
                <a:latin typeface="Corbel" panose="020B0503020204020204" pitchFamily="34" charset="0"/>
              </a:rPr>
              <a:t>. </a:t>
            </a:r>
          </a:p>
          <a:p>
            <a:pPr algn="just"/>
            <a:endParaRPr lang="it-IT" sz="1100" i="1" dirty="0" smtClean="0">
              <a:latin typeface="Corbel" panose="020B0503020204020204" pitchFamily="34" charset="0"/>
            </a:endParaRPr>
          </a:p>
          <a:p>
            <a:pPr algn="ctr"/>
            <a:r>
              <a:rPr lang="it-IT" sz="1600" dirty="0" smtClean="0">
                <a:solidFill>
                  <a:schemeClr val="accent1"/>
                </a:solidFill>
                <a:latin typeface="Corbel" panose="020B0503020204020204" pitchFamily="34" charset="0"/>
              </a:rPr>
              <a:t>[ - Il CERN produce 40TB per secondo di sperimentazione </a:t>
            </a:r>
          </a:p>
          <a:p>
            <a:pPr algn="ctr"/>
            <a:r>
              <a:rPr lang="it-IT" sz="1600" dirty="0" smtClean="0">
                <a:solidFill>
                  <a:schemeClr val="accent1"/>
                </a:solidFill>
                <a:latin typeface="Corbel" panose="020B0503020204020204" pitchFamily="34" charset="0"/>
              </a:rPr>
              <a:t>- Un motore avionico 20TB per ora di volo</a:t>
            </a:r>
          </a:p>
          <a:p>
            <a:pPr algn="ctr"/>
            <a:r>
              <a:rPr lang="it-IT" sz="1600" dirty="0" smtClean="0">
                <a:solidFill>
                  <a:schemeClr val="accent1"/>
                </a:solidFill>
                <a:latin typeface="Corbel" panose="020B0503020204020204" pitchFamily="34" charset="0"/>
              </a:rPr>
              <a:t>- Negli ultimi 2 anni è stato prodotto il 90% dei dati complessivamente esistenti  nel mondo</a:t>
            </a:r>
          </a:p>
          <a:p>
            <a:pPr algn="ctr"/>
            <a:r>
              <a:rPr lang="it-IT" sz="1600" dirty="0" smtClean="0">
                <a:solidFill>
                  <a:schemeClr val="accent1"/>
                </a:solidFill>
                <a:latin typeface="Corbel" panose="020B0503020204020204" pitchFamily="34" charset="0"/>
              </a:rPr>
              <a:t>- Entro il 2020 si stimano 30 miliardi di oggetti connessi ]</a:t>
            </a:r>
          </a:p>
          <a:p>
            <a:pPr algn="just"/>
            <a:endParaRPr lang="en-US" sz="1100" dirty="0" smtClean="0">
              <a:solidFill>
                <a:prstClr val="black"/>
              </a:solidFill>
              <a:latin typeface="Corbel" panose="020B0503020204020204" pitchFamily="34" charset="0"/>
            </a:endParaRPr>
          </a:p>
          <a:p>
            <a:pPr algn="just"/>
            <a:r>
              <a:rPr lang="en-US" sz="1600" dirty="0">
                <a:solidFill>
                  <a:prstClr val="black"/>
                </a:solidFill>
                <a:latin typeface="Corbel" panose="020B0503020204020204" pitchFamily="34" charset="0"/>
              </a:rPr>
              <a:t>Si </a:t>
            </a:r>
            <a:r>
              <a:rPr lang="en-US" sz="1600" dirty="0" err="1">
                <a:solidFill>
                  <a:prstClr val="black"/>
                </a:solidFill>
                <a:latin typeface="Corbel" panose="020B0503020204020204" pitchFamily="34" charset="0"/>
              </a:rPr>
              <a:t>parla</a:t>
            </a:r>
            <a:r>
              <a:rPr lang="en-US" sz="1600" dirty="0">
                <a:solidFill>
                  <a:prstClr val="black"/>
                </a:solidFill>
                <a:latin typeface="Corbel" panose="020B0503020204020204" pitchFamily="34" charset="0"/>
              </a:rPr>
              <a:t> di Data Driven Science: la </a:t>
            </a:r>
            <a:r>
              <a:rPr lang="en-US" sz="1600" dirty="0" err="1">
                <a:solidFill>
                  <a:prstClr val="black"/>
                </a:solidFill>
                <a:latin typeface="Corbel" panose="020B0503020204020204" pitchFamily="34" charset="0"/>
              </a:rPr>
              <a:t>misurabilità</a:t>
            </a:r>
            <a:r>
              <a:rPr lang="en-US" sz="1600" dirty="0">
                <a:solidFill>
                  <a:prstClr val="black"/>
                </a:solidFill>
                <a:latin typeface="Corbel" panose="020B0503020204020204" pitchFamily="34" charset="0"/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  <a:latin typeface="Corbel" panose="020B0503020204020204" pitchFamily="34" charset="0"/>
              </a:rPr>
              <a:t>dei</a:t>
            </a:r>
            <a:r>
              <a:rPr lang="en-US" sz="1600" dirty="0" smtClean="0">
                <a:solidFill>
                  <a:prstClr val="black"/>
                </a:solidFill>
                <a:latin typeface="Corbel" panose="020B050302020402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Corbel" panose="020B0503020204020204" pitchFamily="34" charset="0"/>
              </a:rPr>
              <a:t>fenomeni</a:t>
            </a:r>
            <a:r>
              <a:rPr lang="en-US" sz="1600" dirty="0">
                <a:solidFill>
                  <a:prstClr val="black"/>
                </a:solidFill>
                <a:latin typeface="Corbel" panose="020B0503020204020204" pitchFamily="34" charset="0"/>
              </a:rPr>
              <a:t> ne </a:t>
            </a:r>
            <a:r>
              <a:rPr lang="en-US" sz="1600" dirty="0" err="1">
                <a:solidFill>
                  <a:prstClr val="black"/>
                </a:solidFill>
                <a:latin typeface="Corbel" panose="020B0503020204020204" pitchFamily="34" charset="0"/>
              </a:rPr>
              <a:t>palesa</a:t>
            </a:r>
            <a:r>
              <a:rPr lang="en-US" sz="1600" dirty="0">
                <a:solidFill>
                  <a:prstClr val="black"/>
                </a:solidFill>
                <a:latin typeface="Corbel" panose="020B050302020402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Corbel" panose="020B0503020204020204" pitchFamily="34" charset="0"/>
              </a:rPr>
              <a:t>l’esistenza</a:t>
            </a:r>
            <a:r>
              <a:rPr lang="en-US" sz="1600" dirty="0">
                <a:solidFill>
                  <a:prstClr val="black"/>
                </a:solidFill>
                <a:latin typeface="Corbel" panose="020B050302020402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Corbel" panose="020B0503020204020204" pitchFamily="34" charset="0"/>
              </a:rPr>
              <a:t>stessa</a:t>
            </a:r>
            <a:r>
              <a:rPr lang="en-US" sz="1600" dirty="0">
                <a:solidFill>
                  <a:prstClr val="black"/>
                </a:solidFill>
                <a:latin typeface="Corbel" panose="020B0503020204020204" pitchFamily="34" charset="0"/>
              </a:rPr>
              <a:t>. </a:t>
            </a:r>
            <a:r>
              <a:rPr lang="en-US" sz="1600" dirty="0" smtClean="0">
                <a:solidFill>
                  <a:prstClr val="black"/>
                </a:solidFill>
                <a:latin typeface="Corbel" panose="020B0503020204020204" pitchFamily="34" charset="0"/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  <a:latin typeface="Corbel" panose="020B0503020204020204" pitchFamily="34" charset="0"/>
              </a:rPr>
              <a:t>Possiamo</a:t>
            </a:r>
            <a:r>
              <a:rPr lang="en-US" sz="1600" dirty="0" smtClean="0">
                <a:solidFill>
                  <a:prstClr val="black"/>
                </a:solidFill>
                <a:latin typeface="Corbel" panose="020B0503020204020204" pitchFamily="34" charset="0"/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  <a:latin typeface="Corbel" panose="020B0503020204020204" pitchFamily="34" charset="0"/>
              </a:rPr>
              <a:t>sfruttare</a:t>
            </a:r>
            <a:r>
              <a:rPr lang="en-US" sz="1600" dirty="0" smtClean="0">
                <a:solidFill>
                  <a:prstClr val="black"/>
                </a:solidFill>
                <a:latin typeface="Corbel" panose="020B0503020204020204" pitchFamily="34" charset="0"/>
              </a:rPr>
              <a:t> la </a:t>
            </a:r>
            <a:r>
              <a:rPr lang="en-US" sz="1600" dirty="0" err="1" smtClean="0">
                <a:solidFill>
                  <a:prstClr val="black"/>
                </a:solidFill>
                <a:latin typeface="Corbel" panose="020B0503020204020204" pitchFamily="34" charset="0"/>
              </a:rPr>
              <a:t>condizione</a:t>
            </a:r>
            <a:r>
              <a:rPr lang="en-US" sz="1600" dirty="0" smtClean="0">
                <a:solidFill>
                  <a:prstClr val="black"/>
                </a:solidFill>
                <a:latin typeface="Corbel" panose="020B0503020204020204" pitchFamily="34" charset="0"/>
              </a:rPr>
              <a:t> di </a:t>
            </a:r>
            <a:r>
              <a:rPr lang="it-IT" sz="1600" dirty="0" smtClean="0">
                <a:latin typeface="Corbel" panose="020B0503020204020204" pitchFamily="34" charset="0"/>
                <a:ea typeface="Times New Roman" panose="02020603050405020304" pitchFamily="18" charset="0"/>
              </a:rPr>
              <a:t>«</a:t>
            </a:r>
            <a:r>
              <a:rPr lang="en-US" sz="1600" dirty="0" smtClean="0">
                <a:solidFill>
                  <a:prstClr val="black"/>
                </a:solidFill>
                <a:latin typeface="Corbel" panose="020B0503020204020204" pitchFamily="34" charset="0"/>
              </a:rPr>
              <a:t>constant experimentation and rapid implementation</a:t>
            </a:r>
            <a:r>
              <a:rPr lang="it-IT" sz="1600" dirty="0" smtClean="0">
                <a:latin typeface="Corbel" panose="020B0503020204020204" pitchFamily="34" charset="0"/>
                <a:ea typeface="Times New Roman" panose="02020603050405020304" pitchFamily="18" charset="0"/>
              </a:rPr>
              <a:t>»</a:t>
            </a:r>
            <a:r>
              <a:rPr lang="en-US" sz="1600" dirty="0" smtClean="0">
                <a:solidFill>
                  <a:prstClr val="black"/>
                </a:solidFill>
                <a:latin typeface="Corbel" panose="020B0503020204020204" pitchFamily="34" charset="0"/>
              </a:rPr>
              <a:t> con </a:t>
            </a:r>
            <a:r>
              <a:rPr lang="en-US" sz="1600" dirty="0" err="1" smtClean="0">
                <a:solidFill>
                  <a:prstClr val="black"/>
                </a:solidFill>
                <a:latin typeface="Corbel" panose="020B0503020204020204" pitchFamily="34" charset="0"/>
              </a:rPr>
              <a:t>impatti</a:t>
            </a:r>
            <a:r>
              <a:rPr lang="en-US" sz="1600" dirty="0" smtClean="0">
                <a:solidFill>
                  <a:prstClr val="black"/>
                </a:solidFill>
                <a:latin typeface="Corbel" panose="020B0503020204020204" pitchFamily="34" charset="0"/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  <a:latin typeface="Corbel" panose="020B0503020204020204" pitchFamily="34" charset="0"/>
              </a:rPr>
              <a:t>senza</a:t>
            </a:r>
            <a:r>
              <a:rPr lang="en-US" sz="1600" dirty="0" smtClean="0">
                <a:solidFill>
                  <a:prstClr val="black"/>
                </a:solidFill>
                <a:latin typeface="Corbel" panose="020B0503020204020204" pitchFamily="34" charset="0"/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  <a:latin typeface="Corbel" panose="020B0503020204020204" pitchFamily="34" charset="0"/>
              </a:rPr>
              <a:t>precedenti</a:t>
            </a:r>
            <a:r>
              <a:rPr lang="en-US" sz="1600" dirty="0" smtClean="0">
                <a:solidFill>
                  <a:prstClr val="black"/>
                </a:solidFill>
                <a:latin typeface="Corbel" panose="020B0503020204020204" pitchFamily="34" charset="0"/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  <a:latin typeface="Corbel" panose="020B0503020204020204" pitchFamily="34" charset="0"/>
              </a:rPr>
              <a:t>sulla</a:t>
            </a:r>
            <a:r>
              <a:rPr lang="en-US" sz="1600" dirty="0" smtClean="0">
                <a:solidFill>
                  <a:prstClr val="black"/>
                </a:solidFill>
                <a:latin typeface="Corbel" panose="020B0503020204020204" pitchFamily="34" charset="0"/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  <a:latin typeface="Corbel" panose="020B0503020204020204" pitchFamily="34" charset="0"/>
              </a:rPr>
              <a:t>possibilità</a:t>
            </a:r>
            <a:r>
              <a:rPr lang="en-US" sz="1600" dirty="0" smtClean="0">
                <a:solidFill>
                  <a:prstClr val="black"/>
                </a:solidFill>
                <a:latin typeface="Corbel" panose="020B0503020204020204" pitchFamily="34" charset="0"/>
              </a:rPr>
              <a:t> di </a:t>
            </a:r>
            <a:r>
              <a:rPr lang="en-US" sz="1600" dirty="0" err="1" smtClean="0">
                <a:solidFill>
                  <a:prstClr val="black"/>
                </a:solidFill>
                <a:latin typeface="Corbel" panose="020B0503020204020204" pitchFamily="34" charset="0"/>
              </a:rPr>
              <a:t>innovazione</a:t>
            </a:r>
            <a:r>
              <a:rPr lang="en-US" sz="1600" dirty="0" smtClean="0">
                <a:solidFill>
                  <a:prstClr val="black"/>
                </a:solidFill>
                <a:latin typeface="Corbel" panose="020B0503020204020204" pitchFamily="34" charset="0"/>
              </a:rPr>
              <a:t>.</a:t>
            </a:r>
            <a:endParaRPr lang="en-US" sz="1600" dirty="0">
              <a:solidFill>
                <a:prstClr val="black"/>
              </a:solidFill>
              <a:latin typeface="Corbel" panose="020B0503020204020204" pitchFamily="34" charset="0"/>
            </a:endParaRPr>
          </a:p>
        </p:txBody>
      </p:sp>
      <p:pic>
        <p:nvPicPr>
          <p:cNvPr id="14" name="Immagine 13"/>
          <p:cNvPicPr>
            <a:picLocks/>
          </p:cNvPicPr>
          <p:nvPr/>
        </p:nvPicPr>
        <p:blipFill rotWithShape="1">
          <a:blip r:embed="rId3"/>
          <a:srcRect l="3901" r="526" b="3766"/>
          <a:stretch/>
        </p:blipFill>
        <p:spPr>
          <a:xfrm>
            <a:off x="467544" y="1152000"/>
            <a:ext cx="2520000" cy="162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/>
            </a:solidFill>
          </a:ln>
          <a:effectLst>
            <a:reflection blurRad="12700" stA="6000" endPos="28000" dist="5000" dir="5400000" sy="-100000" algn="bl" rotWithShape="0"/>
          </a:effectLst>
        </p:spPr>
      </p:pic>
      <p:pic>
        <p:nvPicPr>
          <p:cNvPr id="11" name="Immagine 10"/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21"/>
          <a:stretch/>
        </p:blipFill>
        <p:spPr>
          <a:xfrm>
            <a:off x="467544" y="2952000"/>
            <a:ext cx="2519992" cy="252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8794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3420000" y="1004530"/>
            <a:ext cx="5040000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 err="1" smtClean="0">
                <a:latin typeface="Corbel" panose="020B0503020204020204" pitchFamily="34" charset="0"/>
              </a:rPr>
              <a:t>Nonostante</a:t>
            </a:r>
            <a:r>
              <a:rPr lang="en-GB" sz="1600" dirty="0" smtClean="0">
                <a:latin typeface="Corbel" panose="020B0503020204020204" pitchFamily="34" charset="0"/>
              </a:rPr>
              <a:t> le </a:t>
            </a:r>
            <a:r>
              <a:rPr lang="en-GB" sz="1600" dirty="0" err="1" smtClean="0">
                <a:latin typeface="Corbel" panose="020B0503020204020204" pitchFamily="34" charset="0"/>
              </a:rPr>
              <a:t>considerazioni</a:t>
            </a:r>
            <a:r>
              <a:rPr lang="en-GB" sz="1600" dirty="0" smtClean="0">
                <a:latin typeface="Corbel" panose="020B0503020204020204" pitchFamily="34" charset="0"/>
              </a:rPr>
              <a:t>  </a:t>
            </a:r>
            <a:r>
              <a:rPr lang="en-GB" sz="1600" dirty="0" err="1" smtClean="0">
                <a:latin typeface="Corbel" panose="020B0503020204020204" pitchFamily="34" charset="0"/>
              </a:rPr>
              <a:t>precedenti</a:t>
            </a:r>
            <a:r>
              <a:rPr lang="en-GB" sz="1600" dirty="0" smtClean="0">
                <a:latin typeface="Corbel" panose="020B0503020204020204" pitchFamily="34" charset="0"/>
              </a:rPr>
              <a:t> </a:t>
            </a:r>
            <a:r>
              <a:rPr lang="en-GB" sz="1600" dirty="0" err="1" smtClean="0">
                <a:latin typeface="Corbel" panose="020B0503020204020204" pitchFamily="34" charset="0"/>
              </a:rPr>
              <a:t>siano</a:t>
            </a:r>
            <a:r>
              <a:rPr lang="en-GB" sz="1600" dirty="0" smtClean="0">
                <a:latin typeface="Corbel" panose="020B0503020204020204" pitchFamily="34" charset="0"/>
              </a:rPr>
              <a:t> </a:t>
            </a:r>
            <a:r>
              <a:rPr lang="en-GB" sz="1600" dirty="0" err="1" smtClean="0">
                <a:latin typeface="Corbel" panose="020B0503020204020204" pitchFamily="34" charset="0"/>
              </a:rPr>
              <a:t>difficilmente</a:t>
            </a:r>
            <a:r>
              <a:rPr lang="en-GB" sz="1600" dirty="0" smtClean="0">
                <a:latin typeface="Corbel" panose="020B0503020204020204" pitchFamily="34" charset="0"/>
              </a:rPr>
              <a:t> </a:t>
            </a:r>
            <a:r>
              <a:rPr lang="en-GB" sz="1600" dirty="0" err="1" smtClean="0">
                <a:latin typeface="Corbel" panose="020B0503020204020204" pitchFamily="34" charset="0"/>
              </a:rPr>
              <a:t>contestabili</a:t>
            </a:r>
            <a:r>
              <a:rPr lang="en-GB" sz="1600" dirty="0" smtClean="0">
                <a:latin typeface="Corbel" panose="020B0503020204020204" pitchFamily="34" charset="0"/>
              </a:rPr>
              <a:t>  </a:t>
            </a:r>
            <a:r>
              <a:rPr lang="en-GB" sz="1600" dirty="0" err="1" smtClean="0">
                <a:latin typeface="Corbel" panose="020B0503020204020204" pitchFamily="34" charset="0"/>
              </a:rPr>
              <a:t>anche</a:t>
            </a:r>
            <a:r>
              <a:rPr lang="en-GB" sz="1600" dirty="0" smtClean="0">
                <a:latin typeface="Corbel" panose="020B0503020204020204" pitchFamily="34" charset="0"/>
              </a:rPr>
              <a:t> </a:t>
            </a:r>
            <a:r>
              <a:rPr lang="en-GB" sz="1600" dirty="0" err="1" smtClean="0">
                <a:latin typeface="Corbel" panose="020B0503020204020204" pitchFamily="34" charset="0"/>
              </a:rPr>
              <a:t>i</a:t>
            </a:r>
            <a:r>
              <a:rPr lang="en-GB" sz="1600" dirty="0" smtClean="0">
                <a:latin typeface="Corbel" panose="020B0503020204020204" pitchFamily="34" charset="0"/>
              </a:rPr>
              <a:t> </a:t>
            </a:r>
            <a:r>
              <a:rPr lang="en-GB" sz="1600" dirty="0">
                <a:latin typeface="Corbel" panose="020B0503020204020204" pitchFamily="34" charset="0"/>
              </a:rPr>
              <a:t>Big Data </a:t>
            </a:r>
            <a:r>
              <a:rPr lang="en-GB" sz="1600" dirty="0" err="1" smtClean="0">
                <a:latin typeface="Corbel" panose="020B0503020204020204" pitchFamily="34" charset="0"/>
              </a:rPr>
              <a:t>si</a:t>
            </a:r>
            <a:r>
              <a:rPr lang="en-GB" sz="1600" dirty="0" smtClean="0">
                <a:latin typeface="Corbel" panose="020B0503020204020204" pitchFamily="34" charset="0"/>
              </a:rPr>
              <a:t> </a:t>
            </a:r>
            <a:r>
              <a:rPr lang="en-GB" sz="1600" dirty="0" err="1" smtClean="0">
                <a:latin typeface="Corbel" panose="020B0503020204020204" pitchFamily="34" charset="0"/>
              </a:rPr>
              <a:t>trovano</a:t>
            </a:r>
            <a:r>
              <a:rPr lang="en-GB" sz="1600" dirty="0" smtClean="0">
                <a:latin typeface="Corbel" panose="020B0503020204020204" pitchFamily="34" charset="0"/>
              </a:rPr>
              <a:t> </a:t>
            </a:r>
            <a:r>
              <a:rPr lang="en-GB" sz="1600" dirty="0" err="1" smtClean="0">
                <a:latin typeface="Corbel" panose="020B0503020204020204" pitchFamily="34" charset="0"/>
              </a:rPr>
              <a:t>esposti</a:t>
            </a:r>
            <a:r>
              <a:rPr lang="en-GB" sz="1600" dirty="0" smtClean="0">
                <a:latin typeface="Corbel" panose="020B0503020204020204" pitchFamily="34" charset="0"/>
              </a:rPr>
              <a:t> </a:t>
            </a:r>
            <a:r>
              <a:rPr lang="en-GB" sz="1600" dirty="0" err="1" smtClean="0">
                <a:latin typeface="Corbel" panose="020B0503020204020204" pitchFamily="34" charset="0"/>
              </a:rPr>
              <a:t>all’intero</a:t>
            </a:r>
            <a:r>
              <a:rPr lang="en-GB" sz="1600" dirty="0" smtClean="0">
                <a:latin typeface="Corbel" panose="020B0503020204020204" pitchFamily="34" charset="0"/>
              </a:rPr>
              <a:t> </a:t>
            </a:r>
            <a:r>
              <a:rPr lang="en-GB" sz="1600" dirty="0" err="1" smtClean="0">
                <a:latin typeface="Corbel" panose="020B0503020204020204" pitchFamily="34" charset="0"/>
              </a:rPr>
              <a:t>spettro</a:t>
            </a:r>
            <a:r>
              <a:rPr lang="en-GB" sz="1600" dirty="0" smtClean="0">
                <a:latin typeface="Corbel" panose="020B0503020204020204" pitchFamily="34" charset="0"/>
              </a:rPr>
              <a:t> </a:t>
            </a:r>
            <a:r>
              <a:rPr lang="en-GB" sz="1600" dirty="0" err="1" smtClean="0">
                <a:latin typeface="Corbel" panose="020B0503020204020204" pitchFamily="34" charset="0"/>
              </a:rPr>
              <a:t>dei</a:t>
            </a:r>
            <a:r>
              <a:rPr lang="en-GB" sz="1600" dirty="0" smtClean="0">
                <a:latin typeface="Corbel" panose="020B0503020204020204" pitchFamily="34" charset="0"/>
              </a:rPr>
              <a:t> </a:t>
            </a:r>
            <a:r>
              <a:rPr lang="en-GB" sz="1600" dirty="0" err="1" smtClean="0">
                <a:latin typeface="Corbel" panose="020B0503020204020204" pitchFamily="34" charset="0"/>
              </a:rPr>
              <a:t>giudizi</a:t>
            </a:r>
            <a:r>
              <a:rPr lang="en-GB" sz="1600" dirty="0" smtClean="0">
                <a:latin typeface="Corbel" panose="020B0503020204020204" pitchFamily="34" charset="0"/>
              </a:rPr>
              <a:t>: </a:t>
            </a:r>
            <a:r>
              <a:rPr lang="en-GB" sz="1600" dirty="0" err="1" smtClean="0">
                <a:latin typeface="Corbel" panose="020B0503020204020204" pitchFamily="34" charset="0"/>
              </a:rPr>
              <a:t>dall’entusiasmo</a:t>
            </a:r>
            <a:r>
              <a:rPr lang="en-GB" sz="1600" dirty="0" smtClean="0">
                <a:latin typeface="Corbel" panose="020B0503020204020204" pitchFamily="34" charset="0"/>
              </a:rPr>
              <a:t> </a:t>
            </a:r>
            <a:r>
              <a:rPr lang="en-GB" sz="1600" dirty="0" err="1" smtClean="0">
                <a:latin typeface="Corbel" panose="020B0503020204020204" pitchFamily="34" charset="0"/>
              </a:rPr>
              <a:t>alla</a:t>
            </a:r>
            <a:r>
              <a:rPr lang="en-GB" sz="1600" dirty="0" smtClean="0">
                <a:latin typeface="Corbel" panose="020B0503020204020204" pitchFamily="34" charset="0"/>
              </a:rPr>
              <a:t> </a:t>
            </a:r>
            <a:r>
              <a:rPr lang="en-GB" sz="1600" dirty="0" err="1" smtClean="0">
                <a:latin typeface="Corbel" panose="020B0503020204020204" pitchFamily="34" charset="0"/>
              </a:rPr>
              <a:t>denigrazione</a:t>
            </a:r>
            <a:r>
              <a:rPr lang="en-GB" sz="1600" dirty="0" smtClean="0">
                <a:latin typeface="Corbel" panose="020B0503020204020204" pitchFamily="34" charset="0"/>
              </a:rPr>
              <a:t> (</a:t>
            </a:r>
            <a:r>
              <a:rPr lang="en-GB" sz="1600" dirty="0" err="1" smtClean="0">
                <a:latin typeface="Corbel" panose="020B0503020204020204" pitchFamily="34" charset="0"/>
              </a:rPr>
              <a:t>anche</a:t>
            </a:r>
            <a:r>
              <a:rPr lang="en-GB" sz="1600" dirty="0" smtClean="0">
                <a:latin typeface="Corbel" panose="020B0503020204020204" pitchFamily="34" charset="0"/>
              </a:rPr>
              <a:t> da </a:t>
            </a:r>
            <a:r>
              <a:rPr lang="en-GB" sz="1600" dirty="0" err="1" smtClean="0">
                <a:latin typeface="Corbel" panose="020B0503020204020204" pitchFamily="34" charset="0"/>
              </a:rPr>
              <a:t>fonti</a:t>
            </a:r>
            <a:r>
              <a:rPr lang="en-GB" sz="1600" dirty="0" smtClean="0">
                <a:latin typeface="Corbel" panose="020B0503020204020204" pitchFamily="34" charset="0"/>
              </a:rPr>
              <a:t> </a:t>
            </a:r>
            <a:r>
              <a:rPr lang="en-GB" sz="1600" dirty="0" err="1" smtClean="0">
                <a:latin typeface="Corbel" panose="020B0503020204020204" pitchFamily="34" charset="0"/>
              </a:rPr>
              <a:t>autorevoli</a:t>
            </a:r>
            <a:r>
              <a:rPr lang="en-GB" sz="1600" dirty="0" smtClean="0">
                <a:latin typeface="Corbel" panose="020B0503020204020204" pitchFamily="34" charset="0"/>
              </a:rPr>
              <a:t>) secondo </a:t>
            </a:r>
            <a:r>
              <a:rPr lang="en-GB" sz="1600" dirty="0" err="1" smtClean="0">
                <a:latin typeface="Corbel" panose="020B0503020204020204" pitchFamily="34" charset="0"/>
              </a:rPr>
              <a:t>il</a:t>
            </a:r>
            <a:r>
              <a:rPr lang="en-GB" sz="1600" dirty="0" smtClean="0">
                <a:latin typeface="Corbel" panose="020B0503020204020204" pitchFamily="34" charset="0"/>
              </a:rPr>
              <a:t> </a:t>
            </a:r>
            <a:r>
              <a:rPr lang="en-GB" sz="1600" dirty="0" err="1" smtClean="0">
                <a:latin typeface="Corbel" panose="020B0503020204020204" pitchFamily="34" charset="0"/>
              </a:rPr>
              <a:t>classico</a:t>
            </a:r>
            <a:r>
              <a:rPr lang="en-GB" sz="1600" dirty="0" smtClean="0">
                <a:latin typeface="Corbel" panose="020B0503020204020204" pitchFamily="34" charset="0"/>
              </a:rPr>
              <a:t> </a:t>
            </a:r>
            <a:r>
              <a:rPr lang="it-IT" sz="1600" dirty="0" smtClean="0">
                <a:latin typeface="Corbel" panose="020B0503020204020204" pitchFamily="34" charset="0"/>
                <a:ea typeface="Times New Roman" panose="02020603050405020304" pitchFamily="18" charset="0"/>
              </a:rPr>
              <a:t>«</a:t>
            </a:r>
            <a:r>
              <a:rPr lang="en-GB" sz="1600" dirty="0" smtClean="0">
                <a:latin typeface="Corbel" panose="020B0503020204020204" pitchFamily="34" charset="0"/>
              </a:rPr>
              <a:t>hype-cycle</a:t>
            </a:r>
            <a:r>
              <a:rPr lang="it-IT" sz="1600" dirty="0">
                <a:latin typeface="Corbel" panose="020B0503020204020204" pitchFamily="34" charset="0"/>
                <a:ea typeface="Times New Roman" panose="02020603050405020304" pitchFamily="18" charset="0"/>
              </a:rPr>
              <a:t>»</a:t>
            </a:r>
            <a:r>
              <a:rPr lang="en-GB" sz="1600" dirty="0" smtClean="0">
                <a:latin typeface="Corbel" panose="020B0503020204020204" pitchFamily="34" charset="0"/>
              </a:rPr>
              <a:t> </a:t>
            </a:r>
            <a:r>
              <a:rPr lang="en-GB" sz="1600" dirty="0" err="1" smtClean="0">
                <a:latin typeface="Corbel" panose="020B0503020204020204" pitchFamily="34" charset="0"/>
              </a:rPr>
              <a:t>che</a:t>
            </a:r>
            <a:r>
              <a:rPr lang="en-GB" sz="1600" dirty="0" smtClean="0">
                <a:latin typeface="Corbel" panose="020B0503020204020204" pitchFamily="34" charset="0"/>
              </a:rPr>
              <a:t> </a:t>
            </a:r>
            <a:r>
              <a:rPr lang="en-GB" sz="1600" dirty="0" err="1" smtClean="0">
                <a:latin typeface="Corbel" panose="020B0503020204020204" pitchFamily="34" charset="0"/>
              </a:rPr>
              <a:t>caratterizza</a:t>
            </a:r>
            <a:r>
              <a:rPr lang="en-GB" sz="1600" dirty="0" smtClean="0">
                <a:latin typeface="Corbel" panose="020B0503020204020204" pitchFamily="34" charset="0"/>
              </a:rPr>
              <a:t> </a:t>
            </a:r>
            <a:r>
              <a:rPr lang="en-GB" sz="1600" dirty="0" err="1" smtClean="0">
                <a:latin typeface="Corbel" panose="020B0503020204020204" pitchFamily="34" charset="0"/>
              </a:rPr>
              <a:t>il</a:t>
            </a:r>
            <a:r>
              <a:rPr lang="en-GB" sz="1600" dirty="0" smtClean="0">
                <a:latin typeface="Corbel" panose="020B0503020204020204" pitchFamily="34" charset="0"/>
              </a:rPr>
              <a:t> </a:t>
            </a:r>
            <a:r>
              <a:rPr lang="en-GB" sz="1600" dirty="0" err="1" smtClean="0">
                <a:latin typeface="Corbel" panose="020B0503020204020204" pitchFamily="34" charset="0"/>
              </a:rPr>
              <a:t>ciclo</a:t>
            </a:r>
            <a:r>
              <a:rPr lang="en-GB" sz="1600" dirty="0" smtClean="0">
                <a:latin typeface="Corbel" panose="020B0503020204020204" pitchFamily="34" charset="0"/>
              </a:rPr>
              <a:t> di vita di </a:t>
            </a:r>
            <a:r>
              <a:rPr lang="en-GB" sz="1600" dirty="0" err="1" smtClean="0">
                <a:latin typeface="Corbel" panose="020B0503020204020204" pitchFamily="34" charset="0"/>
              </a:rPr>
              <a:t>una</a:t>
            </a:r>
            <a:r>
              <a:rPr lang="en-GB" sz="1600" dirty="0" smtClean="0">
                <a:latin typeface="Corbel" panose="020B0503020204020204" pitchFamily="34" charset="0"/>
              </a:rPr>
              <a:t> </a:t>
            </a:r>
            <a:r>
              <a:rPr lang="en-GB" sz="1600" dirty="0" err="1" smtClean="0">
                <a:latin typeface="Corbel" panose="020B0503020204020204" pitchFamily="34" charset="0"/>
              </a:rPr>
              <a:t>tecnologia</a:t>
            </a:r>
            <a:r>
              <a:rPr lang="en-GB" sz="1600" dirty="0" smtClean="0">
                <a:latin typeface="Corbel" panose="020B0503020204020204" pitchFamily="34" charset="0"/>
              </a:rPr>
              <a:t>.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600" dirty="0" smtClean="0">
                <a:latin typeface="Corbel" panose="020B0503020204020204" pitchFamily="34" charset="0"/>
              </a:rPr>
              <a:t>Nel seguito della presentazione si daranno alcuni spunti per rispondere alle seguenti domande:</a:t>
            </a:r>
            <a:endParaRPr lang="it-IT" altLang="it-IT" sz="1600" dirty="0" smtClean="0">
              <a:solidFill>
                <a:prstClr val="black"/>
              </a:solidFill>
              <a:latin typeface="Corbel" panose="020B0503020204020204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sz="1200" dirty="0">
              <a:solidFill>
                <a:prstClr val="black"/>
              </a:solidFill>
              <a:latin typeface="Corbel" panose="020B0503020204020204" pitchFamily="34" charset="0"/>
            </a:endParaRP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it-IT" altLang="it-IT" sz="1600" b="1" dirty="0" smtClean="0">
                <a:latin typeface="Corbel" panose="020B0503020204020204" pitchFamily="34" charset="0"/>
              </a:rPr>
              <a:t>Quali </a:t>
            </a:r>
            <a:r>
              <a:rPr lang="it-IT" altLang="it-IT" sz="1600" b="1" dirty="0">
                <a:latin typeface="Corbel" panose="020B0503020204020204" pitchFamily="34" charset="0"/>
              </a:rPr>
              <a:t>sono gli errori </a:t>
            </a:r>
            <a:r>
              <a:rPr lang="it-IT" altLang="it-IT" sz="1600" b="1" dirty="0" smtClean="0">
                <a:latin typeface="Corbel" panose="020B0503020204020204" pitchFamily="34" charset="0"/>
              </a:rPr>
              <a:t> </a:t>
            </a:r>
            <a:r>
              <a:rPr lang="it-IT" altLang="it-IT" sz="1600" dirty="0" smtClean="0">
                <a:latin typeface="Corbel" panose="020B0503020204020204" pitchFamily="34" charset="0"/>
              </a:rPr>
              <a:t>più</a:t>
            </a:r>
            <a:r>
              <a:rPr lang="it-IT" altLang="it-IT" sz="1600" b="1" dirty="0" smtClean="0">
                <a:latin typeface="Corbel" panose="020B0503020204020204" pitchFamily="34" charset="0"/>
              </a:rPr>
              <a:t> </a:t>
            </a:r>
            <a:r>
              <a:rPr lang="it-IT" altLang="it-IT" sz="1600" dirty="0" smtClean="0">
                <a:latin typeface="Corbel" panose="020B0503020204020204" pitchFamily="34" charset="0"/>
              </a:rPr>
              <a:t>comuni che si commettono nello sviluppare una soluzione Big Data </a:t>
            </a:r>
            <a:r>
              <a:rPr lang="it-IT" altLang="it-IT" sz="1600" b="1" dirty="0" smtClean="0">
                <a:latin typeface="Corbel" panose="020B0503020204020204" pitchFamily="34" charset="0"/>
              </a:rPr>
              <a:t>?</a:t>
            </a: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it-IT" altLang="it-IT" sz="1200" b="1" dirty="0">
              <a:latin typeface="Corbel" panose="020B0503020204020204" pitchFamily="34" charset="0"/>
            </a:endParaRP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it-IT" altLang="it-IT" sz="1600" b="1" dirty="0">
                <a:latin typeface="Corbel" panose="020B0503020204020204" pitchFamily="34" charset="0"/>
              </a:rPr>
              <a:t>Quali </a:t>
            </a:r>
            <a:r>
              <a:rPr lang="it-IT" altLang="it-IT" sz="1600" b="1" dirty="0" smtClean="0">
                <a:latin typeface="Corbel" panose="020B0503020204020204" pitchFamily="34" charset="0"/>
              </a:rPr>
              <a:t>i fattori chiave  utili </a:t>
            </a:r>
            <a:r>
              <a:rPr lang="it-IT" altLang="it-IT" sz="1600" dirty="0" smtClean="0">
                <a:latin typeface="Corbel" panose="020B0503020204020204" pitchFamily="34" charset="0"/>
              </a:rPr>
              <a:t>ad </a:t>
            </a:r>
            <a:r>
              <a:rPr lang="it-IT" altLang="it-IT" sz="1600" dirty="0">
                <a:latin typeface="Corbel" panose="020B0503020204020204" pitchFamily="34" charset="0"/>
              </a:rPr>
              <a:t>ottenere una soluzione </a:t>
            </a:r>
            <a:r>
              <a:rPr lang="it-IT" altLang="it-IT" sz="1600" dirty="0" smtClean="0">
                <a:latin typeface="Corbel" panose="020B0503020204020204" pitchFamily="34" charset="0"/>
              </a:rPr>
              <a:t>Big Data vincente</a:t>
            </a:r>
            <a:r>
              <a:rPr lang="it-IT" altLang="it-IT" sz="1600" b="1" dirty="0" smtClean="0">
                <a:latin typeface="Corbel" panose="020B0503020204020204" pitchFamily="34" charset="0"/>
              </a:rPr>
              <a:t> ?</a:t>
            </a: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it-IT" altLang="it-IT" sz="1200" b="1" dirty="0">
              <a:latin typeface="Corbel" panose="020B0503020204020204" pitchFamily="34" charset="0"/>
            </a:endParaRP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it-IT" altLang="it-IT" sz="1600" b="1" dirty="0" smtClean="0">
                <a:latin typeface="Corbel" panose="020B0503020204020204" pitchFamily="34" charset="0"/>
              </a:rPr>
              <a:t>Quali le ricadute </a:t>
            </a:r>
            <a:r>
              <a:rPr lang="it-IT" altLang="it-IT" sz="1600" dirty="0" smtClean="0">
                <a:latin typeface="Corbel" panose="020B0503020204020204" pitchFamily="34" charset="0"/>
              </a:rPr>
              <a:t>che può avere una applicazione Big Data</a:t>
            </a:r>
            <a:r>
              <a:rPr lang="it-IT" altLang="it-IT" sz="1600" b="1" dirty="0" smtClean="0">
                <a:latin typeface="Corbel" panose="020B0503020204020204" pitchFamily="34" charset="0"/>
              </a:rPr>
              <a:t> ?</a:t>
            </a: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it-IT" altLang="it-IT" sz="1200" b="1" dirty="0">
              <a:latin typeface="Corbel" panose="020B0503020204020204" pitchFamily="34" charset="0"/>
            </a:endParaRP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it-IT" altLang="it-IT" sz="1600" b="1" dirty="0">
                <a:latin typeface="Corbel" panose="020B0503020204020204" pitchFamily="34" charset="0"/>
              </a:rPr>
              <a:t>Quali </a:t>
            </a:r>
            <a:r>
              <a:rPr lang="it-IT" altLang="it-IT" sz="1600" b="1" dirty="0" smtClean="0">
                <a:latin typeface="Corbel" panose="020B0503020204020204" pitchFamily="34" charset="0"/>
              </a:rPr>
              <a:t>gli impatti </a:t>
            </a:r>
            <a:r>
              <a:rPr lang="it-IT" altLang="it-IT" sz="1600" b="1" dirty="0">
                <a:latin typeface="Corbel" panose="020B0503020204020204" pitchFamily="34" charset="0"/>
              </a:rPr>
              <a:t>più rilevanti</a:t>
            </a:r>
            <a:r>
              <a:rPr lang="it-IT" altLang="it-IT" sz="1600" dirty="0">
                <a:latin typeface="Corbel" panose="020B0503020204020204" pitchFamily="34" charset="0"/>
              </a:rPr>
              <a:t> </a:t>
            </a:r>
            <a:r>
              <a:rPr lang="it-IT" altLang="it-IT" sz="1600" dirty="0" smtClean="0">
                <a:latin typeface="Corbel" panose="020B0503020204020204" pitchFamily="34" charset="0"/>
              </a:rPr>
              <a:t>da attendersi sul </a:t>
            </a:r>
            <a:r>
              <a:rPr lang="it-IT" altLang="it-IT" sz="1600" dirty="0">
                <a:latin typeface="Corbel" panose="020B0503020204020204" pitchFamily="34" charset="0"/>
              </a:rPr>
              <a:t>medio periodo </a:t>
            </a:r>
            <a:r>
              <a:rPr lang="it-IT" altLang="it-IT" sz="1600" b="1" dirty="0">
                <a:latin typeface="Corbel" panose="020B0503020204020204" pitchFamily="34" charset="0"/>
              </a:rPr>
              <a:t>?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1600" dirty="0">
              <a:latin typeface="Corbel" panose="020B0503020204020204" pitchFamily="34" charset="0"/>
            </a:endParaRP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395536" y="124943"/>
            <a:ext cx="8229600" cy="6397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it-IT"/>
            </a:defPPr>
            <a:lvl1pPr defTabSz="457200">
              <a:spcBef>
                <a:spcPct val="0"/>
              </a:spcBef>
              <a:buNone/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smtClean="0"/>
              <a:t>Big Data : una moda o una rivoluzione ?</a:t>
            </a:r>
            <a:endParaRPr lang="it-IT" dirty="0"/>
          </a:p>
        </p:txBody>
      </p:sp>
      <p:pic>
        <p:nvPicPr>
          <p:cNvPr id="7" name="Immagine 6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0" y="2952000"/>
            <a:ext cx="2520000" cy="252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Immagine 7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0" y="1152000"/>
            <a:ext cx="2520000" cy="1619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9604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0" y="2952000"/>
            <a:ext cx="2520000" cy="252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420000" y="1044000"/>
            <a:ext cx="5040000" cy="477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rbel" panose="020B0503020204020204" pitchFamily="34" charset="0"/>
              </a:rPr>
              <a:t>Il procedimento </a:t>
            </a:r>
            <a:r>
              <a:rPr lang="it-IT" altLang="it-IT" sz="1600" dirty="0" smtClean="0">
                <a:latin typeface="Corbel" panose="020B0503020204020204" pitchFamily="34" charset="0"/>
              </a:rPr>
              <a:t>attuativo di una soluzione </a:t>
            </a:r>
            <a:r>
              <a:rPr kumimoji="0" lang="it-IT" altLang="it-IT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rbel" panose="020B0503020204020204" pitchFamily="34" charset="0"/>
              </a:rPr>
              <a:t>Big Data è riconducibile all’approccio induttivo, utilizzat</a:t>
            </a:r>
            <a:r>
              <a:rPr lang="it-IT" altLang="it-IT" sz="1600" dirty="0" smtClean="0">
                <a:latin typeface="Corbel" panose="020B0503020204020204" pitchFamily="34" charset="0"/>
              </a:rPr>
              <a:t>o nel campo scientifico a partire da Galilei. Infatti, pur senza l’obiettivo di doverne ricavare una teoria generale, i passi sono sostanzialmente quelli di trasformare le misure sperimentali in conoscenza utile, attraverso un modello matematico.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rbel" panose="020B0503020204020204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600" dirty="0">
                <a:latin typeface="Corbel" panose="020B0503020204020204" pitchFamily="34" charset="0"/>
                <a:ea typeface="Times New Roman" panose="02020603050405020304" pitchFamily="18" charset="0"/>
              </a:rPr>
              <a:t>Ciascuno di noi in relazione al proprio settore o problema  può crearsi </a:t>
            </a:r>
            <a:r>
              <a:rPr lang="it-IT" sz="1600" dirty="0" smtClean="0">
                <a:latin typeface="Corbel" panose="020B0503020204020204" pitchFamily="34" charset="0"/>
                <a:ea typeface="Times New Roman" panose="02020603050405020304" pitchFamily="18" charset="0"/>
              </a:rPr>
              <a:t>«</a:t>
            </a:r>
            <a:r>
              <a:rPr lang="it-IT" sz="1600" b="1" dirty="0" smtClean="0">
                <a:latin typeface="Corbel" panose="020B0503020204020204" pitchFamily="34" charset="0"/>
                <a:ea typeface="Times New Roman" panose="02020603050405020304" pitchFamily="18" charset="0"/>
              </a:rPr>
              <a:t>la propria </a:t>
            </a:r>
            <a:r>
              <a:rPr lang="it-IT" sz="1600" b="1" dirty="0">
                <a:latin typeface="Corbel" panose="020B0503020204020204" pitchFamily="34" charset="0"/>
                <a:ea typeface="Times New Roman" panose="02020603050405020304" pitchFamily="18" charset="0"/>
              </a:rPr>
              <a:t>legge di </a:t>
            </a:r>
            <a:r>
              <a:rPr lang="it-IT" sz="1600" b="1" dirty="0" smtClean="0">
                <a:latin typeface="Corbel" panose="020B0503020204020204" pitchFamily="34" charset="0"/>
                <a:ea typeface="Times New Roman" panose="02020603050405020304" pitchFamily="18" charset="0"/>
              </a:rPr>
              <a:t>gravità</a:t>
            </a:r>
            <a:r>
              <a:rPr lang="it-IT" sz="1600" dirty="0" smtClean="0">
                <a:latin typeface="Corbel" panose="020B0503020204020204" pitchFamily="34" charset="0"/>
                <a:ea typeface="Times New Roman" panose="02020603050405020304" pitchFamily="18" charset="0"/>
              </a:rPr>
              <a:t>». </a:t>
            </a:r>
            <a:r>
              <a:rPr lang="it-IT" sz="1600" dirty="0">
                <a:latin typeface="Corbel" panose="020B0503020204020204" pitchFamily="34" charset="0"/>
                <a:ea typeface="Times New Roman" panose="02020603050405020304" pitchFamily="18" charset="0"/>
              </a:rPr>
              <a:t>Possiamo oggettivare le  scelte. </a:t>
            </a:r>
            <a:r>
              <a:rPr lang="it-IT" sz="1600" dirty="0" smtClean="0">
                <a:latin typeface="Corbel" panose="020B0503020204020204" pitchFamily="34" charset="0"/>
                <a:ea typeface="Times New Roman" panose="02020603050405020304" pitchFamily="18" charset="0"/>
              </a:rPr>
              <a:t> Possiamo </a:t>
            </a:r>
            <a:r>
              <a:rPr lang="it-IT" sz="1600" dirty="0">
                <a:latin typeface="Corbel" panose="020B0503020204020204" pitchFamily="34" charset="0"/>
                <a:ea typeface="Times New Roman" panose="02020603050405020304" pitchFamily="18" charset="0"/>
              </a:rPr>
              <a:t>fare </a:t>
            </a:r>
            <a:r>
              <a:rPr lang="it-IT" sz="1600" dirty="0" err="1">
                <a:latin typeface="Corbel" panose="020B0503020204020204" pitchFamily="34" charset="0"/>
                <a:ea typeface="Times New Roman" panose="02020603050405020304" pitchFamily="18" charset="0"/>
              </a:rPr>
              <a:t>virtual</a:t>
            </a:r>
            <a:r>
              <a:rPr lang="it-IT" sz="1600" dirty="0">
                <a:latin typeface="Corbel" panose="020B0503020204020204" pitchFamily="34" charset="0"/>
                <a:ea typeface="Times New Roman" panose="02020603050405020304" pitchFamily="18" charset="0"/>
              </a:rPr>
              <a:t> </a:t>
            </a:r>
            <a:r>
              <a:rPr lang="it-IT" sz="1600" dirty="0" err="1" smtClean="0">
                <a:latin typeface="Corbel" panose="020B0503020204020204" pitchFamily="34" charset="0"/>
                <a:ea typeface="Times New Roman" panose="02020603050405020304" pitchFamily="18" charset="0"/>
              </a:rPr>
              <a:t>reasoning</a:t>
            </a:r>
            <a:r>
              <a:rPr lang="it-IT" sz="1600" dirty="0" smtClean="0">
                <a:latin typeface="Corbel" panose="020B0503020204020204" pitchFamily="34" charset="0"/>
                <a:ea typeface="Times New Roman" panose="02020603050405020304" pitchFamily="18" charset="0"/>
              </a:rPr>
              <a:t>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it-IT" altLang="it-IT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rbel" panose="020B0503020204020204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1600" dirty="0" smtClean="0">
                <a:latin typeface="Corbel" panose="020B0503020204020204" pitchFamily="34" charset="0"/>
              </a:rPr>
              <a:t>Dobbiamo pertanto ai Big Data l’effetto collaterale di accelerare la diffusione di una cultura scientifica  […].</a:t>
            </a:r>
            <a:endParaRPr lang="it-IT" altLang="it-IT" sz="1600" dirty="0">
              <a:latin typeface="Corbel" panose="020B0503020204020204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sz="1600" dirty="0" smtClean="0">
              <a:latin typeface="Corbel" panose="020B0503020204020204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1600" dirty="0" smtClean="0">
                <a:latin typeface="Corbel" panose="020B0503020204020204" pitchFamily="34" charset="0"/>
              </a:rPr>
              <a:t>Se è vero che Big Data significa espandere il dominio sperimentale in settori  disparati e su dati inusuali, è utile tenere in considerazione le buone regole del metodo scientifico.</a:t>
            </a:r>
          </a:p>
        </p:txBody>
      </p:sp>
      <p:sp>
        <p:nvSpPr>
          <p:cNvPr id="3" name="Rettangolo 2"/>
          <p:cNvSpPr/>
          <p:nvPr/>
        </p:nvSpPr>
        <p:spPr>
          <a:xfrm>
            <a:off x="395536" y="838453"/>
            <a:ext cx="7812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latin typeface="Corbel" panose="020B0503020204020204" pitchFamily="34" charset="0"/>
                <a:ea typeface="Times New Roman" panose="02020603050405020304" pitchFamily="18" charset="0"/>
              </a:rPr>
              <a:t>.</a:t>
            </a:r>
            <a:endParaRPr lang="it-IT" dirty="0">
              <a:latin typeface="Corbel" panose="020B0503020204020204" pitchFamily="34" charset="0"/>
            </a:endParaRPr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395536" y="124943"/>
            <a:ext cx="8229600" cy="6397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it-IT"/>
            </a:defPPr>
            <a:lvl1pPr defTabSz="457200">
              <a:spcBef>
                <a:spcPct val="0"/>
              </a:spcBef>
              <a:buNone/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smtClean="0"/>
              <a:t>Un approccio scientifico</a:t>
            </a:r>
            <a:endParaRPr lang="it-IT" dirty="0"/>
          </a:p>
        </p:txBody>
      </p:sp>
      <p:pic>
        <p:nvPicPr>
          <p:cNvPr id="5" name="Immagine 4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4" b="6475"/>
          <a:stretch/>
        </p:blipFill>
        <p:spPr>
          <a:xfrm>
            <a:off x="468000" y="1152000"/>
            <a:ext cx="2520000" cy="16182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/>
            </a:solidFill>
          </a:ln>
          <a:effectLst>
            <a:reflection blurRad="12700" stA="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0692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1"/>
          <p:cNvSpPr txBox="1">
            <a:spLocks/>
          </p:cNvSpPr>
          <p:nvPr/>
        </p:nvSpPr>
        <p:spPr>
          <a:xfrm>
            <a:off x="395536" y="124943"/>
            <a:ext cx="8229600" cy="6397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it-IT"/>
            </a:defPPr>
            <a:lvl1pPr defTabSz="457200">
              <a:spcBef>
                <a:spcPct val="0"/>
              </a:spcBef>
              <a:buNone/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smtClean="0"/>
              <a:t>Gli errori ricorrenti</a:t>
            </a:r>
            <a:endParaRPr lang="it-IT" dirty="0"/>
          </a:p>
        </p:txBody>
      </p:sp>
      <p:pic>
        <p:nvPicPr>
          <p:cNvPr id="2" name="Immagine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0" y="2952000"/>
            <a:ext cx="2520000" cy="252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Immagine 7"/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2" t="3360" b="4126"/>
          <a:stretch/>
        </p:blipFill>
        <p:spPr>
          <a:xfrm>
            <a:off x="468000" y="1152000"/>
            <a:ext cx="2520000" cy="162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/>
            </a:solidFill>
          </a:ln>
          <a:effectLst>
            <a:reflection blurRad="12700" stA="0" endPos="28000" dist="5000" dir="5400000" sy="-100000" algn="bl" rotWithShape="0"/>
          </a:effectLst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3420000" y="1044000"/>
            <a:ext cx="5040000" cy="4878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altLang="it-IT" sz="1600" b="1" dirty="0" err="1" smtClean="0">
                <a:latin typeface="Corbel" panose="020B0503020204020204" pitchFamily="34" charset="0"/>
              </a:rPr>
              <a:t>Bias</a:t>
            </a:r>
            <a:r>
              <a:rPr lang="it-IT" altLang="it-IT" sz="1600" b="1" dirty="0" smtClean="0">
                <a:latin typeface="Corbel" panose="020B0503020204020204" pitchFamily="34" charset="0"/>
              </a:rPr>
              <a:t> </a:t>
            </a:r>
            <a:r>
              <a:rPr lang="it-IT" altLang="it-IT" sz="1600" b="1" dirty="0" err="1" smtClean="0">
                <a:latin typeface="Corbel" panose="020B0503020204020204" pitchFamily="34" charset="0"/>
              </a:rPr>
              <a:t>error</a:t>
            </a:r>
            <a:r>
              <a:rPr lang="it-IT" altLang="it-IT" sz="1600" dirty="0" smtClean="0">
                <a:latin typeface="Corbel" panose="020B0503020204020204" pitchFamily="34" charset="0"/>
              </a:rPr>
              <a:t>: una lettura polarizzata o mal campionata porta ad una stima errata ab </a:t>
            </a:r>
            <a:r>
              <a:rPr lang="it-IT" altLang="it-IT" sz="1600" dirty="0" err="1" smtClean="0">
                <a:latin typeface="Corbel" panose="020B0503020204020204" pitchFamily="34" charset="0"/>
              </a:rPr>
              <a:t>initio</a:t>
            </a:r>
            <a:r>
              <a:rPr lang="it-IT" altLang="it-IT" sz="1600" dirty="0" smtClean="0">
                <a:latin typeface="Corbel" panose="020B0503020204020204" pitchFamily="34" charset="0"/>
              </a:rPr>
              <a:t> (es.: </a:t>
            </a:r>
            <a:r>
              <a:rPr lang="el-GR" altLang="it-IT" sz="1600" dirty="0" smtClean="0">
                <a:latin typeface="Corbel" panose="020B0503020204020204" pitchFamily="34" charset="0"/>
                <a:cs typeface="Times New Roman" panose="02020603050405020304" pitchFamily="18" charset="0"/>
              </a:rPr>
              <a:t>δ</a:t>
            </a:r>
            <a:r>
              <a:rPr lang="it-IT" altLang="it-IT" sz="1600" dirty="0" smtClean="0">
                <a:latin typeface="Corbel" panose="020B0503020204020204" pitchFamily="34" charset="0"/>
                <a:cs typeface="Times New Roman" panose="02020603050405020304" pitchFamily="18" charset="0"/>
              </a:rPr>
              <a:t>t, blogs, ecc</a:t>
            </a:r>
            <a:r>
              <a:rPr lang="it-IT" altLang="it-I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.).</a:t>
            </a:r>
            <a:endParaRPr lang="it-IT" altLang="it-IT" sz="1600" dirty="0" smtClean="0">
              <a:latin typeface="Corbel" panose="020B0503020204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altLang="it-IT" sz="1100" dirty="0">
              <a:latin typeface="Corbel" panose="020B0503020204020204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1600" b="1" dirty="0" smtClean="0">
                <a:latin typeface="Corbel" panose="020B0503020204020204" pitchFamily="34" charset="0"/>
              </a:rPr>
              <a:t>Rumore</a:t>
            </a:r>
            <a:r>
              <a:rPr lang="it-IT" altLang="it-IT" sz="1600" dirty="0" smtClean="0">
                <a:latin typeface="Corbel" panose="020B0503020204020204" pitchFamily="34" charset="0"/>
              </a:rPr>
              <a:t>: il processo di filtraggio è fondamentale per estrarre il segnale di interesse (spesso ignoto).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altLang="it-IT" sz="1100" dirty="0" smtClean="0">
              <a:latin typeface="Corbel" panose="020B0503020204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altLang="it-IT" sz="1600" b="1" dirty="0" smtClean="0">
                <a:latin typeface="Corbel" panose="020B0503020204020204" pitchFamily="34" charset="0"/>
              </a:rPr>
              <a:t>Finte correlazioni</a:t>
            </a:r>
            <a:r>
              <a:rPr lang="it-IT" altLang="it-IT" sz="1600" dirty="0" smtClean="0">
                <a:latin typeface="Corbel" panose="020B0503020204020204" pitchFamily="34" charset="0"/>
              </a:rPr>
              <a:t>: la «pretesa» (corretta) di poter identificare relazione latenti, non note a priori, porta ad accettare correlazioni spurie ovvero non causali.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altLang="it-IT" sz="1100" dirty="0">
              <a:latin typeface="Corbel" panose="020B0503020204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altLang="it-IT" sz="1600" b="1" dirty="0" smtClean="0">
                <a:latin typeface="Corbel" panose="020B0503020204020204" pitchFamily="34" charset="0"/>
              </a:rPr>
              <a:t>Ridondanza distorsiva</a:t>
            </a:r>
            <a:r>
              <a:rPr lang="it-IT" altLang="it-IT" sz="1600" dirty="0" smtClean="0">
                <a:latin typeface="Corbel" panose="020B0503020204020204" pitchFamily="34" charset="0"/>
              </a:rPr>
              <a:t>: se «multivariato» è di per sé un  valore, è inutile acquisire moli di dati se mutuamente dipendenti. La semplicità non è una contraddizione.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altLang="it-IT" sz="1100" dirty="0">
              <a:latin typeface="Corbel" panose="020B0503020204020204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1600" b="1" dirty="0" smtClean="0">
                <a:latin typeface="Corbel" panose="020B0503020204020204" pitchFamily="34" charset="0"/>
              </a:rPr>
              <a:t>Semplificazioni inadeguate</a:t>
            </a:r>
            <a:r>
              <a:rPr lang="it-IT" altLang="it-IT" sz="1600" dirty="0" smtClean="0">
                <a:latin typeface="Corbel" panose="020B0503020204020204" pitchFamily="34" charset="0"/>
              </a:rPr>
              <a:t>: una piena valorizzazione del contenuto informativo dei dati spesso richiede un approccio dinamico, non-lineare, ecc..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sz="1100" dirty="0">
              <a:latin typeface="Corbel" panose="020B0503020204020204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1600" b="1" dirty="0" smtClean="0">
                <a:latin typeface="Corbel" panose="020B0503020204020204" pitchFamily="34" charset="0"/>
              </a:rPr>
              <a:t>Instabilità / validazione carente dei modelli</a:t>
            </a:r>
            <a:r>
              <a:rPr lang="it-IT" altLang="it-IT" sz="1600" dirty="0" smtClean="0">
                <a:latin typeface="Corbel" panose="020B0503020204020204" pitchFamily="34" charset="0"/>
              </a:rPr>
              <a:t>: se identificare un modello è spesso (sempre) possibile, molto diverso è applicarlo in termini di generalizzazione.</a:t>
            </a:r>
          </a:p>
        </p:txBody>
      </p:sp>
    </p:spTree>
    <p:extLst>
      <p:ext uri="{BB962C8B-B14F-4D97-AF65-F5344CB8AC3E}">
        <p14:creationId xmlns:p14="http://schemas.microsoft.com/office/powerpoint/2010/main" val="334137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3420000" y="1044000"/>
            <a:ext cx="5040000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it-IT" sz="1600" dirty="0" smtClean="0">
                <a:latin typeface="Corbel" panose="020B0503020204020204" pitchFamily="34" charset="0"/>
                <a:ea typeface="Times New Roman" panose="02020603050405020304" pitchFamily="18" charset="0"/>
              </a:rPr>
              <a:t>Una soluzione Big Data è difficilmente riconducibile ad un «catalogo». Perderebbe la sua connotazione creativa.</a:t>
            </a:r>
          </a:p>
          <a:p>
            <a:pPr>
              <a:spcAft>
                <a:spcPts val="0"/>
              </a:spcAft>
            </a:pPr>
            <a:r>
              <a:rPr lang="it-IT" sz="800" dirty="0">
                <a:latin typeface="Corbel" panose="020B0503020204020204" pitchFamily="34" charset="0"/>
                <a:ea typeface="Times New Roman" panose="02020603050405020304" pitchFamily="18" charset="0"/>
              </a:rPr>
              <a:t/>
            </a:r>
            <a:br>
              <a:rPr lang="it-IT" sz="800" dirty="0">
                <a:latin typeface="Corbel" panose="020B0503020204020204" pitchFamily="34" charset="0"/>
                <a:ea typeface="Times New Roman" panose="02020603050405020304" pitchFamily="18" charset="0"/>
              </a:rPr>
            </a:br>
            <a:r>
              <a:rPr lang="it-IT" sz="1600" dirty="0">
                <a:latin typeface="Corbel" panose="020B0503020204020204" pitchFamily="34" charset="0"/>
                <a:ea typeface="Times New Roman" panose="02020603050405020304" pitchFamily="18" charset="0"/>
              </a:rPr>
              <a:t>La </a:t>
            </a:r>
            <a:r>
              <a:rPr lang="it-IT" sz="1600" dirty="0" smtClean="0">
                <a:latin typeface="Corbel" panose="020B0503020204020204" pitchFamily="34" charset="0"/>
                <a:ea typeface="Times New Roman" panose="02020603050405020304" pitchFamily="18" charset="0"/>
              </a:rPr>
              <a:t>tecnologia è fattore </a:t>
            </a:r>
            <a:r>
              <a:rPr lang="it-IT" sz="1600" dirty="0">
                <a:latin typeface="Corbel" panose="020B0503020204020204" pitchFamily="34" charset="0"/>
                <a:ea typeface="Times New Roman" panose="02020603050405020304" pitchFamily="18" charset="0"/>
              </a:rPr>
              <a:t>comune abilitante </a:t>
            </a:r>
            <a:r>
              <a:rPr lang="it-IT" sz="1600" dirty="0" smtClean="0">
                <a:latin typeface="Corbel" panose="020B0503020204020204" pitchFamily="34" charset="0"/>
                <a:ea typeface="Times New Roman" panose="02020603050405020304" pitchFamily="18" charset="0"/>
              </a:rPr>
              <a:t>con prestazioni in continua crescita (esiste una specifica area di </a:t>
            </a:r>
            <a:r>
              <a:rPr lang="it-IT" sz="1600" dirty="0">
                <a:latin typeface="Corbel" panose="020B0503020204020204" pitchFamily="34" charset="0"/>
                <a:ea typeface="Times New Roman" panose="02020603050405020304" pitchFamily="18" charset="0"/>
              </a:rPr>
              <a:t>criticità nella </a:t>
            </a:r>
            <a:r>
              <a:rPr lang="it-IT" sz="1600" dirty="0" smtClean="0">
                <a:latin typeface="Corbel" panose="020B0503020204020204" pitchFamily="34" charset="0"/>
                <a:ea typeface="Times New Roman" panose="02020603050405020304" pitchFamily="18" charset="0"/>
              </a:rPr>
              <a:t>«consumer </a:t>
            </a:r>
            <a:r>
              <a:rPr lang="it-IT" sz="1600" dirty="0" err="1">
                <a:latin typeface="Corbel" panose="020B0503020204020204" pitchFamily="34" charset="0"/>
                <a:ea typeface="Times New Roman" panose="02020603050405020304" pitchFamily="18" charset="0"/>
              </a:rPr>
              <a:t>based</a:t>
            </a:r>
            <a:r>
              <a:rPr lang="it-IT" sz="1600" dirty="0">
                <a:latin typeface="Corbel" panose="020B0503020204020204" pitchFamily="34" charset="0"/>
                <a:ea typeface="Times New Roman" panose="02020603050405020304" pitchFamily="18" charset="0"/>
              </a:rPr>
              <a:t> </a:t>
            </a:r>
            <a:r>
              <a:rPr lang="it-IT" sz="1600" dirty="0" err="1" smtClean="0">
                <a:latin typeface="Corbel" panose="020B0503020204020204" pitchFamily="34" charset="0"/>
                <a:ea typeface="Times New Roman" panose="02020603050405020304" pitchFamily="18" charset="0"/>
              </a:rPr>
              <a:t>IoT</a:t>
            </a:r>
            <a:r>
              <a:rPr lang="it-IT" sz="1600" dirty="0" smtClean="0">
                <a:latin typeface="Corbel" panose="020B0503020204020204" pitchFamily="34" charset="0"/>
                <a:ea typeface="Times New Roman" panose="02020603050405020304" pitchFamily="18" charset="0"/>
              </a:rPr>
              <a:t>»  a livello </a:t>
            </a:r>
            <a:r>
              <a:rPr lang="it-IT" sz="1600" dirty="0">
                <a:latin typeface="Corbel" panose="020B0503020204020204" pitchFamily="34" charset="0"/>
                <a:ea typeface="Times New Roman" panose="02020603050405020304" pitchFamily="18" charset="0"/>
              </a:rPr>
              <a:t>di </a:t>
            </a:r>
            <a:r>
              <a:rPr lang="it-IT" sz="1600" dirty="0" smtClean="0">
                <a:latin typeface="Corbel" panose="020B0503020204020204" pitchFamily="34" charset="0"/>
                <a:ea typeface="Times New Roman" panose="02020603050405020304" pitchFamily="18" charset="0"/>
              </a:rPr>
              <a:t>integrazione). </a:t>
            </a:r>
          </a:p>
          <a:p>
            <a:pPr algn="just">
              <a:spcAft>
                <a:spcPts val="0"/>
              </a:spcAft>
            </a:pPr>
            <a:endParaRPr lang="it-IT" sz="900" dirty="0">
              <a:latin typeface="Corbel" panose="020B0503020204020204" pitchFamily="34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it-IT" sz="1600" dirty="0" smtClean="0">
                <a:latin typeface="Corbel" panose="020B0503020204020204" pitchFamily="34" charset="0"/>
                <a:ea typeface="Times New Roman" panose="02020603050405020304" pitchFamily="18" charset="0"/>
              </a:rPr>
              <a:t>La tecnologia è tuttavia condizione solo necessaria: fattori chiave per il successo di una soluzione Big Data sono le componenti che la rendono unica.</a:t>
            </a:r>
            <a:endParaRPr lang="it-IT" sz="1600" dirty="0">
              <a:latin typeface="Corbel" panose="020B0503020204020204" pitchFamily="34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it-IT" sz="900" dirty="0" smtClean="0">
              <a:latin typeface="Corbel" panose="020B0503020204020204" pitchFamily="34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it-IT" sz="1600" b="1" dirty="0" smtClean="0">
                <a:latin typeface="Corbel" panose="020B0503020204020204" pitchFamily="34" charset="0"/>
                <a:ea typeface="Times New Roman" panose="02020603050405020304" pitchFamily="18" charset="0"/>
              </a:rPr>
              <a:t>Co-creazione / Ideazione</a:t>
            </a:r>
            <a:r>
              <a:rPr lang="it-IT" sz="1600" dirty="0" smtClean="0">
                <a:latin typeface="Corbel" panose="020B0503020204020204" pitchFamily="34" charset="0"/>
                <a:ea typeface="Times New Roman" panose="02020603050405020304" pitchFamily="18" charset="0"/>
              </a:rPr>
              <a:t>:  è la mediazione </a:t>
            </a:r>
            <a:r>
              <a:rPr lang="it-IT" sz="1600" dirty="0" err="1" smtClean="0">
                <a:latin typeface="Corbel" panose="020B0503020204020204" pitchFamily="34" charset="0"/>
                <a:ea typeface="Times New Roman" panose="02020603050405020304" pitchFamily="18" charset="0"/>
              </a:rPr>
              <a:t>bayesiana</a:t>
            </a:r>
            <a:r>
              <a:rPr lang="it-IT" sz="1600" dirty="0" smtClean="0">
                <a:latin typeface="Corbel" panose="020B0503020204020204" pitchFamily="34" charset="0"/>
                <a:ea typeface="Times New Roman" panose="02020603050405020304" pitchFamily="18" charset="0"/>
              </a:rPr>
              <a:t> tra le attese del business e la visione quantitativa.</a:t>
            </a:r>
          </a:p>
          <a:p>
            <a:pPr algn="just">
              <a:spcAft>
                <a:spcPts val="0"/>
              </a:spcAft>
            </a:pPr>
            <a:endParaRPr lang="it-IT" sz="900" dirty="0">
              <a:latin typeface="Corbel" panose="020B0503020204020204" pitchFamily="34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it-IT" sz="1600" b="1" dirty="0" smtClean="0">
                <a:latin typeface="Corbel" panose="020B0503020204020204" pitchFamily="34" charset="0"/>
                <a:ea typeface="Times New Roman" panose="02020603050405020304" pitchFamily="18" charset="0"/>
              </a:rPr>
              <a:t>Sensorizzazione</a:t>
            </a:r>
            <a:r>
              <a:rPr lang="it-IT" sz="1600" dirty="0" smtClean="0">
                <a:latin typeface="Corbel" panose="020B0503020204020204" pitchFamily="34" charset="0"/>
                <a:ea typeface="Times New Roman" panose="02020603050405020304" pitchFamily="18" charset="0"/>
              </a:rPr>
              <a:t>: stabilisce quali misure effettuare ed integrare, in quale servizio trasformare un prodotto  […].</a:t>
            </a:r>
          </a:p>
          <a:p>
            <a:pPr algn="just">
              <a:spcAft>
                <a:spcPts val="0"/>
              </a:spcAft>
            </a:pPr>
            <a:endParaRPr lang="it-IT" sz="900" dirty="0">
              <a:latin typeface="Corbel" panose="020B0503020204020204" pitchFamily="34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it-IT" sz="1600" b="1" dirty="0" smtClean="0">
                <a:latin typeface="Corbel" panose="020B0503020204020204" pitchFamily="34" charset="0"/>
                <a:ea typeface="Times New Roman" panose="02020603050405020304" pitchFamily="18" charset="0"/>
              </a:rPr>
              <a:t>Algoritmica</a:t>
            </a:r>
            <a:r>
              <a:rPr lang="it-IT" sz="1600" dirty="0" smtClean="0">
                <a:latin typeface="Corbel" panose="020B0503020204020204" pitchFamily="34" charset="0"/>
                <a:ea typeface="Times New Roman" panose="02020603050405020304" pitchFamily="18" charset="0"/>
              </a:rPr>
              <a:t>: è «core» indispensabile per trasformare la complessità in conoscenza applicabile, valorizzando approcci quali il «Machine Learning» […].</a:t>
            </a:r>
          </a:p>
          <a:p>
            <a:pPr algn="just">
              <a:spcAft>
                <a:spcPts val="0"/>
              </a:spcAft>
            </a:pPr>
            <a:endParaRPr lang="it-IT" sz="900" dirty="0">
              <a:latin typeface="Corbel" panose="020B0503020204020204" pitchFamily="34" charset="0"/>
              <a:ea typeface="Times New Roman" panose="02020603050405020304" pitchFamily="18" charset="0"/>
            </a:endParaRPr>
          </a:p>
          <a:p>
            <a:pPr algn="just"/>
            <a:r>
              <a:rPr lang="it-IT" sz="1600" b="1" dirty="0" smtClean="0">
                <a:latin typeface="Corbel" panose="020B0503020204020204" pitchFamily="34" charset="0"/>
                <a:ea typeface="Times New Roman" panose="02020603050405020304" pitchFamily="18" charset="0"/>
              </a:rPr>
              <a:t>Progettazione «human </a:t>
            </a:r>
            <a:r>
              <a:rPr lang="it-IT" sz="1600" b="1" dirty="0" err="1" smtClean="0">
                <a:latin typeface="Corbel" panose="020B0503020204020204" pitchFamily="34" charset="0"/>
                <a:ea typeface="Times New Roman" panose="02020603050405020304" pitchFamily="18" charset="0"/>
              </a:rPr>
              <a:t>centric</a:t>
            </a:r>
            <a:r>
              <a:rPr lang="it-IT" sz="1600" b="1" dirty="0" smtClean="0">
                <a:latin typeface="Corbel" panose="020B0503020204020204" pitchFamily="34" charset="0"/>
                <a:ea typeface="Times New Roman" panose="02020603050405020304" pitchFamily="18" charset="0"/>
              </a:rPr>
              <a:t>»</a:t>
            </a:r>
            <a:r>
              <a:rPr lang="it-IT" sz="1600" dirty="0" smtClean="0">
                <a:latin typeface="Corbel" panose="020B0503020204020204" pitchFamily="34" charset="0"/>
                <a:ea typeface="Times New Roman" panose="02020603050405020304" pitchFamily="18" charset="0"/>
              </a:rPr>
              <a:t>: serve per restituire la conoscenza nel dominio di comfort dell’Utente.</a:t>
            </a:r>
            <a:endParaRPr lang="it-IT" sz="1600" dirty="0">
              <a:latin typeface="Corbel" panose="020B0503020204020204" pitchFamily="34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it-IT" sz="16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395536" y="124943"/>
            <a:ext cx="8229600" cy="6397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it-IT"/>
            </a:defPPr>
            <a:lvl1pPr defTabSz="457200">
              <a:spcBef>
                <a:spcPct val="0"/>
              </a:spcBef>
              <a:buNone/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smtClean="0"/>
              <a:t>I fattori chiave </a:t>
            </a:r>
            <a:endParaRPr lang="it-IT" dirty="0"/>
          </a:p>
        </p:txBody>
      </p:sp>
      <p:pic>
        <p:nvPicPr>
          <p:cNvPr id="11" name="Immagine 17" descr="numeri.bmp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24" y="2952000"/>
            <a:ext cx="2520000" cy="252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2" name="CasellaDiTesto 11"/>
          <p:cNvSpPr txBox="1">
            <a:spLocks noChangeArrowheads="1"/>
          </p:cNvSpPr>
          <p:nvPr/>
        </p:nvSpPr>
        <p:spPr bwMode="auto">
          <a:xfrm>
            <a:off x="1943603" y="5471646"/>
            <a:ext cx="126024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it-IT" sz="1050" b="1">
                <a:solidFill>
                  <a:srgbClr val="004785"/>
                </a:solidFill>
                <a:latin typeface="Century Gothic" panose="020B0502020202020204" pitchFamily="34" charset="0"/>
              </a:rPr>
              <a:t>Quantitative</a:t>
            </a:r>
          </a:p>
        </p:txBody>
      </p:sp>
      <p:sp>
        <p:nvSpPr>
          <p:cNvPr id="13" name="CasellaDiTesto 12"/>
          <p:cNvSpPr txBox="1">
            <a:spLocks noChangeArrowheads="1"/>
          </p:cNvSpPr>
          <p:nvPr/>
        </p:nvSpPr>
        <p:spPr bwMode="auto">
          <a:xfrm>
            <a:off x="216844" y="5471646"/>
            <a:ext cx="125881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it-IT" sz="1050" b="1" dirty="0">
                <a:solidFill>
                  <a:srgbClr val="004785"/>
                </a:solidFill>
                <a:latin typeface="Century Gothic" panose="020B0502020202020204" pitchFamily="34" charset="0"/>
              </a:rPr>
              <a:t>Qualitative</a:t>
            </a:r>
          </a:p>
        </p:txBody>
      </p:sp>
      <p:sp>
        <p:nvSpPr>
          <p:cNvPr id="14" name="CasellaDiTesto 13"/>
          <p:cNvSpPr txBox="1">
            <a:spLocks noChangeArrowheads="1"/>
          </p:cNvSpPr>
          <p:nvPr/>
        </p:nvSpPr>
        <p:spPr bwMode="auto">
          <a:xfrm rot="16200000">
            <a:off x="-241905" y="5167823"/>
            <a:ext cx="115728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1050" b="1" dirty="0" err="1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Prior</a:t>
            </a:r>
            <a:endParaRPr lang="it-IT" sz="1050" b="1" dirty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</p:txBody>
      </p:sp>
      <p:graphicFrame>
        <p:nvGraphicFramePr>
          <p:cNvPr id="15" name="Diagramma 14"/>
          <p:cNvGraphicFramePr/>
          <p:nvPr>
            <p:extLst>
              <p:ext uri="{D42A27DB-BD31-4B8C-83A1-F6EECF244321}">
                <p14:modId xmlns:p14="http://schemas.microsoft.com/office/powerpoint/2010/main" val="1907783604"/>
              </p:ext>
            </p:extLst>
          </p:nvPr>
        </p:nvGraphicFramePr>
        <p:xfrm>
          <a:off x="179512" y="1743942"/>
          <a:ext cx="3267787" cy="4212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6" name="CasellaDiTesto 9"/>
          <p:cNvSpPr txBox="1">
            <a:spLocks noChangeArrowheads="1"/>
          </p:cNvSpPr>
          <p:nvPr/>
        </p:nvSpPr>
        <p:spPr bwMode="auto">
          <a:xfrm rot="16200000">
            <a:off x="-241111" y="3121665"/>
            <a:ext cx="11557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1050" b="1" dirty="0" err="1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Posterior</a:t>
            </a:r>
            <a:endParaRPr lang="it-IT" sz="1050" b="1" dirty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19" name="Immagine 18"/>
          <p:cNvPicPr>
            <a:picLocks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1"/>
          <a:stretch/>
        </p:blipFill>
        <p:spPr>
          <a:xfrm>
            <a:off x="468000" y="1152000"/>
            <a:ext cx="2520000" cy="1620000"/>
          </a:xfrm>
          <a:prstGeom prst="roundRect">
            <a:avLst>
              <a:gd name="adj" fmla="val 8594"/>
            </a:avLst>
          </a:prstGeom>
          <a:blipFill>
            <a:blip r:embed="rId10"/>
            <a:tile tx="0" ty="0" sx="100000" sy="100000" flip="none" algn="tl"/>
          </a:blipFill>
          <a:ln>
            <a:solidFill>
              <a:schemeClr val="accent1"/>
            </a:solidFill>
          </a:ln>
          <a:effectLst>
            <a:reflection blurRad="12700" stA="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6494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1"/>
          <p:cNvSpPr txBox="1">
            <a:spLocks/>
          </p:cNvSpPr>
          <p:nvPr/>
        </p:nvSpPr>
        <p:spPr>
          <a:xfrm>
            <a:off x="395536" y="124943"/>
            <a:ext cx="8229600" cy="6397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it-IT"/>
            </a:defPPr>
            <a:lvl1pPr defTabSz="457200">
              <a:spcBef>
                <a:spcPct val="0"/>
              </a:spcBef>
              <a:buNone/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smtClean="0"/>
              <a:t>Le ricadute</a:t>
            </a:r>
            <a:endParaRPr lang="it-IT" dirty="0"/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3419872" y="1044001"/>
            <a:ext cx="5040000" cy="4678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it-IT" altLang="it-IT" sz="1600" b="0" i="0" u="none" strike="noStrike" cap="none" normalizeH="0" dirty="0" smtClean="0">
                <a:ln>
                  <a:noFill/>
                </a:ln>
                <a:effectLst/>
                <a:latin typeface="Corbel" panose="020B0503020204020204" pitchFamily="34" charset="0"/>
              </a:rPr>
              <a:t>Le soluzioni Big Data </a:t>
            </a:r>
            <a:r>
              <a:rPr lang="it-IT" altLang="it-IT" sz="1600" dirty="0" smtClean="0">
                <a:latin typeface="Corbel" panose="020B0503020204020204" pitchFamily="34" charset="0"/>
              </a:rPr>
              <a:t>(non necessariamente </a:t>
            </a:r>
            <a:r>
              <a:rPr lang="it-IT" altLang="it-IT" sz="1600" dirty="0">
                <a:latin typeface="Corbel" panose="020B0503020204020204" pitchFamily="34" charset="0"/>
              </a:rPr>
              <a:t>il risultato di un intervento end-to-end</a:t>
            </a:r>
            <a:r>
              <a:rPr lang="it-IT" altLang="it-IT" sz="1600" dirty="0" smtClean="0">
                <a:latin typeface="Corbel" panose="020B0503020204020204" pitchFamily="34" charset="0"/>
              </a:rPr>
              <a:t>) possono avere diversi tipi di ricadute.</a:t>
            </a:r>
            <a:endParaRPr kumimoji="0" lang="it-IT" altLang="it-IT" sz="1600" b="0" i="0" u="none" strike="noStrike" cap="none" normalizeH="0" dirty="0" smtClean="0">
              <a:ln>
                <a:noFill/>
              </a:ln>
              <a:effectLst/>
              <a:latin typeface="Corbel" panose="020B0503020204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altLang="it-IT" sz="1400" dirty="0">
              <a:latin typeface="Corbel" panose="020B0503020204020204" pitchFamily="34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it-IT" altLang="it-IT" sz="1600" b="1" dirty="0" smtClean="0">
                <a:latin typeface="Corbel" panose="020B0503020204020204" pitchFamily="34" charset="0"/>
              </a:rPr>
              <a:t>Evoluzione conoscenza in relazione a problemi noti</a:t>
            </a:r>
            <a:r>
              <a:rPr lang="it-IT" altLang="it-IT" sz="1600" dirty="0" smtClean="0">
                <a:latin typeface="Corbel" panose="020B0503020204020204" pitchFamily="34" charset="0"/>
              </a:rPr>
              <a:t>: il miglioramento è solo marginale ma efficace in termini aggregati e di competitività («</a:t>
            </a:r>
            <a:r>
              <a:rPr lang="it-IT" altLang="it-IT" sz="1600" dirty="0" err="1" smtClean="0">
                <a:latin typeface="Corbel" panose="020B0503020204020204" pitchFamily="34" charset="0"/>
              </a:rPr>
              <a:t>squeeze</a:t>
            </a:r>
            <a:r>
              <a:rPr lang="it-IT" altLang="it-IT" sz="1600" dirty="0" smtClean="0">
                <a:latin typeface="Corbel" panose="020B0503020204020204" pitchFamily="34" charset="0"/>
              </a:rPr>
              <a:t> the Pareto </a:t>
            </a:r>
            <a:r>
              <a:rPr lang="it-IT" altLang="it-IT" sz="1600" dirty="0" err="1" smtClean="0">
                <a:latin typeface="Corbel" panose="020B0503020204020204" pitchFamily="34" charset="0"/>
              </a:rPr>
              <a:t>tail</a:t>
            </a:r>
            <a:r>
              <a:rPr lang="it-IT" altLang="it-IT" sz="1600" dirty="0" smtClean="0">
                <a:latin typeface="Corbel" panose="020B0503020204020204" pitchFamily="34" charset="0"/>
              </a:rPr>
              <a:t>»).  Es.: logistica, ottimizzazione </a:t>
            </a:r>
            <a:r>
              <a:rPr lang="it-IT" altLang="it-IT" sz="1600" dirty="0" err="1" smtClean="0">
                <a:latin typeface="Corbel" panose="020B0503020204020204" pitchFamily="34" charset="0"/>
              </a:rPr>
              <a:t>routing</a:t>
            </a:r>
            <a:r>
              <a:rPr lang="it-IT" altLang="it-IT" sz="1600" dirty="0" smtClean="0">
                <a:latin typeface="Corbel" panose="020B0503020204020204" pitchFamily="34" charset="0"/>
              </a:rPr>
              <a:t> consegne: pochi km / turno </a:t>
            </a:r>
            <a:r>
              <a:rPr lang="it-IT" altLang="it-IT" sz="1600" dirty="0" smtClean="0">
                <a:latin typeface="Corbel" panose="020B0503020204020204" pitchFamily="34" charset="0"/>
                <a:sym typeface="Wingdings" panose="05000000000000000000" pitchFamily="2" charset="2"/>
              </a:rPr>
              <a:t></a:t>
            </a:r>
            <a:r>
              <a:rPr lang="it-IT" altLang="it-IT" sz="1600" dirty="0" smtClean="0">
                <a:latin typeface="Corbel" panose="020B0503020204020204" pitchFamily="34" charset="0"/>
              </a:rPr>
              <a:t> milioni $ / anno; </a:t>
            </a:r>
            <a:r>
              <a:rPr lang="it-IT" altLang="it-IT" sz="1600" dirty="0">
                <a:latin typeface="Corbel" panose="020B0503020204020204" pitchFamily="34" charset="0"/>
              </a:rPr>
              <a:t>[</a:t>
            </a:r>
            <a:r>
              <a:rPr lang="it-IT" altLang="it-IT" sz="1600" dirty="0" smtClean="0">
                <a:latin typeface="Corbel" panose="020B0503020204020204" pitchFamily="34" charset="0"/>
              </a:rPr>
              <a:t>…] .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it-IT" altLang="it-IT" sz="1400" b="1" dirty="0" smtClean="0">
              <a:latin typeface="Corbel" panose="020B0503020204020204" pitchFamily="34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it-IT" altLang="it-IT" sz="1600" b="1" dirty="0" smtClean="0">
                <a:latin typeface="Corbel" panose="020B0503020204020204" pitchFamily="34" charset="0"/>
              </a:rPr>
              <a:t>Attivazione nuovi modelli di business</a:t>
            </a:r>
            <a:r>
              <a:rPr lang="it-IT" altLang="it-IT" sz="1600" dirty="0" smtClean="0">
                <a:latin typeface="Corbel" panose="020B0503020204020204" pitchFamily="34" charset="0"/>
              </a:rPr>
              <a:t>: il Big Data impatta come approccio concorrendo a creare nuovi business.   Es.: monitoraggio </a:t>
            </a:r>
            <a:r>
              <a:rPr lang="it-IT" altLang="it-IT" sz="1600" dirty="0" err="1" smtClean="0">
                <a:latin typeface="Corbel" panose="020B0503020204020204" pitchFamily="34" charset="0"/>
              </a:rPr>
              <a:t>appliance</a:t>
            </a:r>
            <a:r>
              <a:rPr lang="it-IT" altLang="it-IT" sz="1600" dirty="0" smtClean="0">
                <a:latin typeface="Corbel" panose="020B0503020204020204" pitchFamily="34" charset="0"/>
              </a:rPr>
              <a:t> domestica </a:t>
            </a:r>
            <a:r>
              <a:rPr lang="it-IT" altLang="it-IT" sz="1600" dirty="0" smtClean="0">
                <a:latin typeface="Corbel" panose="020B0503020204020204" pitchFamily="34" charset="0"/>
                <a:sym typeface="Wingdings" panose="05000000000000000000" pitchFamily="2" charset="2"/>
              </a:rPr>
              <a:t> </a:t>
            </a:r>
            <a:r>
              <a:rPr lang="it-IT" altLang="it-IT" sz="1600" dirty="0" err="1" smtClean="0">
                <a:latin typeface="Corbel" panose="020B0503020204020204" pitchFamily="34" charset="0"/>
                <a:sym typeface="Wingdings" panose="05000000000000000000" pitchFamily="2" charset="2"/>
              </a:rPr>
              <a:t>demand</a:t>
            </a:r>
            <a:r>
              <a:rPr lang="it-IT" altLang="it-IT" sz="1600" dirty="0" smtClean="0">
                <a:latin typeface="Corbel" panose="020B0503020204020204" pitchFamily="34" charset="0"/>
                <a:sym typeface="Wingdings" panose="05000000000000000000" pitchFamily="2" charset="2"/>
              </a:rPr>
              <a:t> </a:t>
            </a:r>
            <a:r>
              <a:rPr lang="it-IT" altLang="it-IT" sz="1600" dirty="0" err="1" smtClean="0">
                <a:latin typeface="Corbel" panose="020B0503020204020204" pitchFamily="34" charset="0"/>
                <a:sym typeface="Wingdings" panose="05000000000000000000" pitchFamily="2" charset="2"/>
              </a:rPr>
              <a:t>response</a:t>
            </a:r>
            <a:r>
              <a:rPr lang="it-IT" altLang="it-IT" sz="1600" dirty="0">
                <a:latin typeface="Corbel" panose="020B0503020204020204" pitchFamily="34" charset="0"/>
                <a:sym typeface="Wingdings" panose="05000000000000000000" pitchFamily="2" charset="2"/>
              </a:rPr>
              <a:t> </a:t>
            </a:r>
            <a:r>
              <a:rPr lang="it-IT" altLang="it-IT" sz="1600" dirty="0" smtClean="0">
                <a:latin typeface="Corbel" panose="020B0503020204020204" pitchFamily="34" charset="0"/>
                <a:sym typeface="Wingdings" panose="05000000000000000000" pitchFamily="2" charset="2"/>
              </a:rPr>
              <a:t> risparmio milioni $; </a:t>
            </a:r>
            <a:r>
              <a:rPr lang="it-IT" altLang="it-IT" sz="1600" dirty="0">
                <a:latin typeface="Corbel" panose="020B0503020204020204" pitchFamily="34" charset="0"/>
                <a:sym typeface="Wingdings" panose="05000000000000000000" pitchFamily="2" charset="2"/>
              </a:rPr>
              <a:t>[</a:t>
            </a:r>
            <a:r>
              <a:rPr lang="it-IT" altLang="it-IT" sz="1600" dirty="0" smtClean="0">
                <a:latin typeface="Corbel" panose="020B0503020204020204" pitchFamily="34" charset="0"/>
                <a:sym typeface="Wingdings" panose="05000000000000000000" pitchFamily="2" charset="2"/>
              </a:rPr>
              <a:t>…]</a:t>
            </a:r>
            <a:endParaRPr lang="it-IT" altLang="it-IT" sz="1600" dirty="0" smtClean="0">
              <a:latin typeface="Corbel" panose="020B0503020204020204" pitchFamily="34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it-IT" altLang="it-IT" sz="1400" dirty="0">
              <a:latin typeface="Corbel" panose="020B0503020204020204" pitchFamily="34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it-IT" altLang="it-IT" sz="1600" b="1" dirty="0" smtClean="0">
                <a:latin typeface="Corbel" panose="020B0503020204020204" pitchFamily="34" charset="0"/>
              </a:rPr>
              <a:t>Generazione di innovazione «dirompente»: </a:t>
            </a:r>
            <a:r>
              <a:rPr lang="it-IT" altLang="it-IT" sz="1600" dirty="0" smtClean="0">
                <a:latin typeface="Corbel" panose="020B0503020204020204" pitchFamily="34" charset="0"/>
              </a:rPr>
              <a:t>sono tutte le applicazioni su domini inesplorati, come quelle basate sui dati social/open («</a:t>
            </a:r>
            <a:r>
              <a:rPr lang="it-IT" altLang="it-IT" sz="1600" dirty="0" err="1" smtClean="0">
                <a:latin typeface="Corbel" panose="020B0503020204020204" pitchFamily="34" charset="0"/>
              </a:rPr>
              <a:t>digital</a:t>
            </a:r>
            <a:r>
              <a:rPr lang="it-IT" altLang="it-IT" sz="1600" dirty="0" smtClean="0">
                <a:latin typeface="Corbel" panose="020B0503020204020204" pitchFamily="34" charset="0"/>
              </a:rPr>
              <a:t> </a:t>
            </a:r>
            <a:r>
              <a:rPr lang="it-IT" altLang="it-IT" sz="1600" dirty="0" err="1" smtClean="0">
                <a:latin typeface="Corbel" panose="020B0503020204020204" pitchFamily="34" charset="0"/>
              </a:rPr>
              <a:t>humanism</a:t>
            </a:r>
            <a:r>
              <a:rPr lang="it-IT" altLang="it-IT" sz="1600" dirty="0" smtClean="0">
                <a:latin typeface="Corbel" panose="020B0503020204020204" pitchFamily="34" charset="0"/>
              </a:rPr>
              <a:t>»), sui dati di mobilità, ecc.. Es.: </a:t>
            </a:r>
            <a:r>
              <a:rPr lang="it-IT" altLang="it-IT" sz="1600" dirty="0" err="1" smtClean="0">
                <a:latin typeface="Corbel" panose="020B0503020204020204" pitchFamily="34" charset="0"/>
              </a:rPr>
              <a:t>happiness</a:t>
            </a:r>
            <a:r>
              <a:rPr lang="it-IT" altLang="it-IT" sz="1600" dirty="0" smtClean="0">
                <a:latin typeface="Corbel" panose="020B0503020204020204" pitchFamily="34" charset="0"/>
              </a:rPr>
              <a:t> mood, social </a:t>
            </a:r>
            <a:r>
              <a:rPr lang="it-IT" altLang="it-IT" sz="1600" dirty="0" err="1" smtClean="0">
                <a:latin typeface="Corbel" panose="020B0503020204020204" pitchFamily="34" charset="0"/>
              </a:rPr>
              <a:t>reasoning</a:t>
            </a:r>
            <a:r>
              <a:rPr lang="it-IT" altLang="it-IT" sz="1600" dirty="0" smtClean="0">
                <a:latin typeface="Corbel" panose="020B0503020204020204" pitchFamily="34" charset="0"/>
              </a:rPr>
              <a:t>, […].</a:t>
            </a:r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 rotWithShape="1">
          <a:blip r:embed="rId2"/>
          <a:srcRect t="15813" r="1666" b="14194"/>
          <a:stretch/>
        </p:blipFill>
        <p:spPr>
          <a:xfrm>
            <a:off x="468000" y="2952000"/>
            <a:ext cx="2520000" cy="25386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" name="Immagine 18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68000" y="1152000"/>
            <a:ext cx="2520000" cy="15571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/>
            </a:solidFill>
          </a:ln>
          <a:effectLst>
            <a:reflection blurRad="12700" stA="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5461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0" y="1152000"/>
            <a:ext cx="2520000" cy="162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0" endPos="28000" dist="5000" dir="5400000" sy="-100000" algn="bl" rotWithShape="0"/>
          </a:effectLst>
        </p:spPr>
      </p:pic>
      <p:sp>
        <p:nvSpPr>
          <p:cNvPr id="8" name="Titolo 1"/>
          <p:cNvSpPr txBox="1">
            <a:spLocks/>
          </p:cNvSpPr>
          <p:nvPr/>
        </p:nvSpPr>
        <p:spPr>
          <a:xfrm>
            <a:off x="395536" y="124943"/>
            <a:ext cx="8229600" cy="6397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it-IT"/>
            </a:defPPr>
            <a:lvl1pPr defTabSz="457200">
              <a:spcBef>
                <a:spcPct val="0"/>
              </a:spcBef>
              <a:buNone/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smtClean="0"/>
              <a:t>Gli impatti sul medio periodo</a:t>
            </a:r>
            <a:endParaRPr lang="it-IT" dirty="0"/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0" y="2952000"/>
            <a:ext cx="2520000" cy="252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Rettangolo 13"/>
          <p:cNvSpPr/>
          <p:nvPr/>
        </p:nvSpPr>
        <p:spPr>
          <a:xfrm>
            <a:off x="3420000" y="1080000"/>
            <a:ext cx="504000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it-IT" sz="1600" dirty="0" smtClean="0">
                <a:solidFill>
                  <a:prstClr val="black"/>
                </a:solidFill>
                <a:latin typeface="Corbel" panose="020B0503020204020204" pitchFamily="34" charset="0"/>
              </a:rPr>
              <a:t>Il mondo Big Data si accompagna ad una serie di altre trasformazioni </a:t>
            </a:r>
            <a:r>
              <a:rPr lang="it-IT" sz="1600" dirty="0">
                <a:solidFill>
                  <a:prstClr val="black"/>
                </a:solidFill>
                <a:latin typeface="Corbel" panose="020B0503020204020204" pitchFamily="34" charset="0"/>
              </a:rPr>
              <a:t>(</a:t>
            </a:r>
            <a:r>
              <a:rPr lang="it-IT" sz="1600" dirty="0" smtClean="0">
                <a:solidFill>
                  <a:prstClr val="black"/>
                </a:solidFill>
                <a:latin typeface="Corbel" panose="020B0503020204020204" pitchFamily="34" charset="0"/>
              </a:rPr>
              <a:t>Internet of  </a:t>
            </a:r>
            <a:r>
              <a:rPr lang="it-IT" sz="1600" dirty="0" err="1" smtClean="0">
                <a:solidFill>
                  <a:prstClr val="black"/>
                </a:solidFill>
                <a:latin typeface="Corbel" panose="020B0503020204020204" pitchFamily="34" charset="0"/>
              </a:rPr>
              <a:t>Things</a:t>
            </a:r>
            <a:r>
              <a:rPr lang="it-IT" sz="1600" dirty="0" smtClean="0">
                <a:solidFill>
                  <a:prstClr val="black"/>
                </a:solidFill>
                <a:latin typeface="Corbel" panose="020B0503020204020204" pitchFamily="34" charset="0"/>
              </a:rPr>
              <a:t>, Robotizzazione, ..)  che avranno impatti di grande rilievo sul mondo del lavoro e sulla sfera sociale.</a:t>
            </a:r>
          </a:p>
          <a:p>
            <a:pPr lvl="0" algn="just"/>
            <a:endParaRPr lang="it-IT" sz="1200" dirty="0" smtClean="0">
              <a:solidFill>
                <a:prstClr val="black"/>
              </a:solidFill>
              <a:latin typeface="Corbel" panose="020B0503020204020204" pitchFamily="34" charset="0"/>
            </a:endParaRPr>
          </a:p>
          <a:p>
            <a:pPr algn="just"/>
            <a:r>
              <a:rPr lang="it-IT" sz="1600" b="1" dirty="0">
                <a:solidFill>
                  <a:prstClr val="black"/>
                </a:solidFill>
                <a:latin typeface="Corbel" panose="020B0503020204020204" pitchFamily="34" charset="0"/>
                <a:ea typeface="Times New Roman" panose="02020603050405020304" pitchFamily="18" charset="0"/>
              </a:rPr>
              <a:t>Empowerment of </a:t>
            </a:r>
            <a:r>
              <a:rPr lang="it-IT" sz="1600" b="1" dirty="0" err="1">
                <a:solidFill>
                  <a:prstClr val="black"/>
                </a:solidFill>
                <a:latin typeface="Corbel" panose="020B0503020204020204" pitchFamily="34" charset="0"/>
                <a:ea typeface="Times New Roman" panose="02020603050405020304" pitchFamily="18" charset="0"/>
              </a:rPr>
              <a:t>people</a:t>
            </a:r>
            <a:r>
              <a:rPr lang="it-IT" sz="1600" dirty="0">
                <a:solidFill>
                  <a:prstClr val="black"/>
                </a:solidFill>
                <a:latin typeface="Corbel" panose="020B0503020204020204" pitchFamily="34" charset="0"/>
                <a:ea typeface="Times New Roman" panose="02020603050405020304" pitchFamily="18" charset="0"/>
              </a:rPr>
              <a:t> : la </a:t>
            </a:r>
            <a:r>
              <a:rPr lang="it-IT" sz="1600" dirty="0" smtClean="0">
                <a:solidFill>
                  <a:prstClr val="black"/>
                </a:solidFill>
                <a:latin typeface="Corbel" panose="020B0503020204020204" pitchFamily="34" charset="0"/>
                <a:ea typeface="Times New Roman" panose="02020603050405020304" pitchFamily="18" charset="0"/>
              </a:rPr>
              <a:t>tecnologia integrata e pervasiva </a:t>
            </a:r>
            <a:r>
              <a:rPr lang="it-IT" sz="1600" dirty="0">
                <a:solidFill>
                  <a:prstClr val="black"/>
                </a:solidFill>
                <a:latin typeface="Corbel" panose="020B0503020204020204" pitchFamily="34" charset="0"/>
                <a:ea typeface="Times New Roman" panose="02020603050405020304" pitchFamily="18" charset="0"/>
              </a:rPr>
              <a:t>rimette al centro l’uomo </a:t>
            </a:r>
            <a:r>
              <a:rPr lang="it-IT" sz="1600" dirty="0" smtClean="0">
                <a:solidFill>
                  <a:prstClr val="black"/>
                </a:solidFill>
                <a:latin typeface="Corbel" panose="020B0503020204020204" pitchFamily="34" charset="0"/>
                <a:ea typeface="Times New Roman" panose="02020603050405020304" pitchFamily="18" charset="0"/>
              </a:rPr>
              <a:t>(«human internet», «human </a:t>
            </a:r>
            <a:r>
              <a:rPr lang="it-IT" sz="1600" dirty="0" err="1">
                <a:solidFill>
                  <a:prstClr val="black"/>
                </a:solidFill>
                <a:latin typeface="Corbel" panose="020B0503020204020204" pitchFamily="34" charset="0"/>
                <a:ea typeface="Times New Roman" panose="02020603050405020304" pitchFamily="18" charset="0"/>
              </a:rPr>
              <a:t>centric</a:t>
            </a:r>
            <a:r>
              <a:rPr lang="it-IT" sz="1600" dirty="0">
                <a:solidFill>
                  <a:prstClr val="black"/>
                </a:solidFill>
                <a:latin typeface="Corbel" panose="020B0503020204020204" pitchFamily="34" charset="0"/>
                <a:ea typeface="Times New Roman" panose="02020603050405020304" pitchFamily="18" charset="0"/>
              </a:rPr>
              <a:t> </a:t>
            </a:r>
            <a:r>
              <a:rPr lang="it-IT" sz="1600" dirty="0" err="1" smtClean="0">
                <a:solidFill>
                  <a:prstClr val="black"/>
                </a:solidFill>
                <a:latin typeface="Corbel" panose="020B0503020204020204" pitchFamily="34" charset="0"/>
                <a:ea typeface="Times New Roman" panose="02020603050405020304" pitchFamily="18" charset="0"/>
              </a:rPr>
              <a:t>innovation</a:t>
            </a:r>
            <a:r>
              <a:rPr lang="it-IT" sz="1600" dirty="0" smtClean="0">
                <a:solidFill>
                  <a:prstClr val="black"/>
                </a:solidFill>
                <a:latin typeface="Corbel" panose="020B0503020204020204" pitchFamily="34" charset="0"/>
                <a:ea typeface="Times New Roman" panose="02020603050405020304" pitchFamily="18" charset="0"/>
              </a:rPr>
              <a:t>» , etc</a:t>
            </a:r>
            <a:r>
              <a:rPr lang="it-IT" sz="1600" dirty="0">
                <a:solidFill>
                  <a:prstClr val="black"/>
                </a:solidFill>
                <a:latin typeface="Corbel" panose="020B0503020204020204" pitchFamily="34" charset="0"/>
                <a:ea typeface="Times New Roman" panose="02020603050405020304" pitchFamily="18" charset="0"/>
              </a:rPr>
              <a:t>.. ) e la sua capacità di dominare e trasformare il valore aggiunto potenzialmente reso disponibile</a:t>
            </a:r>
            <a:r>
              <a:rPr lang="it-IT" sz="1600" dirty="0" smtClean="0">
                <a:solidFill>
                  <a:prstClr val="black"/>
                </a:solidFill>
                <a:latin typeface="Corbel" panose="020B0503020204020204" pitchFamily="34" charset="0"/>
                <a:ea typeface="Times New Roman" panose="02020603050405020304" pitchFamily="18" charset="0"/>
              </a:rPr>
              <a:t>. Creatività ed autonomia sono necessarie </a:t>
            </a:r>
            <a:r>
              <a:rPr lang="it-IT" sz="1600" dirty="0" smtClean="0">
                <a:solidFill>
                  <a:prstClr val="black"/>
                </a:solidFill>
                <a:latin typeface="Corbel" panose="020B0503020204020204" pitchFamily="34" charset="0"/>
              </a:rPr>
              <a:t>per </a:t>
            </a:r>
            <a:r>
              <a:rPr lang="it-IT" sz="1600" dirty="0">
                <a:solidFill>
                  <a:prstClr val="black"/>
                </a:solidFill>
                <a:latin typeface="Corbel" panose="020B0503020204020204" pitchFamily="34" charset="0"/>
              </a:rPr>
              <a:t>selezionare e valorizzare la nuove fonti di conoscenza.</a:t>
            </a:r>
            <a:endParaRPr lang="it-IT" sz="1600" dirty="0" smtClean="0">
              <a:solidFill>
                <a:prstClr val="black"/>
              </a:solidFill>
              <a:latin typeface="Corbel" panose="020B0503020204020204" pitchFamily="34" charset="0"/>
              <a:ea typeface="Times New Roman" panose="02020603050405020304" pitchFamily="18" charset="0"/>
            </a:endParaRPr>
          </a:p>
          <a:p>
            <a:pPr algn="just"/>
            <a:endParaRPr lang="it-IT" sz="1200" dirty="0" smtClean="0">
              <a:solidFill>
                <a:prstClr val="black"/>
              </a:solidFill>
              <a:latin typeface="Corbel" panose="020B0503020204020204" pitchFamily="34" charset="0"/>
              <a:ea typeface="Times New Roman" panose="02020603050405020304" pitchFamily="18" charset="0"/>
            </a:endParaRPr>
          </a:p>
          <a:p>
            <a:pPr algn="just"/>
            <a:r>
              <a:rPr lang="it-IT" sz="1600" dirty="0" smtClean="0">
                <a:solidFill>
                  <a:prstClr val="black"/>
                </a:solidFill>
                <a:latin typeface="Corbel" panose="020B0503020204020204" pitchFamily="34" charset="0"/>
                <a:ea typeface="Times New Roman" panose="02020603050405020304" pitchFamily="18" charset="0"/>
              </a:rPr>
              <a:t>Il «business </a:t>
            </a:r>
            <a:r>
              <a:rPr lang="it-IT" sz="1600" dirty="0" err="1" smtClean="0">
                <a:solidFill>
                  <a:prstClr val="black"/>
                </a:solidFill>
                <a:latin typeface="Corbel" panose="020B0503020204020204" pitchFamily="34" charset="0"/>
                <a:ea typeface="Times New Roman" panose="02020603050405020304" pitchFamily="18" charset="0"/>
              </a:rPr>
              <a:t>knowledge</a:t>
            </a:r>
            <a:r>
              <a:rPr lang="it-IT" sz="1600" dirty="0" smtClean="0">
                <a:solidFill>
                  <a:prstClr val="black"/>
                </a:solidFill>
                <a:latin typeface="Corbel" panose="020B0503020204020204" pitchFamily="34" charset="0"/>
                <a:ea typeface="Times New Roman" panose="02020603050405020304" pitchFamily="18" charset="0"/>
              </a:rPr>
              <a:t>» diventa «business </a:t>
            </a:r>
            <a:r>
              <a:rPr lang="it-IT" sz="1600" dirty="0" err="1" smtClean="0">
                <a:solidFill>
                  <a:prstClr val="black"/>
                </a:solidFill>
                <a:latin typeface="Corbel" panose="020B0503020204020204" pitchFamily="34" charset="0"/>
                <a:ea typeface="Times New Roman" panose="02020603050405020304" pitchFamily="18" charset="0"/>
              </a:rPr>
              <a:t>transformation</a:t>
            </a:r>
            <a:r>
              <a:rPr lang="it-IT" sz="1600" dirty="0" smtClean="0">
                <a:solidFill>
                  <a:prstClr val="black"/>
                </a:solidFill>
                <a:latin typeface="Corbel" panose="020B0503020204020204" pitchFamily="34" charset="0"/>
                <a:ea typeface="Times New Roman" panose="02020603050405020304" pitchFamily="18" charset="0"/>
              </a:rPr>
              <a:t> </a:t>
            </a:r>
            <a:r>
              <a:rPr lang="it-IT" sz="1600" dirty="0" err="1" smtClean="0">
                <a:solidFill>
                  <a:prstClr val="black"/>
                </a:solidFill>
                <a:latin typeface="Corbel" panose="020B0503020204020204" pitchFamily="34" charset="0"/>
                <a:ea typeface="Times New Roman" panose="02020603050405020304" pitchFamily="18" charset="0"/>
              </a:rPr>
              <a:t>knowledge</a:t>
            </a:r>
            <a:r>
              <a:rPr lang="it-IT" sz="1600" dirty="0" smtClean="0">
                <a:solidFill>
                  <a:prstClr val="black"/>
                </a:solidFill>
                <a:latin typeface="Corbel" panose="020B0503020204020204" pitchFamily="34" charset="0"/>
                <a:ea typeface="Times New Roman" panose="02020603050405020304" pitchFamily="18" charset="0"/>
              </a:rPr>
              <a:t>» all’interno di un processo trans-disciplinare, collaborativo ed aperto (quanto l’innovazione).</a:t>
            </a:r>
            <a:endParaRPr lang="it-IT" sz="1600" dirty="0">
              <a:solidFill>
                <a:prstClr val="black"/>
              </a:solidFill>
              <a:latin typeface="Corbel" panose="020B0503020204020204" pitchFamily="34" charset="0"/>
              <a:ea typeface="Times New Roman" panose="02020603050405020304" pitchFamily="18" charset="0"/>
            </a:endParaRPr>
          </a:p>
          <a:p>
            <a:pPr lvl="0"/>
            <a:endParaRPr lang="it-IT" sz="1200" dirty="0" smtClean="0">
              <a:solidFill>
                <a:prstClr val="black"/>
              </a:solidFill>
              <a:latin typeface="Corbel" panose="020B0503020204020204" pitchFamily="34" charset="0"/>
            </a:endParaRPr>
          </a:p>
          <a:p>
            <a:pPr lvl="0"/>
            <a:r>
              <a:rPr lang="it-IT" sz="1600" b="1" dirty="0" smtClean="0">
                <a:solidFill>
                  <a:prstClr val="black"/>
                </a:solidFill>
                <a:latin typeface="Corbel" panose="020B0503020204020204" pitchFamily="34" charset="0"/>
              </a:rPr>
              <a:t>Polarizzazione del mondo del lavoro e nuovi </a:t>
            </a:r>
            <a:r>
              <a:rPr lang="it-IT" sz="1600" b="1" dirty="0" err="1" smtClean="0">
                <a:solidFill>
                  <a:prstClr val="black"/>
                </a:solidFill>
                <a:latin typeface="Corbel" panose="020B0503020204020204" pitchFamily="34" charset="0"/>
              </a:rPr>
              <a:t>skills</a:t>
            </a:r>
            <a:r>
              <a:rPr lang="it-IT" sz="1600" b="1" dirty="0" smtClean="0">
                <a:solidFill>
                  <a:prstClr val="black"/>
                </a:solidFill>
                <a:latin typeface="Corbel" panose="020B0503020204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4930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2"/>
          <a:srcRect l="5304" r="8151" b="8371"/>
          <a:stretch/>
        </p:blipFill>
        <p:spPr>
          <a:xfrm>
            <a:off x="6158762" y="3949634"/>
            <a:ext cx="1380223" cy="1368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3"/>
          <a:srcRect l="7018" t="7051"/>
          <a:stretch/>
        </p:blipFill>
        <p:spPr>
          <a:xfrm>
            <a:off x="4708978" y="4002392"/>
            <a:ext cx="1464584" cy="14428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12" name="Titolo 1"/>
          <p:cNvSpPr txBox="1">
            <a:spLocks/>
          </p:cNvSpPr>
          <p:nvPr/>
        </p:nvSpPr>
        <p:spPr>
          <a:xfrm>
            <a:off x="395536" y="52935"/>
            <a:ext cx="8229600" cy="6397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it-IT"/>
            </a:defPPr>
            <a:lvl1pPr defTabSz="457200">
              <a:spcBef>
                <a:spcPct val="0"/>
              </a:spcBef>
              <a:buNone/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smtClean="0"/>
              <a:t>Focus: The </a:t>
            </a:r>
            <a:r>
              <a:rPr lang="it-IT" dirty="0" err="1" smtClean="0"/>
              <a:t>Skills</a:t>
            </a:r>
            <a:r>
              <a:rPr lang="it-IT" dirty="0" smtClean="0"/>
              <a:t> </a:t>
            </a:r>
            <a:r>
              <a:rPr lang="it-IT" dirty="0" err="1" smtClean="0"/>
              <a:t>rEvolution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4"/>
          <a:srcRect r="13768"/>
          <a:stretch/>
        </p:blipFill>
        <p:spPr>
          <a:xfrm>
            <a:off x="326114" y="1346047"/>
            <a:ext cx="1460444" cy="13698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5"/>
          <a:srcRect l="11004" r="17219"/>
          <a:stretch/>
        </p:blipFill>
        <p:spPr>
          <a:xfrm>
            <a:off x="426391" y="2754611"/>
            <a:ext cx="1483899" cy="14734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6"/>
          <a:srcRect l="6492" t="2396" r="5735" b="26"/>
          <a:stretch/>
        </p:blipFill>
        <p:spPr>
          <a:xfrm>
            <a:off x="1838282" y="939555"/>
            <a:ext cx="6961428" cy="3000453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7"/>
          <a:srcRect r="11967"/>
          <a:stretch/>
        </p:blipFill>
        <p:spPr>
          <a:xfrm>
            <a:off x="1766274" y="3531916"/>
            <a:ext cx="1473287" cy="14882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8"/>
          <a:srcRect t="3688" r="6875" b="3558"/>
          <a:stretch/>
        </p:blipFill>
        <p:spPr>
          <a:xfrm>
            <a:off x="3234781" y="3774614"/>
            <a:ext cx="1411813" cy="13895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CasellaDiTesto 10"/>
          <p:cNvSpPr txBox="1"/>
          <p:nvPr/>
        </p:nvSpPr>
        <p:spPr>
          <a:xfrm>
            <a:off x="144016" y="5949280"/>
            <a:ext cx="6948264" cy="646331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it-IT"/>
            </a:defPPr>
            <a:lvl1pPr>
              <a:defRPr sz="1400">
                <a:solidFill>
                  <a:schemeClr val="accent1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200" dirty="0">
                <a:latin typeface="Corbel" panose="020B0503020204020204" pitchFamily="34" charset="0"/>
                <a:sym typeface="Wingdings" panose="05000000000000000000" pitchFamily="2" charset="2"/>
              </a:rPr>
              <a:t>«</a:t>
            </a:r>
            <a:r>
              <a:rPr lang="it-IT" sz="1200" dirty="0">
                <a:latin typeface="Corbel" panose="020B0503020204020204" pitchFamily="34" charset="0"/>
              </a:rPr>
              <a:t>Situation </a:t>
            </a:r>
            <a:r>
              <a:rPr lang="it-IT" sz="1200" dirty="0" err="1">
                <a:latin typeface="Corbel" panose="020B0503020204020204" pitchFamily="34" charset="0"/>
              </a:rPr>
              <a:t>adaptability</a:t>
            </a:r>
            <a:r>
              <a:rPr lang="it-IT" sz="1200" dirty="0">
                <a:latin typeface="Corbel" panose="020B0503020204020204" pitchFamily="34" charset="0"/>
              </a:rPr>
              <a:t>» è il fattore comune che sta polarizzando il mercato del lavoro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200" dirty="0" smtClean="0">
                <a:latin typeface="Corbel" panose="020B0503020204020204" pitchFamily="34" charset="0"/>
              </a:rPr>
              <a:t>5 driver di cambiamento su 6 sono connessi ai Big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200" dirty="0" smtClean="0">
                <a:latin typeface="Corbel" panose="020B0503020204020204" pitchFamily="34" charset="0"/>
              </a:rPr>
              <a:t>Parole chiave: Trans-</a:t>
            </a:r>
            <a:r>
              <a:rPr lang="it-IT" sz="1200" dirty="0" err="1" smtClean="0">
                <a:latin typeface="Corbel" panose="020B0503020204020204" pitchFamily="34" charset="0"/>
              </a:rPr>
              <a:t>disciplinarity</a:t>
            </a:r>
            <a:r>
              <a:rPr lang="it-IT" sz="1200" dirty="0" smtClean="0">
                <a:latin typeface="Corbel" panose="020B0503020204020204" pitchFamily="34" charset="0"/>
              </a:rPr>
              <a:t> </a:t>
            </a:r>
            <a:r>
              <a:rPr lang="it-IT" sz="1200" dirty="0">
                <a:latin typeface="Corbel" panose="020B0503020204020204" pitchFamily="34" charset="0"/>
              </a:rPr>
              <a:t>/ </a:t>
            </a:r>
            <a:r>
              <a:rPr lang="it-IT" sz="1200" dirty="0" err="1">
                <a:latin typeface="Corbel" panose="020B0503020204020204" pitchFamily="34" charset="0"/>
              </a:rPr>
              <a:t>Adaptive</a:t>
            </a:r>
            <a:r>
              <a:rPr lang="it-IT" sz="1200" dirty="0">
                <a:latin typeface="Corbel" panose="020B0503020204020204" pitchFamily="34" charset="0"/>
              </a:rPr>
              <a:t> &amp; </a:t>
            </a:r>
            <a:r>
              <a:rPr lang="it-IT" sz="1200" dirty="0" err="1">
                <a:latin typeface="Corbel" panose="020B0503020204020204" pitchFamily="34" charset="0"/>
              </a:rPr>
              <a:t>Computational</a:t>
            </a:r>
            <a:r>
              <a:rPr lang="it-IT" sz="1200" dirty="0">
                <a:latin typeface="Corbel" panose="020B0503020204020204" pitchFamily="34" charset="0"/>
              </a:rPr>
              <a:t> </a:t>
            </a:r>
            <a:r>
              <a:rPr lang="it-IT" sz="1200" dirty="0" err="1">
                <a:latin typeface="Corbel" panose="020B0503020204020204" pitchFamily="34" charset="0"/>
              </a:rPr>
              <a:t>Thinking</a:t>
            </a:r>
            <a:r>
              <a:rPr lang="it-IT" sz="1200" dirty="0">
                <a:latin typeface="Corbel" panose="020B0503020204020204" pitchFamily="34" charset="0"/>
              </a:rPr>
              <a:t> / </a:t>
            </a:r>
            <a:r>
              <a:rPr lang="it-IT" sz="1200" dirty="0" err="1">
                <a:latin typeface="Corbel" panose="020B0503020204020204" pitchFamily="34" charset="0"/>
              </a:rPr>
              <a:t>Sense</a:t>
            </a:r>
            <a:r>
              <a:rPr lang="it-IT" sz="1200" dirty="0">
                <a:latin typeface="Corbel" panose="020B0503020204020204" pitchFamily="34" charset="0"/>
              </a:rPr>
              <a:t> </a:t>
            </a:r>
            <a:r>
              <a:rPr lang="it-IT" sz="1200" dirty="0" smtClean="0">
                <a:latin typeface="Corbel" panose="020B0503020204020204" pitchFamily="34" charset="0"/>
              </a:rPr>
              <a:t>Making</a:t>
            </a:r>
            <a:endParaRPr lang="it-IT" sz="1200" dirty="0">
              <a:latin typeface="Corbel" panose="020B0503020204020204" pitchFamily="34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7894206" y="3806322"/>
            <a:ext cx="10054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>
                <a:latin typeface="Corbel" panose="020B0503020204020204" pitchFamily="34" charset="0"/>
              </a:rPr>
              <a:t>Source: IFTF </a:t>
            </a:r>
            <a:endParaRPr lang="it-IT" sz="12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60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1723</TotalTime>
  <Words>897</Words>
  <Application>Microsoft Office PowerPoint</Application>
  <PresentationFormat>Presentazione su schermo (4:3)</PresentationFormat>
  <Paragraphs>104</Paragraphs>
  <Slides>10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21" baseType="lpstr">
      <vt:lpstr>Arial</vt:lpstr>
      <vt:lpstr>Calibri</vt:lpstr>
      <vt:lpstr>Century Gothic</vt:lpstr>
      <vt:lpstr>Comic Sans MS</vt:lpstr>
      <vt:lpstr>Copperplate Gothic Bold</vt:lpstr>
      <vt:lpstr>Corbel</vt:lpstr>
      <vt:lpstr>Courier New</vt:lpstr>
      <vt:lpstr>MV Boli</vt:lpstr>
      <vt:lpstr>Times New Roman</vt:lpstr>
      <vt:lpstr>Wingdings</vt:lpstr>
      <vt:lpstr>1_Tema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Bernardini Lapo</dc:creator>
  <cp:lastModifiedBy>Bolognini Luca</cp:lastModifiedBy>
  <cp:revision>165</cp:revision>
  <cp:lastPrinted>2014-10-07T08:01:28Z</cp:lastPrinted>
  <dcterms:created xsi:type="dcterms:W3CDTF">2014-09-26T08:33:49Z</dcterms:created>
  <dcterms:modified xsi:type="dcterms:W3CDTF">2014-10-08T06:17:54Z</dcterms:modified>
</cp:coreProperties>
</file>