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6" r:id="rId2"/>
    <p:sldMasterId id="2147483712" r:id="rId3"/>
    <p:sldMasterId id="2147483733" r:id="rId4"/>
    <p:sldMasterId id="2147483754" r:id="rId5"/>
  </p:sldMasterIdLst>
  <p:notesMasterIdLst>
    <p:notesMasterId r:id="rId24"/>
  </p:notesMasterIdLst>
  <p:handoutMasterIdLst>
    <p:handoutMasterId r:id="rId25"/>
  </p:handoutMasterIdLst>
  <p:sldIdLst>
    <p:sldId id="531" r:id="rId6"/>
    <p:sldId id="530" r:id="rId7"/>
    <p:sldId id="627" r:id="rId8"/>
    <p:sldId id="684" r:id="rId9"/>
    <p:sldId id="667" r:id="rId10"/>
    <p:sldId id="668" r:id="rId11"/>
    <p:sldId id="669" r:id="rId12"/>
    <p:sldId id="670" r:id="rId13"/>
    <p:sldId id="671" r:id="rId14"/>
    <p:sldId id="677" r:id="rId15"/>
    <p:sldId id="679" r:id="rId16"/>
    <p:sldId id="674" r:id="rId17"/>
    <p:sldId id="642" r:id="rId18"/>
    <p:sldId id="681" r:id="rId19"/>
    <p:sldId id="656" r:id="rId20"/>
    <p:sldId id="683" r:id="rId21"/>
    <p:sldId id="682" r:id="rId22"/>
    <p:sldId id="540" r:id="rId23"/>
  </p:sldIdLst>
  <p:sldSz cx="9144000" cy="6858000" type="screen4x3"/>
  <p:notesSz cx="7099300" cy="10234613"/>
  <p:defaultTextStyle>
    <a:defPPr>
      <a:defRPr lang="en-US"/>
    </a:defPPr>
    <a:lvl1pPr marL="0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67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9143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363D0E-895F-4027-B54D-11BB7464AD12}">
          <p14:sldIdLst>
            <p14:sldId id="531"/>
            <p14:sldId id="530"/>
          </p14:sldIdLst>
        </p14:section>
        <p14:section name="Introduction" id="{7AF7A64A-E1BF-4E52-9B48-26F73258D8EC}">
          <p14:sldIdLst>
            <p14:sldId id="627"/>
            <p14:sldId id="684"/>
            <p14:sldId id="667"/>
            <p14:sldId id="668"/>
            <p14:sldId id="669"/>
            <p14:sldId id="670"/>
            <p14:sldId id="671"/>
            <p14:sldId id="677"/>
            <p14:sldId id="679"/>
            <p14:sldId id="674"/>
            <p14:sldId id="642"/>
            <p14:sldId id="681"/>
            <p14:sldId id="656"/>
            <p14:sldId id="683"/>
            <p14:sldId id="682"/>
          </p14:sldIdLst>
        </p14:section>
        <p14:section name="Closing" id="{EDBCD378-81CE-46DE-BB5D-9B69370A0B3D}">
          <p14:sldIdLst>
            <p14:sldId id="54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44">
          <p15:clr>
            <a:srgbClr val="A4A3A4"/>
          </p15:clr>
        </p15:guide>
        <p15:guide id="2" orient="horz" pos="431">
          <p15:clr>
            <a:srgbClr val="A4A3A4"/>
          </p15:clr>
        </p15:guide>
        <p15:guide id="3" orient="horz" pos="4176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984">
          <p15:clr>
            <a:srgbClr val="A4A3A4"/>
          </p15:clr>
        </p15:guide>
        <p15:guide id="6" orient="horz" pos="1104">
          <p15:clr>
            <a:srgbClr val="A4A3A4"/>
          </p15:clr>
        </p15:guide>
        <p15:guide id="7" orient="horz" pos="1008">
          <p15:clr>
            <a:srgbClr val="A4A3A4"/>
          </p15:clr>
        </p15:guide>
        <p15:guide id="8" orient="horz" pos="1776">
          <p15:clr>
            <a:srgbClr val="A4A3A4"/>
          </p15:clr>
        </p15:guide>
        <p15:guide id="9" orient="horz" pos="1872">
          <p15:clr>
            <a:srgbClr val="A4A3A4"/>
          </p15:clr>
        </p15:guide>
        <p15:guide id="10" orient="horz" pos="2448">
          <p15:clr>
            <a:srgbClr val="A4A3A4"/>
          </p15:clr>
        </p15:guide>
        <p15:guide id="11" orient="horz" pos="2544">
          <p15:clr>
            <a:srgbClr val="A4A3A4"/>
          </p15:clr>
        </p15:guide>
        <p15:guide id="12" orient="horz" pos="3216">
          <p15:clr>
            <a:srgbClr val="A4A3A4"/>
          </p15:clr>
        </p15:guide>
        <p15:guide id="13" orient="horz" pos="3312">
          <p15:clr>
            <a:srgbClr val="A4A3A4"/>
          </p15:clr>
        </p15:guide>
        <p15:guide id="14" pos="3791">
          <p15:clr>
            <a:srgbClr val="A4A3A4"/>
          </p15:clr>
        </p15:guide>
        <p15:guide id="15" pos="3887">
          <p15:clr>
            <a:srgbClr val="A4A3A4"/>
          </p15:clr>
        </p15:guide>
        <p15:guide id="16" pos="2927">
          <p15:clr>
            <a:srgbClr val="A4A3A4"/>
          </p15:clr>
        </p15:guide>
        <p15:guide id="17" pos="3023">
          <p15:clr>
            <a:srgbClr val="A4A3A4"/>
          </p15:clr>
        </p15:guide>
        <p15:guide id="18" pos="4655">
          <p15:clr>
            <a:srgbClr val="A4A3A4"/>
          </p15:clr>
        </p15:guide>
        <p15:guide id="19" pos="4751">
          <p15:clr>
            <a:srgbClr val="A4A3A4"/>
          </p15:clr>
        </p15:guide>
        <p15:guide id="20" pos="6102">
          <p15:clr>
            <a:srgbClr val="A4A3A4"/>
          </p15:clr>
        </p15:guide>
        <p15:guide id="21" pos="6400">
          <p15:clr>
            <a:srgbClr val="A4A3A4"/>
          </p15:clr>
        </p15:guide>
        <p15:guide id="22" pos="1105">
          <p15:clr>
            <a:srgbClr val="A4A3A4"/>
          </p15:clr>
        </p15:guide>
        <p15:guide id="23" pos="1220">
          <p15:clr>
            <a:srgbClr val="A4A3A4"/>
          </p15:clr>
        </p15:guide>
        <p15:guide id="24" pos="72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white029" initials="bl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A6A6A6"/>
    <a:srgbClr val="E0301E"/>
    <a:srgbClr val="FFFFFF"/>
    <a:srgbClr val="C82B1A"/>
    <a:srgbClr val="982114"/>
    <a:srgbClr val="FFBD81"/>
    <a:srgbClr val="BA2718"/>
    <a:srgbClr val="F0EEEB"/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88929" autoAdjust="0"/>
  </p:normalViewPr>
  <p:slideViewPr>
    <p:cSldViewPr snapToGrid="0">
      <p:cViewPr>
        <p:scale>
          <a:sx n="83" d="100"/>
          <a:sy n="83" d="100"/>
        </p:scale>
        <p:origin x="-1074" y="-282"/>
      </p:cViewPr>
      <p:guideLst>
        <p:guide orient="horz" pos="144"/>
        <p:guide orient="horz" pos="431"/>
        <p:guide orient="horz" pos="4176"/>
        <p:guide orient="horz" pos="3888"/>
        <p:guide orient="horz" pos="3984"/>
        <p:guide orient="horz" pos="1104"/>
        <p:guide orient="horz" pos="1008"/>
        <p:guide orient="horz" pos="1776"/>
        <p:guide orient="horz" pos="1872"/>
        <p:guide orient="horz" pos="2448"/>
        <p:guide orient="horz" pos="2544"/>
        <p:guide orient="horz" pos="3216"/>
        <p:guide orient="horz" pos="3312"/>
        <p:guide pos="2844"/>
        <p:guide pos="2916"/>
        <p:guide pos="2196"/>
        <p:guide pos="2268"/>
        <p:guide pos="3492"/>
        <p:guide pos="3564"/>
        <p:guide pos="4578"/>
        <p:guide pos="4801"/>
        <p:guide pos="829"/>
        <p:guide pos="915"/>
        <p:guide pos="5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99948343190099E-2"/>
          <c:y val="6.9459870147810507E-2"/>
          <c:w val="0.54185575300890199"/>
          <c:h val="0.871833356356770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Less than 25%</c:v>
                </c:pt>
                <c:pt idx="1">
                  <c:v>25-49%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Less than 25%</c:v>
                </c:pt>
                <c:pt idx="1">
                  <c:v>25-49%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Less than 25%</c:v>
                </c:pt>
                <c:pt idx="1">
                  <c:v>25-49%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49814212896099"/>
          <c:y val="1.3190468695447301E-2"/>
          <c:w val="0.52651486198837705"/>
          <c:h val="0.882586460811928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7328827274893868"/>
                  <c:y val="-0.19537820555970709"/>
                </c:manualLayout>
              </c:layout>
              <c:tx>
                <c:rich>
                  <a:bodyPr/>
                  <a:lstStyle/>
                  <a:p>
                    <a:pPr>
                      <a:defRPr sz="800" b="1"/>
                    </a:pPr>
                    <a:r>
                      <a:rPr lang="en-US" sz="1400" b="1">
                        <a:solidFill>
                          <a:schemeClr val="bg1"/>
                        </a:solidFill>
                        <a:latin typeface="+mj-lt"/>
                      </a:rPr>
                      <a:t>IT</a:t>
                    </a:r>
                    <a:br>
                      <a:rPr lang="en-US" sz="1400" b="1">
                        <a:solidFill>
                          <a:schemeClr val="bg1"/>
                        </a:solidFill>
                        <a:latin typeface="+mj-lt"/>
                      </a:rPr>
                    </a:br>
                    <a:r>
                      <a:rPr lang="en-US" sz="1400" b="1">
                        <a:solidFill>
                          <a:schemeClr val="bg1"/>
                        </a:solidFill>
                        <a:latin typeface="+mj-lt"/>
                      </a:rPr>
                      <a:t>70%</a:t>
                    </a:r>
                    <a:endParaRPr lang="en-US" sz="80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027638149940526"/>
                  <c:y val="9.2990308728393024E-3"/>
                </c:manualLayout>
              </c:layout>
              <c:tx>
                <c:rich>
                  <a:bodyPr/>
                  <a:lstStyle/>
                  <a:p>
                    <a:pPr>
                      <a:defRPr sz="800" b="1"/>
                    </a:pPr>
                    <a:r>
                      <a:rPr lang="en-US" sz="1400" b="1">
                        <a:solidFill>
                          <a:schemeClr val="bg1"/>
                        </a:solidFill>
                        <a:latin typeface="+mj-lt"/>
                      </a:rPr>
                      <a:t>Business</a:t>
                    </a:r>
                    <a:br>
                      <a:rPr lang="en-US" sz="1400" b="1">
                        <a:solidFill>
                          <a:schemeClr val="bg1"/>
                        </a:solidFill>
                        <a:latin typeface="+mj-lt"/>
                      </a:rPr>
                    </a:br>
                    <a:r>
                      <a:rPr lang="en-US" sz="1400" b="1">
                        <a:solidFill>
                          <a:schemeClr val="bg1"/>
                        </a:solidFill>
                        <a:latin typeface="+mj-lt"/>
                      </a:rPr>
                      <a:t> 10%</a:t>
                    </a:r>
                    <a:endParaRPr lang="en-US" sz="80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725275897230527"/>
                  <c:y val="0.21313782078319199"/>
                </c:manualLayout>
              </c:layout>
              <c:tx>
                <c:rich>
                  <a:bodyPr/>
                  <a:lstStyle/>
                  <a:p>
                    <a:pPr>
                      <a:defRPr sz="800" b="1"/>
                    </a:pPr>
                    <a:r>
                      <a:rPr lang="en-US" sz="1400" b="1" dirty="0">
                        <a:solidFill>
                          <a:schemeClr val="bg1"/>
                        </a:solidFill>
                        <a:latin typeface="+mj-lt"/>
                      </a:rPr>
                      <a:t>Sourcing Partners 20%</a:t>
                    </a:r>
                    <a:endParaRPr lang="en-US" sz="8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IT</c:v>
                </c:pt>
                <c:pt idx="1">
                  <c:v>Shadow IT</c:v>
                </c:pt>
                <c:pt idx="2">
                  <c:v>Partners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9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04986876640406E-2"/>
          <c:y val="0"/>
          <c:w val="0.65069444444444502"/>
          <c:h val="0.960040983606557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+mj-lt"/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  <a:latin typeface="+mj-lt"/>
                      </a:rPr>
                      <a:t>IT</a:t>
                    </a:r>
                    <a:br>
                      <a:rPr lang="en-US" sz="1400" b="1">
                        <a:solidFill>
                          <a:schemeClr val="bg1"/>
                        </a:solidFill>
                        <a:latin typeface="+mj-lt"/>
                      </a:rPr>
                    </a:br>
                    <a:r>
                      <a:rPr lang="en-US" sz="1400" b="1">
                        <a:solidFill>
                          <a:schemeClr val="bg1"/>
                        </a:solidFill>
                        <a:latin typeface="+mj-lt"/>
                      </a:rPr>
                      <a:t>33%</a:t>
                    </a:r>
                    <a:endParaRPr lang="en-US" sz="140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+mj-lt"/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  <a:latin typeface="+mj-lt"/>
                      </a:rPr>
                      <a:t>Business 33%</a:t>
                    </a:r>
                    <a:endParaRPr lang="en-US" sz="140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431469844286117"/>
                  <c:y val="0.19069158312819218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latin typeface="+mj-lt"/>
                      </a:defRPr>
                    </a:pPr>
                    <a:r>
                      <a:rPr lang="en-US" sz="1400" b="1" dirty="0">
                        <a:solidFill>
                          <a:schemeClr val="bg1"/>
                        </a:solidFill>
                        <a:latin typeface="+mj-lt"/>
                      </a:rPr>
                      <a:t>Sourcing Partners 33%</a:t>
                    </a:r>
                    <a:endParaRPr lang="en-US" sz="1400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+mj-lt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IT</c:v>
                </c:pt>
                <c:pt idx="1">
                  <c:v>Business</c:v>
                </c:pt>
                <c:pt idx="2">
                  <c:v>Sourcing Partners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/>
          <a:lstStyle>
            <a:lvl1pPr algn="r">
              <a:defRPr sz="1300"/>
            </a:lvl1pPr>
          </a:lstStyle>
          <a:p>
            <a:fld id="{A558B724-3E6D-4701-A85A-9D45A1F615CD}" type="datetimeFigureOut">
              <a:rPr lang="it-IT" smtClean="0"/>
              <a:pPr/>
              <a:t>07/10/2014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 anchor="b"/>
          <a:lstStyle>
            <a:lvl1pPr algn="r">
              <a:defRPr sz="1300"/>
            </a:lvl1pPr>
          </a:lstStyle>
          <a:p>
            <a:fld id="{5B626A02-D4DD-40A9-BF28-3E5DD1DEAF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1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/>
          <a:lstStyle>
            <a:lvl1pPr algn="r">
              <a:defRPr sz="1300"/>
            </a:lvl1pPr>
          </a:lstStyle>
          <a:p>
            <a:fld id="{5EFB8DA3-BCA9-4B7D-B50D-14F47506B614}" type="datetimeFigureOut">
              <a:rPr lang="it-IT" smtClean="0"/>
              <a:pPr/>
              <a:t>07/10/2014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7" tIns="49518" rIns="99037" bIns="4951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37" tIns="49518" rIns="99037" bIns="49518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37" tIns="49518" rIns="99037" bIns="49518" rtlCol="0" anchor="b"/>
          <a:lstStyle>
            <a:lvl1pPr algn="r">
              <a:defRPr sz="1300"/>
            </a:lvl1pPr>
          </a:lstStyle>
          <a:p>
            <a:fld id="{F07B8F03-BC93-4120-96CA-A36DF640BE2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7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5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7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1768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94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202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it-IT" smtClean="0"/>
              <a:pPr/>
              <a:t>12</a:t>
            </a:fld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529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94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it-IT" smtClean="0"/>
              <a:pPr/>
              <a:t>15</a:t>
            </a:fld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892175"/>
            <a:ext cx="4779963" cy="3586163"/>
          </a:xfrm>
          <a:ln/>
        </p:spPr>
      </p:sp>
      <p:sp>
        <p:nvSpPr>
          <p:cNvPr id="201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004" y="4865293"/>
            <a:ext cx="5205295" cy="4308758"/>
          </a:xfrm>
        </p:spPr>
        <p:txBody>
          <a:bodyPr/>
          <a:lstStyle/>
          <a:p>
            <a:r>
              <a:rPr lang="it-IT" smtClean="0"/>
              <a:t>Does this fit here? Need to rework the header…</a:t>
            </a:r>
            <a:endParaRPr 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892175"/>
            <a:ext cx="4779963" cy="3586163"/>
          </a:xfrm>
          <a:ln/>
        </p:spPr>
      </p:sp>
      <p:sp>
        <p:nvSpPr>
          <p:cNvPr id="201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004" y="4865293"/>
            <a:ext cx="5205295" cy="4308758"/>
          </a:xfrm>
        </p:spPr>
        <p:txBody>
          <a:bodyPr/>
          <a:lstStyle/>
          <a:p>
            <a:r>
              <a:rPr lang="it-IT" smtClean="0"/>
              <a:t>Does this fit here? Need to rework the header…</a:t>
            </a:r>
            <a:endParaRPr lang="it-IT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08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24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9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b="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9088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838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063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0595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8184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05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98.xml"/><Relationship Id="rId9" Type="http://schemas.openxmlformats.org/officeDocument/2006/relationships/tags" Target="../tags/tag10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07.xml"/><Relationship Id="rId9" Type="http://schemas.openxmlformats.org/officeDocument/2006/relationships/tags" Target="../tags/tag11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16.xml"/><Relationship Id="rId9" Type="http://schemas.openxmlformats.org/officeDocument/2006/relationships/tags" Target="../tags/tag12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25.xml"/><Relationship Id="rId9" Type="http://schemas.openxmlformats.org/officeDocument/2006/relationships/tags" Target="../tags/tag130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34.xml"/><Relationship Id="rId9" Type="http://schemas.openxmlformats.org/officeDocument/2006/relationships/tags" Target="../tags/tag13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9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186.xml"/><Relationship Id="rId10" Type="http://schemas.openxmlformats.org/officeDocument/2006/relationships/tags" Target="../tags/tag191.xml"/><Relationship Id="rId4" Type="http://schemas.openxmlformats.org/officeDocument/2006/relationships/tags" Target="../tags/tag185.xml"/><Relationship Id="rId9" Type="http://schemas.openxmlformats.org/officeDocument/2006/relationships/tags" Target="../tags/tag190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5" Type="http://schemas.openxmlformats.org/officeDocument/2006/relationships/tags" Target="../tags/tag207.xml"/><Relationship Id="rId10" Type="http://schemas.openxmlformats.org/officeDocument/2006/relationships/tags" Target="../tags/tag212.xml"/><Relationship Id="rId4" Type="http://schemas.openxmlformats.org/officeDocument/2006/relationships/tags" Target="../tags/tag206.xml"/><Relationship Id="rId9" Type="http://schemas.openxmlformats.org/officeDocument/2006/relationships/tags" Target="../tags/tag211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5" Type="http://schemas.openxmlformats.org/officeDocument/2006/relationships/tags" Target="../tags/tag218.xml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5" Type="http://schemas.openxmlformats.org/officeDocument/2006/relationships/tags" Target="../tags/tag229.xml"/><Relationship Id="rId10" Type="http://schemas.openxmlformats.org/officeDocument/2006/relationships/tags" Target="../tags/tag234.xml"/><Relationship Id="rId4" Type="http://schemas.openxmlformats.org/officeDocument/2006/relationships/tags" Target="../tags/tag228.xml"/><Relationship Id="rId9" Type="http://schemas.openxmlformats.org/officeDocument/2006/relationships/tags" Target="../tags/tag233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5" Type="http://schemas.openxmlformats.org/officeDocument/2006/relationships/tags" Target="../tags/tag241.xml"/><Relationship Id="rId10" Type="http://schemas.openxmlformats.org/officeDocument/2006/relationships/tags" Target="../tags/tag246.xml"/><Relationship Id="rId4" Type="http://schemas.openxmlformats.org/officeDocument/2006/relationships/tags" Target="../tags/tag240.xml"/><Relationship Id="rId9" Type="http://schemas.openxmlformats.org/officeDocument/2006/relationships/tags" Target="../tags/tag245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5" Type="http://schemas.openxmlformats.org/officeDocument/2006/relationships/tags" Target="../tags/tag253.xml"/><Relationship Id="rId10" Type="http://schemas.openxmlformats.org/officeDocument/2006/relationships/tags" Target="../tags/tag258.xml"/><Relationship Id="rId4" Type="http://schemas.openxmlformats.org/officeDocument/2006/relationships/tags" Target="../tags/tag252.xml"/><Relationship Id="rId9" Type="http://schemas.openxmlformats.org/officeDocument/2006/relationships/tags" Target="../tags/tag257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264.xml"/><Relationship Id="rId9" Type="http://schemas.openxmlformats.org/officeDocument/2006/relationships/tags" Target="../tags/tag269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273.xml"/><Relationship Id="rId9" Type="http://schemas.openxmlformats.org/officeDocument/2006/relationships/tags" Target="../tags/tag278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282.xml"/><Relationship Id="rId9" Type="http://schemas.openxmlformats.org/officeDocument/2006/relationships/tags" Target="../tags/tag287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291.xml"/><Relationship Id="rId9" Type="http://schemas.openxmlformats.org/officeDocument/2006/relationships/tags" Target="../tags/tag296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300.xml"/><Relationship Id="rId9" Type="http://schemas.openxmlformats.org/officeDocument/2006/relationships/tags" Target="../tags/tag30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08.xml"/><Relationship Id="rId7" Type="http://schemas.openxmlformats.org/officeDocument/2006/relationships/tags" Target="../tags/tag312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Relationship Id="rId9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tags" Target="../tags/tag351.xml"/><Relationship Id="rId9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5" Type="http://schemas.openxmlformats.org/officeDocument/2006/relationships/tags" Target="../tags/tag360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359.xml"/><Relationship Id="rId9" Type="http://schemas.openxmlformats.org/officeDocument/2006/relationships/tags" Target="../tags/tag364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4" Type="http://schemas.openxmlformats.org/officeDocument/2006/relationships/tags" Target="../tags/tag37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383.xml"/><Relationship Id="rId10" Type="http://schemas.openxmlformats.org/officeDocument/2006/relationships/tags" Target="../tags/tag388.xml"/><Relationship Id="rId4" Type="http://schemas.openxmlformats.org/officeDocument/2006/relationships/tags" Target="../tags/tag382.xml"/><Relationship Id="rId9" Type="http://schemas.openxmlformats.org/officeDocument/2006/relationships/tags" Target="../tags/tag387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393.xml"/><Relationship Id="rId10" Type="http://schemas.openxmlformats.org/officeDocument/2006/relationships/tags" Target="../tags/tag398.xml"/><Relationship Id="rId4" Type="http://schemas.openxmlformats.org/officeDocument/2006/relationships/tags" Target="../tags/tag392.xml"/><Relationship Id="rId9" Type="http://schemas.openxmlformats.org/officeDocument/2006/relationships/tags" Target="../tags/tag397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406.xml"/><Relationship Id="rId3" Type="http://schemas.openxmlformats.org/officeDocument/2006/relationships/tags" Target="../tags/tag401.xml"/><Relationship Id="rId7" Type="http://schemas.openxmlformats.org/officeDocument/2006/relationships/tags" Target="../tags/tag405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403.xml"/><Relationship Id="rId10" Type="http://schemas.openxmlformats.org/officeDocument/2006/relationships/tags" Target="../tags/tag408.xml"/><Relationship Id="rId4" Type="http://schemas.openxmlformats.org/officeDocument/2006/relationships/tags" Target="../tags/tag402.xml"/><Relationship Id="rId9" Type="http://schemas.openxmlformats.org/officeDocument/2006/relationships/tags" Target="../tags/tag407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11.xml"/><Relationship Id="rId7" Type="http://schemas.openxmlformats.org/officeDocument/2006/relationships/tags" Target="../tags/tag415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18.xml"/><Relationship Id="rId7" Type="http://schemas.openxmlformats.org/officeDocument/2006/relationships/tags" Target="../tags/tag422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5" Type="http://schemas.openxmlformats.org/officeDocument/2006/relationships/tags" Target="../tags/tag420.xml"/><Relationship Id="rId4" Type="http://schemas.openxmlformats.org/officeDocument/2006/relationships/tags" Target="../tags/tag419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4" Type="http://schemas.openxmlformats.org/officeDocument/2006/relationships/tags" Target="../tags/tag433.xml"/><Relationship Id="rId9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445.xml"/><Relationship Id="rId3" Type="http://schemas.openxmlformats.org/officeDocument/2006/relationships/tags" Target="../tags/tag440.xml"/><Relationship Id="rId7" Type="http://schemas.openxmlformats.org/officeDocument/2006/relationships/tags" Target="../tags/tag444.xml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9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48.xml"/><Relationship Id="rId7" Type="http://schemas.openxmlformats.org/officeDocument/2006/relationships/tags" Target="../tags/tag452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5" Type="http://schemas.openxmlformats.org/officeDocument/2006/relationships/tags" Target="../tags/tag450.xml"/><Relationship Id="rId4" Type="http://schemas.openxmlformats.org/officeDocument/2006/relationships/tags" Target="../tags/tag44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45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5" Type="http://schemas.openxmlformats.org/officeDocument/2006/relationships/tags" Target="../tags/tag457.xml"/><Relationship Id="rId4" Type="http://schemas.openxmlformats.org/officeDocument/2006/relationships/tags" Target="../tags/tag45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5" Type="http://schemas.openxmlformats.org/officeDocument/2006/relationships/tags" Target="../tags/tag463.xml"/><Relationship Id="rId4" Type="http://schemas.openxmlformats.org/officeDocument/2006/relationships/tags" Target="../tags/tag462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68.xml"/><Relationship Id="rId7" Type="http://schemas.openxmlformats.org/officeDocument/2006/relationships/tags" Target="../tags/tag472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4" Type="http://schemas.openxmlformats.org/officeDocument/2006/relationships/tags" Target="../tags/tag469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4" Type="http://schemas.openxmlformats.org/officeDocument/2006/relationships/tags" Target="../tags/tag476.xml"/><Relationship Id="rId9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48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4" Type="http://schemas.openxmlformats.org/officeDocument/2006/relationships/tags" Target="../tags/tag48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489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88.xml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5" Type="http://schemas.openxmlformats.org/officeDocument/2006/relationships/tags" Target="../tags/tag491.xml"/><Relationship Id="rId4" Type="http://schemas.openxmlformats.org/officeDocument/2006/relationships/tags" Target="../tags/tag49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 bwMode="gray">
          <a:xfrm>
            <a:off x="1315567" y="-13098"/>
            <a:ext cx="7835762" cy="6183124"/>
            <a:chOff x="19140488" y="13674"/>
            <a:chExt cx="7449918" cy="6145827"/>
          </a:xfrm>
        </p:grpSpPr>
        <p:sp>
          <p:nvSpPr>
            <p:cNvPr id="17" name="Rectangle 17"/>
            <p:cNvSpPr>
              <a:spLocks noChangeArrowheads="1"/>
            </p:cNvSpPr>
            <p:nvPr userDrawn="1"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gray">
            <a:xfrm>
              <a:off x="25669522" y="4032250"/>
              <a:ext cx="920884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452942" y="834771"/>
            <a:ext cx="5583263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it-IT" noProof="0" smtClean="0"/>
              <a:t>Click to add the presentation’s main title</a:t>
            </a:r>
            <a:endParaRPr lang="it-IT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452942" y="1825375"/>
            <a:ext cx="5583263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2pPr>
            <a:lvl3pPr marL="457181" indent="0" algn="l">
              <a:buNone/>
              <a:defRPr sz="1900">
                <a:solidFill>
                  <a:schemeClr val="bg1"/>
                </a:solidFill>
                <a:latin typeface="+mj-lt"/>
              </a:defRPr>
            </a:lvl3pPr>
            <a:lvl4pPr marL="914361" indent="0" algn="l">
              <a:buNone/>
              <a:defRPr sz="1900">
                <a:solidFill>
                  <a:schemeClr val="bg1"/>
                </a:solidFill>
                <a:latin typeface="+mj-lt"/>
              </a:defRPr>
            </a:lvl4pPr>
            <a:lvl5pPr marL="1371543" indent="0" algn="l">
              <a:buNone/>
              <a:defRPr sz="1900">
                <a:solidFill>
                  <a:schemeClr val="bg1"/>
                </a:solidFill>
                <a:latin typeface="+mj-lt"/>
              </a:defRPr>
            </a:lvl5pPr>
            <a:lvl6pPr marL="1828724" indent="0" algn="l">
              <a:buNone/>
              <a:defRPr sz="1900">
                <a:solidFill>
                  <a:schemeClr val="bg1"/>
                </a:solidFill>
                <a:latin typeface="+mj-lt"/>
              </a:defRPr>
            </a:lvl6pPr>
            <a:lvl7pPr marL="2285905" indent="0" algn="l">
              <a:buNone/>
              <a:defRPr sz="1900">
                <a:solidFill>
                  <a:schemeClr val="bg1"/>
                </a:solidFill>
                <a:latin typeface="+mj-lt"/>
              </a:defRPr>
            </a:lvl7pPr>
            <a:lvl8pPr marL="2743085" indent="0" algn="l">
              <a:buNone/>
              <a:defRPr sz="1900">
                <a:solidFill>
                  <a:schemeClr val="bg1"/>
                </a:solidFill>
                <a:latin typeface="+mj-lt"/>
              </a:defRPr>
            </a:lvl8pPr>
            <a:lvl9pPr marL="3200267" indent="0" algn="l">
              <a:buNone/>
              <a:defRPr sz="19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Subtitle and date (move higher if title is only one line)</a:t>
            </a:r>
            <a:endParaRPr lang="it-IT" noProof="0" dirty="0" smtClean="0"/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452938" y="377988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noProof="0" smtClean="0"/>
              <a:t>www.pwc.com</a:t>
            </a:r>
            <a:endParaRPr lang="it-IT" noProof="0" dirty="0"/>
          </a:p>
        </p:txBody>
      </p:sp>
      <p:grpSp>
        <p:nvGrpSpPr>
          <p:cNvPr id="27" name="Group 32"/>
          <p:cNvGrpSpPr/>
          <p:nvPr userDrawn="1"/>
        </p:nvGrpSpPr>
        <p:grpSpPr>
          <a:xfrm>
            <a:off x="726634" y="6170994"/>
            <a:ext cx="685979" cy="533479"/>
            <a:chOff x="518032" y="978681"/>
            <a:chExt cx="4572000" cy="2667393"/>
          </a:xfrm>
        </p:grpSpPr>
        <p:sp>
          <p:nvSpPr>
            <p:cNvPr id="2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E65F-51EE-44BB-A755-C84613557EDD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90E72-2BD6-4DD8-9EAE-DD427CFA6C1F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it-IT" noProof="0" smtClean="0"/>
              <a:t>Click to edit Master title style</a:t>
            </a:r>
            <a:endParaRPr lang="it-IT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B70E03A-7D8A-495B-90AB-4293C894C2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it-IT" noProof="0" smtClean="0"/>
              <a:t>Click to edit Master title style</a:t>
            </a: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599"/>
              </a:lnSpc>
              <a:spcBef>
                <a:spcPts val="0"/>
              </a:spcBef>
              <a:spcAft>
                <a:spcPts val="600"/>
              </a:spcAft>
              <a:defRPr sz="3200" b="0" baseline="0">
                <a:solidFill>
                  <a:schemeClr val="bg1"/>
                </a:solidFill>
              </a:defRPr>
            </a:lvl1pPr>
            <a:lvl2pPr marL="444481" indent="-263514">
              <a:lnSpc>
                <a:spcPts val="3599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46" indent="-266689">
              <a:lnSpc>
                <a:spcPts val="3599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09" indent="-266689">
              <a:lnSpc>
                <a:spcPts val="3599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383" indent="-266689">
              <a:lnSpc>
                <a:spcPts val="3599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246" indent="-271451">
              <a:lnSpc>
                <a:spcPts val="3599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599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 smtClean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DFC1-8E9B-47E3-AF62-3A12B230A01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6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it-IT" noProof="0" smtClean="0"/>
              <a:t>Click to edit Master title style</a:t>
            </a:r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6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Click to edit Master subtitle style</a:t>
            </a:r>
            <a:endParaRPr lang="it-IT" noProof="0" dirty="0" smtClean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A3B3-E4C0-4FE0-8908-B04264EA299B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it-IT" noProof="0" smtClean="0"/>
              <a:t>Click to edit Master title style</a:t>
            </a:r>
            <a:endParaRPr lang="it-IT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2pPr>
            <a:lvl3pPr marL="457181" indent="0" algn="l">
              <a:buNone/>
              <a:defRPr sz="1900">
                <a:solidFill>
                  <a:schemeClr val="bg1"/>
                </a:solidFill>
                <a:latin typeface="+mj-lt"/>
              </a:defRPr>
            </a:lvl3pPr>
            <a:lvl4pPr marL="914361" indent="0" algn="l">
              <a:buNone/>
              <a:defRPr sz="1900">
                <a:solidFill>
                  <a:schemeClr val="bg1"/>
                </a:solidFill>
                <a:latin typeface="+mj-lt"/>
              </a:defRPr>
            </a:lvl4pPr>
            <a:lvl5pPr marL="1371543" indent="0" algn="l">
              <a:buNone/>
              <a:defRPr sz="1900">
                <a:solidFill>
                  <a:schemeClr val="bg1"/>
                </a:solidFill>
                <a:latin typeface="+mj-lt"/>
              </a:defRPr>
            </a:lvl5pPr>
            <a:lvl6pPr marL="1828724" indent="0" algn="l">
              <a:buNone/>
              <a:defRPr sz="1900">
                <a:solidFill>
                  <a:schemeClr val="bg1"/>
                </a:solidFill>
                <a:latin typeface="+mj-lt"/>
              </a:defRPr>
            </a:lvl6pPr>
            <a:lvl7pPr marL="2285905" indent="0" algn="l">
              <a:buNone/>
              <a:defRPr sz="1900">
                <a:solidFill>
                  <a:schemeClr val="bg1"/>
                </a:solidFill>
                <a:latin typeface="+mj-lt"/>
              </a:defRPr>
            </a:lvl7pPr>
            <a:lvl8pPr marL="2743085" indent="0" algn="l">
              <a:buNone/>
              <a:defRPr sz="1900">
                <a:solidFill>
                  <a:schemeClr val="bg1"/>
                </a:solidFill>
                <a:latin typeface="+mj-lt"/>
              </a:defRPr>
            </a:lvl8pPr>
            <a:lvl9pPr marL="3200267" indent="0" algn="l">
              <a:buNone/>
              <a:defRPr sz="19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Click to edit Master subtitle style</a:t>
            </a: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DCD1A-D4CB-4268-9648-28369138CC0A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 noProof="0" smtClean="0"/>
              <a:t>Click to edit Master title style</a:t>
            </a:r>
            <a:endParaRPr lang="it-IT" noProof="0" dirty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5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2pPr>
            <a:lvl3pPr marL="457181" indent="0" algn="l">
              <a:buNone/>
              <a:defRPr sz="1900">
                <a:solidFill>
                  <a:schemeClr val="bg1"/>
                </a:solidFill>
                <a:latin typeface="+mj-lt"/>
              </a:defRPr>
            </a:lvl3pPr>
            <a:lvl4pPr marL="914361" indent="0" algn="l">
              <a:buNone/>
              <a:defRPr sz="1900">
                <a:solidFill>
                  <a:schemeClr val="bg1"/>
                </a:solidFill>
                <a:latin typeface="+mj-lt"/>
              </a:defRPr>
            </a:lvl4pPr>
            <a:lvl5pPr marL="1371543" indent="0" algn="l">
              <a:buNone/>
              <a:defRPr sz="1900">
                <a:solidFill>
                  <a:schemeClr val="bg1"/>
                </a:solidFill>
                <a:latin typeface="+mj-lt"/>
              </a:defRPr>
            </a:lvl5pPr>
            <a:lvl6pPr marL="1828724" indent="0" algn="l">
              <a:buNone/>
              <a:defRPr sz="1900">
                <a:solidFill>
                  <a:schemeClr val="bg1"/>
                </a:solidFill>
                <a:latin typeface="+mj-lt"/>
              </a:defRPr>
            </a:lvl6pPr>
            <a:lvl7pPr marL="2285905" indent="0" algn="l">
              <a:buNone/>
              <a:defRPr sz="1900">
                <a:solidFill>
                  <a:schemeClr val="bg1"/>
                </a:solidFill>
                <a:latin typeface="+mj-lt"/>
              </a:defRPr>
            </a:lvl7pPr>
            <a:lvl8pPr marL="2743085" indent="0" algn="l">
              <a:buNone/>
              <a:defRPr sz="1900">
                <a:solidFill>
                  <a:schemeClr val="bg1"/>
                </a:solidFill>
                <a:latin typeface="+mj-lt"/>
              </a:defRPr>
            </a:lvl8pPr>
            <a:lvl9pPr marL="3200267" indent="0" algn="l">
              <a:buNone/>
              <a:defRPr sz="19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Click to edit Master subtitle style</a:t>
            </a:r>
            <a:endParaRPr lang="it-IT" noProof="0" dirty="0" smtClean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33EB2A-34BC-4DFF-9C98-85C133161DCF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1313602" y="5791200"/>
            <a:ext cx="307168" cy="381000"/>
            <a:chOff x="1905000" y="5715000"/>
            <a:chExt cx="445770" cy="381000"/>
          </a:xfrm>
        </p:grpSpPr>
        <p:sp>
          <p:nvSpPr>
            <p:cNvPr id="2073" name="Rectangle 25"/>
            <p:cNvSpPr>
              <a:spLocks noChangeArrowheads="1"/>
            </p:cNvSpPr>
            <p:nvPr userDrawn="1"/>
          </p:nvSpPr>
          <p:spPr bwMode="gray">
            <a:xfrm>
              <a:off x="2293620" y="5988118"/>
              <a:ext cx="57150" cy="107882"/>
            </a:xfrm>
            <a:prstGeom prst="rect">
              <a:avLst/>
            </a:prstGeom>
            <a:solidFill>
              <a:srgbClr val="F445F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74" name="Rectangle 26"/>
            <p:cNvSpPr>
              <a:spLocks noChangeArrowheads="1"/>
            </p:cNvSpPr>
            <p:nvPr userDrawn="1"/>
          </p:nvSpPr>
          <p:spPr bwMode="gray">
            <a:xfrm>
              <a:off x="2132171" y="5757333"/>
              <a:ext cx="44291" cy="66914"/>
            </a:xfrm>
            <a:prstGeom prst="rect">
              <a:avLst/>
            </a:prstGeom>
            <a:solidFill>
              <a:srgbClr val="F6B67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75" name="Rectangle 27"/>
            <p:cNvSpPr>
              <a:spLocks noChangeArrowheads="1"/>
            </p:cNvSpPr>
            <p:nvPr userDrawn="1"/>
          </p:nvSpPr>
          <p:spPr bwMode="gray">
            <a:xfrm>
              <a:off x="1905000" y="5715000"/>
              <a:ext cx="227171" cy="42333"/>
            </a:xfrm>
            <a:prstGeom prst="rect">
              <a:avLst/>
            </a:prstGeom>
            <a:solidFill>
              <a:srgbClr val="F48F1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76" name="Rectangle 28"/>
            <p:cNvSpPr>
              <a:spLocks noChangeArrowheads="1"/>
            </p:cNvSpPr>
            <p:nvPr userDrawn="1"/>
          </p:nvSpPr>
          <p:spPr bwMode="gray">
            <a:xfrm>
              <a:off x="1905000" y="5757333"/>
              <a:ext cx="227171" cy="66914"/>
            </a:xfrm>
            <a:prstGeom prst="rect">
              <a:avLst/>
            </a:prstGeom>
            <a:solidFill>
              <a:srgbClr val="EB660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77" name="Rectangle 29"/>
            <p:cNvSpPr>
              <a:spLocks noChangeArrowheads="1"/>
            </p:cNvSpPr>
            <p:nvPr userDrawn="1"/>
          </p:nvSpPr>
          <p:spPr bwMode="gray">
            <a:xfrm>
              <a:off x="2176462" y="5824247"/>
              <a:ext cx="117158" cy="163871"/>
            </a:xfrm>
            <a:prstGeom prst="rect">
              <a:avLst/>
            </a:prstGeom>
            <a:solidFill>
              <a:srgbClr val="F3BF0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78" name="Rectangle 30"/>
            <p:cNvSpPr>
              <a:spLocks noChangeArrowheads="1"/>
            </p:cNvSpPr>
            <p:nvPr userDrawn="1"/>
          </p:nvSpPr>
          <p:spPr bwMode="gray">
            <a:xfrm>
              <a:off x="2176462" y="5988118"/>
              <a:ext cx="117158" cy="107882"/>
            </a:xfrm>
            <a:prstGeom prst="rect">
              <a:avLst/>
            </a:prstGeom>
            <a:solidFill>
              <a:srgbClr val="E9340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79" name="Rectangle 31"/>
            <p:cNvSpPr>
              <a:spLocks noChangeArrowheads="1"/>
            </p:cNvSpPr>
            <p:nvPr userDrawn="1"/>
          </p:nvSpPr>
          <p:spPr bwMode="gray">
            <a:xfrm>
              <a:off x="2132171" y="5824247"/>
              <a:ext cx="44291" cy="163871"/>
            </a:xfrm>
            <a:prstGeom prst="rect">
              <a:avLst/>
            </a:prstGeom>
            <a:solidFill>
              <a:srgbClr val="EA880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80" name="Rectangle 32"/>
            <p:cNvSpPr>
              <a:spLocks noChangeArrowheads="1"/>
            </p:cNvSpPr>
            <p:nvPr userDrawn="1"/>
          </p:nvSpPr>
          <p:spPr bwMode="gray">
            <a:xfrm>
              <a:off x="2132171" y="5988118"/>
              <a:ext cx="44291" cy="107882"/>
            </a:xfrm>
            <a:prstGeom prst="rect">
              <a:avLst/>
            </a:prstGeom>
            <a:solidFill>
              <a:srgbClr val="E0250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81" name="Freeform 33"/>
            <p:cNvSpPr>
              <a:spLocks/>
            </p:cNvSpPr>
            <p:nvPr userDrawn="1"/>
          </p:nvSpPr>
          <p:spPr bwMode="gray">
            <a:xfrm>
              <a:off x="1905000" y="5824247"/>
              <a:ext cx="227171" cy="163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120"/>
                </a:cxn>
                <a:cxn ang="0">
                  <a:pos x="99" y="120"/>
                </a:cxn>
                <a:cxn ang="0">
                  <a:pos x="99" y="8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159" h="120">
                  <a:moveTo>
                    <a:pt x="0" y="0"/>
                  </a:moveTo>
                  <a:lnTo>
                    <a:pt x="159" y="0"/>
                  </a:lnTo>
                  <a:lnTo>
                    <a:pt x="159" y="120"/>
                  </a:lnTo>
                  <a:lnTo>
                    <a:pt x="99" y="120"/>
                  </a:lnTo>
                  <a:lnTo>
                    <a:pt x="99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4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82" name="Rectangle 34"/>
            <p:cNvSpPr>
              <a:spLocks noChangeArrowheads="1"/>
            </p:cNvSpPr>
            <p:nvPr userDrawn="1"/>
          </p:nvSpPr>
          <p:spPr bwMode="gray">
            <a:xfrm>
              <a:off x="2046446" y="5988118"/>
              <a:ext cx="85725" cy="107882"/>
            </a:xfrm>
            <a:prstGeom prst="rect">
              <a:avLst/>
            </a:prstGeom>
            <a:solidFill>
              <a:srgbClr val="D614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83" name="Rectangle 35"/>
            <p:cNvSpPr>
              <a:spLocks noChangeArrowheads="1"/>
            </p:cNvSpPr>
            <p:nvPr userDrawn="1"/>
          </p:nvSpPr>
          <p:spPr bwMode="gray">
            <a:xfrm>
              <a:off x="1905000" y="5933495"/>
              <a:ext cx="141446" cy="54624"/>
            </a:xfrm>
            <a:prstGeom prst="rect">
              <a:avLst/>
            </a:prstGeom>
            <a:solidFill>
              <a:srgbClr val="C93C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84" name="Rectangle 36"/>
            <p:cNvSpPr>
              <a:spLocks noChangeArrowheads="1"/>
            </p:cNvSpPr>
            <p:nvPr userDrawn="1"/>
          </p:nvSpPr>
          <p:spPr bwMode="gray">
            <a:xfrm>
              <a:off x="1905000" y="5988118"/>
              <a:ext cx="141446" cy="107882"/>
            </a:xfrm>
            <a:prstGeom prst="rect">
              <a:avLst/>
            </a:prstGeom>
            <a:solidFill>
              <a:srgbClr val="C01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gray">
            <a:xfrm>
              <a:off x="2293620" y="5988118"/>
              <a:ext cx="57150" cy="107882"/>
            </a:xfrm>
            <a:prstGeom prst="rect">
              <a:avLst/>
            </a:prstGeom>
            <a:solidFill>
              <a:srgbClr val="F445F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gray">
            <a:xfrm>
              <a:off x="2132171" y="5757333"/>
              <a:ext cx="44291" cy="66914"/>
            </a:xfrm>
            <a:prstGeom prst="rect">
              <a:avLst/>
            </a:prstGeom>
            <a:solidFill>
              <a:srgbClr val="F6B67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gray">
            <a:xfrm>
              <a:off x="1905000" y="5715000"/>
              <a:ext cx="227171" cy="42333"/>
            </a:xfrm>
            <a:prstGeom prst="rect">
              <a:avLst/>
            </a:prstGeom>
            <a:solidFill>
              <a:srgbClr val="F48F1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gray">
            <a:xfrm>
              <a:off x="1905000" y="5757333"/>
              <a:ext cx="227171" cy="66914"/>
            </a:xfrm>
            <a:prstGeom prst="rect">
              <a:avLst/>
            </a:prstGeom>
            <a:solidFill>
              <a:srgbClr val="EB660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gray">
            <a:xfrm>
              <a:off x="2176462" y="5824247"/>
              <a:ext cx="117158" cy="163871"/>
            </a:xfrm>
            <a:prstGeom prst="rect">
              <a:avLst/>
            </a:prstGeom>
            <a:solidFill>
              <a:srgbClr val="F3BF0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gray">
            <a:xfrm>
              <a:off x="2176462" y="5988118"/>
              <a:ext cx="117158" cy="107882"/>
            </a:xfrm>
            <a:prstGeom prst="rect">
              <a:avLst/>
            </a:prstGeom>
            <a:solidFill>
              <a:srgbClr val="E9340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gray">
            <a:xfrm>
              <a:off x="2132171" y="5824247"/>
              <a:ext cx="44291" cy="163871"/>
            </a:xfrm>
            <a:prstGeom prst="rect">
              <a:avLst/>
            </a:prstGeom>
            <a:solidFill>
              <a:srgbClr val="EA880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gray">
            <a:xfrm>
              <a:off x="2132171" y="5988118"/>
              <a:ext cx="44291" cy="107882"/>
            </a:xfrm>
            <a:prstGeom prst="rect">
              <a:avLst/>
            </a:prstGeom>
            <a:solidFill>
              <a:srgbClr val="E0250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gray">
            <a:xfrm>
              <a:off x="1905000" y="5824247"/>
              <a:ext cx="227171" cy="1638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120"/>
                </a:cxn>
                <a:cxn ang="0">
                  <a:pos x="99" y="120"/>
                </a:cxn>
                <a:cxn ang="0">
                  <a:pos x="99" y="80"/>
                </a:cxn>
                <a:cxn ang="0">
                  <a:pos x="0" y="80"/>
                </a:cxn>
                <a:cxn ang="0">
                  <a:pos x="0" y="0"/>
                </a:cxn>
              </a:cxnLst>
              <a:rect l="0" t="0" r="r" b="b"/>
              <a:pathLst>
                <a:path w="159" h="120">
                  <a:moveTo>
                    <a:pt x="0" y="0"/>
                  </a:moveTo>
                  <a:lnTo>
                    <a:pt x="159" y="0"/>
                  </a:lnTo>
                  <a:lnTo>
                    <a:pt x="159" y="120"/>
                  </a:lnTo>
                  <a:lnTo>
                    <a:pt x="99" y="120"/>
                  </a:lnTo>
                  <a:lnTo>
                    <a:pt x="99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4C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gray">
            <a:xfrm>
              <a:off x="2046446" y="5988118"/>
              <a:ext cx="85725" cy="107882"/>
            </a:xfrm>
            <a:prstGeom prst="rect">
              <a:avLst/>
            </a:prstGeom>
            <a:solidFill>
              <a:srgbClr val="D614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gray">
            <a:xfrm>
              <a:off x="1905000" y="5933495"/>
              <a:ext cx="141446" cy="54624"/>
            </a:xfrm>
            <a:prstGeom prst="rect">
              <a:avLst/>
            </a:prstGeom>
            <a:solidFill>
              <a:srgbClr val="C93C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gray">
            <a:xfrm>
              <a:off x="1905000" y="5988118"/>
              <a:ext cx="141446" cy="107882"/>
            </a:xfrm>
            <a:prstGeom prst="rect">
              <a:avLst/>
            </a:prstGeom>
            <a:solidFill>
              <a:srgbClr val="C01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cxnSp>
        <p:nvCxnSpPr>
          <p:cNvPr id="141" name="Shape 140"/>
          <p:cNvCxnSpPr/>
          <p:nvPr/>
        </p:nvCxnSpPr>
        <p:spPr>
          <a:xfrm flipV="1">
            <a:off x="1142108" y="609603"/>
            <a:ext cx="7469546" cy="152399"/>
          </a:xfrm>
          <a:prstGeom prst="bentConnector3">
            <a:avLst>
              <a:gd name="adj1" fmla="val -19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452941" y="838200"/>
            <a:ext cx="7158711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it-IT" noProof="0" smtClean="0"/>
              <a:t>Click to add the presentation’s main title</a:t>
            </a:r>
            <a:endParaRPr lang="it-IT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452941" y="1828804"/>
            <a:ext cx="7158711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2pPr>
            <a:lvl3pPr marL="457181" indent="0" algn="l">
              <a:buNone/>
              <a:defRPr sz="1900">
                <a:solidFill>
                  <a:schemeClr val="bg1"/>
                </a:solidFill>
                <a:latin typeface="+mj-lt"/>
              </a:defRPr>
            </a:lvl3pPr>
            <a:lvl4pPr marL="914361" indent="0" algn="l">
              <a:buNone/>
              <a:defRPr sz="1900">
                <a:solidFill>
                  <a:schemeClr val="bg1"/>
                </a:solidFill>
                <a:latin typeface="+mj-lt"/>
              </a:defRPr>
            </a:lvl4pPr>
            <a:lvl5pPr marL="1371543" indent="0" algn="l">
              <a:buNone/>
              <a:defRPr sz="1900">
                <a:solidFill>
                  <a:schemeClr val="bg1"/>
                </a:solidFill>
                <a:latin typeface="+mj-lt"/>
              </a:defRPr>
            </a:lvl5pPr>
            <a:lvl6pPr marL="1828724" indent="0" algn="l">
              <a:buNone/>
              <a:defRPr sz="1900">
                <a:solidFill>
                  <a:schemeClr val="bg1"/>
                </a:solidFill>
                <a:latin typeface="+mj-lt"/>
              </a:defRPr>
            </a:lvl6pPr>
            <a:lvl7pPr marL="2285905" indent="0" algn="l">
              <a:buNone/>
              <a:defRPr sz="1900">
                <a:solidFill>
                  <a:schemeClr val="bg1"/>
                </a:solidFill>
                <a:latin typeface="+mj-lt"/>
              </a:defRPr>
            </a:lvl7pPr>
            <a:lvl8pPr marL="2743085" indent="0" algn="l">
              <a:buNone/>
              <a:defRPr sz="1900">
                <a:solidFill>
                  <a:schemeClr val="bg1"/>
                </a:solidFill>
                <a:latin typeface="+mj-lt"/>
              </a:defRPr>
            </a:lvl8pPr>
            <a:lvl9pPr marL="3200267" indent="0" algn="l">
              <a:buNone/>
              <a:defRPr sz="19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Subtitle and date (move higher if title is only one line)</a:t>
            </a:r>
            <a:endParaRPr lang="it-IT" noProof="0" dirty="0" smtClean="0"/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452941" y="374904"/>
            <a:ext cx="437704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noProof="0" smtClean="0"/>
              <a:t>www.pwc.com</a:t>
            </a:r>
            <a:endParaRPr lang="it-IT" noProof="0" dirty="0"/>
          </a:p>
        </p:txBody>
      </p:sp>
      <p:grpSp>
        <p:nvGrpSpPr>
          <p:cNvPr id="37" name="Group 32"/>
          <p:cNvGrpSpPr/>
          <p:nvPr userDrawn="1"/>
        </p:nvGrpSpPr>
        <p:grpSpPr>
          <a:xfrm>
            <a:off x="726634" y="6170994"/>
            <a:ext cx="685979" cy="533479"/>
            <a:chOff x="518032" y="978681"/>
            <a:chExt cx="4572000" cy="2667393"/>
          </a:xfrm>
        </p:grpSpPr>
        <p:sp>
          <p:nvSpPr>
            <p:cNvPr id="44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6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4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 bwMode="gray">
          <a:xfrm>
            <a:off x="1314314" y="-9068"/>
            <a:ext cx="7836041" cy="6176009"/>
            <a:chOff x="19140488" y="13674"/>
            <a:chExt cx="7449918" cy="6145827"/>
          </a:xfrm>
        </p:grpSpPr>
        <p:sp>
          <p:nvSpPr>
            <p:cNvPr id="21" name="Rectangle 17"/>
            <p:cNvSpPr>
              <a:spLocks noChangeArrowheads="1"/>
            </p:cNvSpPr>
            <p:nvPr userDrawn="1"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gray">
            <a:xfrm>
              <a:off x="25669522" y="4032250"/>
              <a:ext cx="920884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313951" y="3048000"/>
            <a:ext cx="914400" cy="762000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227469" y="2901699"/>
            <a:ext cx="1028968" cy="151221"/>
            <a:chOff x="489088" y="2521685"/>
            <a:chExt cx="1034914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8" y="2521686"/>
              <a:ext cx="1034914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452944" y="838200"/>
            <a:ext cx="5588063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it-IT" noProof="0" smtClean="0"/>
              <a:t>Click to add the presentation’s main title</a:t>
            </a:r>
            <a:endParaRPr lang="it-IT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452944" y="1828804"/>
            <a:ext cx="5588063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2pPr>
            <a:lvl3pPr marL="457181" indent="0" algn="l">
              <a:buNone/>
              <a:defRPr sz="1900">
                <a:solidFill>
                  <a:schemeClr val="bg1"/>
                </a:solidFill>
                <a:latin typeface="+mj-lt"/>
              </a:defRPr>
            </a:lvl3pPr>
            <a:lvl4pPr marL="914361" indent="0" algn="l">
              <a:buNone/>
              <a:defRPr sz="1900">
                <a:solidFill>
                  <a:schemeClr val="bg1"/>
                </a:solidFill>
                <a:latin typeface="+mj-lt"/>
              </a:defRPr>
            </a:lvl4pPr>
            <a:lvl5pPr marL="1371543" indent="0" algn="l">
              <a:buNone/>
              <a:defRPr sz="1900">
                <a:solidFill>
                  <a:schemeClr val="bg1"/>
                </a:solidFill>
                <a:latin typeface="+mj-lt"/>
              </a:defRPr>
            </a:lvl5pPr>
            <a:lvl6pPr marL="1828724" indent="0" algn="l">
              <a:buNone/>
              <a:defRPr sz="1900">
                <a:solidFill>
                  <a:schemeClr val="bg1"/>
                </a:solidFill>
                <a:latin typeface="+mj-lt"/>
              </a:defRPr>
            </a:lvl6pPr>
            <a:lvl7pPr marL="2285905" indent="0" algn="l">
              <a:buNone/>
              <a:defRPr sz="1900">
                <a:solidFill>
                  <a:schemeClr val="bg1"/>
                </a:solidFill>
                <a:latin typeface="+mj-lt"/>
              </a:defRPr>
            </a:lvl7pPr>
            <a:lvl8pPr marL="2743085" indent="0" algn="l">
              <a:buNone/>
              <a:defRPr sz="1900">
                <a:solidFill>
                  <a:schemeClr val="bg1"/>
                </a:solidFill>
                <a:latin typeface="+mj-lt"/>
              </a:defRPr>
            </a:lvl8pPr>
            <a:lvl9pPr marL="3200267" indent="0" algn="l">
              <a:buNone/>
              <a:defRPr sz="19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Subtitle and date (move higher if title is only one line)</a:t>
            </a:r>
            <a:endParaRPr lang="it-IT" noProof="0" dirty="0" smtClean="0"/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452941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noProof="0" smtClean="0"/>
              <a:t>www.pwc.com</a:t>
            </a:r>
            <a:endParaRPr lang="it-IT" noProof="0" dirty="0"/>
          </a:p>
        </p:txBody>
      </p:sp>
      <p:grpSp>
        <p:nvGrpSpPr>
          <p:cNvPr id="24" name="Group 32"/>
          <p:cNvGrpSpPr/>
          <p:nvPr userDrawn="1"/>
        </p:nvGrpSpPr>
        <p:grpSpPr>
          <a:xfrm>
            <a:off x="726634" y="6170994"/>
            <a:ext cx="685979" cy="533479"/>
            <a:chOff x="518032" y="978681"/>
            <a:chExt cx="4572000" cy="2667393"/>
          </a:xfrm>
        </p:grpSpPr>
        <p:sp>
          <p:nvSpPr>
            <p:cNvPr id="2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 bwMode="gray">
          <a:xfrm>
            <a:off x="1314880" y="-9068"/>
            <a:ext cx="7835474" cy="6176009"/>
            <a:chOff x="19140488" y="13674"/>
            <a:chExt cx="7449918" cy="6145827"/>
          </a:xfrm>
        </p:grpSpPr>
        <p:sp>
          <p:nvSpPr>
            <p:cNvPr id="17" name="Rectangle 17"/>
            <p:cNvSpPr>
              <a:spLocks noChangeArrowheads="1"/>
            </p:cNvSpPr>
            <p:nvPr userDrawn="1"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gray">
            <a:xfrm>
              <a:off x="25669522" y="4032250"/>
              <a:ext cx="920884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315984" y="2895603"/>
            <a:ext cx="6304810" cy="3276597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452944" y="838200"/>
            <a:ext cx="5588063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it-IT" noProof="0" smtClean="0"/>
              <a:t>Click to add the presentation’s main title</a:t>
            </a:r>
            <a:endParaRPr lang="it-IT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452944" y="1828804"/>
            <a:ext cx="5588063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2pPr>
            <a:lvl3pPr marL="457181" indent="0" algn="l">
              <a:buNone/>
              <a:defRPr sz="1900">
                <a:solidFill>
                  <a:schemeClr val="bg1"/>
                </a:solidFill>
                <a:latin typeface="+mj-lt"/>
              </a:defRPr>
            </a:lvl3pPr>
            <a:lvl4pPr marL="914361" indent="0" algn="l">
              <a:buNone/>
              <a:defRPr sz="1900">
                <a:solidFill>
                  <a:schemeClr val="bg1"/>
                </a:solidFill>
                <a:latin typeface="+mj-lt"/>
              </a:defRPr>
            </a:lvl4pPr>
            <a:lvl5pPr marL="1371543" indent="0" algn="l">
              <a:buNone/>
              <a:defRPr sz="1900">
                <a:solidFill>
                  <a:schemeClr val="bg1"/>
                </a:solidFill>
                <a:latin typeface="+mj-lt"/>
              </a:defRPr>
            </a:lvl5pPr>
            <a:lvl6pPr marL="1828724" indent="0" algn="l">
              <a:buNone/>
              <a:defRPr sz="1900">
                <a:solidFill>
                  <a:schemeClr val="bg1"/>
                </a:solidFill>
                <a:latin typeface="+mj-lt"/>
              </a:defRPr>
            </a:lvl6pPr>
            <a:lvl7pPr marL="2285905" indent="0" algn="l">
              <a:buNone/>
              <a:defRPr sz="1900">
                <a:solidFill>
                  <a:schemeClr val="bg1"/>
                </a:solidFill>
                <a:latin typeface="+mj-lt"/>
              </a:defRPr>
            </a:lvl7pPr>
            <a:lvl8pPr marL="2743085" indent="0" algn="l">
              <a:buNone/>
              <a:defRPr sz="1900">
                <a:solidFill>
                  <a:schemeClr val="bg1"/>
                </a:solidFill>
                <a:latin typeface="+mj-lt"/>
              </a:defRPr>
            </a:lvl8pPr>
            <a:lvl9pPr marL="3200267" indent="0" algn="l">
              <a:buNone/>
              <a:defRPr sz="19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Subtitle and date (move higher if title is only one line)</a:t>
            </a:r>
            <a:endParaRPr lang="it-IT" noProof="0" dirty="0" smtClean="0"/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452941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noProof="0" smtClean="0"/>
              <a:t>www.pwc.com</a:t>
            </a:r>
            <a:endParaRPr lang="it-IT" noProof="0" dirty="0"/>
          </a:p>
        </p:txBody>
      </p:sp>
      <p:grpSp>
        <p:nvGrpSpPr>
          <p:cNvPr id="24" name="Group 32"/>
          <p:cNvGrpSpPr/>
          <p:nvPr userDrawn="1"/>
        </p:nvGrpSpPr>
        <p:grpSpPr>
          <a:xfrm>
            <a:off x="576944" y="6170994"/>
            <a:ext cx="835670" cy="533479"/>
            <a:chOff x="518032" y="978681"/>
            <a:chExt cx="4572000" cy="2667393"/>
          </a:xfrm>
        </p:grpSpPr>
        <p:sp>
          <p:nvSpPr>
            <p:cNvPr id="2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it-IT" noProof="0" smtClean="0"/>
              <a:t>Click to edit Master title style</a:t>
            </a:r>
            <a:endParaRPr lang="it-IT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/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064EE94-5C53-46BE-B6FB-FC2FD19E6E39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6"/>
          <p:cNvSpPr>
            <a:spLocks noChangeArrowheads="1"/>
          </p:cNvSpPr>
          <p:nvPr/>
        </p:nvSpPr>
        <p:spPr bwMode="gray">
          <a:xfrm>
            <a:off x="1315985" y="4"/>
            <a:ext cx="5951103" cy="719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endParaRPr lang="it-IT" noProof="0"/>
          </a:p>
        </p:txBody>
      </p:sp>
      <p:sp>
        <p:nvSpPr>
          <p:cNvPr id="27" name="Rectangle 155"/>
          <p:cNvSpPr>
            <a:spLocks noChangeArrowheads="1"/>
          </p:cNvSpPr>
          <p:nvPr/>
        </p:nvSpPr>
        <p:spPr bwMode="gray">
          <a:xfrm>
            <a:off x="7267087" y="685803"/>
            <a:ext cx="1876914" cy="5486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 noProof="0"/>
          </a:p>
        </p:txBody>
      </p:sp>
      <p:sp>
        <p:nvSpPr>
          <p:cNvPr id="38" name="Rectangle 37"/>
          <p:cNvSpPr/>
          <p:nvPr/>
        </p:nvSpPr>
        <p:spPr bwMode="gray">
          <a:xfrm>
            <a:off x="1315985" y="687919"/>
            <a:ext cx="5951103" cy="5484284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algn="l" defTabSz="914361" rtl="0" eaLnBrk="1" latinLnBrk="0" hangingPunct="1"/>
            <a:endParaRPr lang="it-IT" sz="19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452944" y="838200"/>
            <a:ext cx="5588063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it-IT" noProof="0" smtClean="0"/>
              <a:t>Click to add the presentation’s main title</a:t>
            </a:r>
            <a:endParaRPr lang="it-IT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452944" y="1828804"/>
            <a:ext cx="5588063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2pPr>
            <a:lvl3pPr marL="457181" indent="0" algn="l">
              <a:buNone/>
              <a:defRPr sz="1900">
                <a:solidFill>
                  <a:schemeClr val="bg1"/>
                </a:solidFill>
                <a:latin typeface="+mj-lt"/>
              </a:defRPr>
            </a:lvl3pPr>
            <a:lvl4pPr marL="914361" indent="0" algn="l">
              <a:buNone/>
              <a:defRPr sz="1900">
                <a:solidFill>
                  <a:schemeClr val="bg1"/>
                </a:solidFill>
                <a:latin typeface="+mj-lt"/>
              </a:defRPr>
            </a:lvl4pPr>
            <a:lvl5pPr marL="1371543" indent="0" algn="l">
              <a:buNone/>
              <a:defRPr sz="1900">
                <a:solidFill>
                  <a:schemeClr val="bg1"/>
                </a:solidFill>
                <a:latin typeface="+mj-lt"/>
              </a:defRPr>
            </a:lvl5pPr>
            <a:lvl6pPr marL="1828724" indent="0" algn="l">
              <a:buNone/>
              <a:defRPr sz="1900">
                <a:solidFill>
                  <a:schemeClr val="bg1"/>
                </a:solidFill>
                <a:latin typeface="+mj-lt"/>
              </a:defRPr>
            </a:lvl6pPr>
            <a:lvl7pPr marL="2285905" indent="0" algn="l">
              <a:buNone/>
              <a:defRPr sz="1900">
                <a:solidFill>
                  <a:schemeClr val="bg1"/>
                </a:solidFill>
                <a:latin typeface="+mj-lt"/>
              </a:defRPr>
            </a:lvl7pPr>
            <a:lvl8pPr marL="2743085" indent="0" algn="l">
              <a:buNone/>
              <a:defRPr sz="1900">
                <a:solidFill>
                  <a:schemeClr val="bg1"/>
                </a:solidFill>
                <a:latin typeface="+mj-lt"/>
              </a:defRPr>
            </a:lvl8pPr>
            <a:lvl9pPr marL="3200267" indent="0" algn="l">
              <a:buNone/>
              <a:defRPr sz="19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Subtitle and date (move higher if title is only one line)</a:t>
            </a:r>
            <a:endParaRPr lang="it-IT" noProof="0" dirty="0" smtClean="0"/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452941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noProof="0" smtClean="0"/>
              <a:t>www.pwc.com</a:t>
            </a:r>
            <a:endParaRPr lang="it-IT" noProof="0" dirty="0"/>
          </a:p>
        </p:txBody>
      </p:sp>
      <p:grpSp>
        <p:nvGrpSpPr>
          <p:cNvPr id="11" name="Group 32"/>
          <p:cNvGrpSpPr/>
          <p:nvPr userDrawn="1"/>
        </p:nvGrpSpPr>
        <p:grpSpPr>
          <a:xfrm>
            <a:off x="726634" y="6170994"/>
            <a:ext cx="685979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it-IT" noProof="0" smtClean="0"/>
              <a:t>Click to edit Master title style</a:t>
            </a:r>
            <a:endParaRPr lang="it-IT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E722-8A77-468F-ACCA-A0D9A524A56B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Click to edit master subtitle style</a:t>
            </a:r>
            <a:endParaRPr lang="it-IT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smtClean="0"/>
              <a:t>Click to edit master title style</a:t>
            </a:r>
            <a:endParaRPr lang="it-IT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6" y="1584963"/>
            <a:ext cx="8119872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D75A97-7690-4223-BCD4-6E726FB8B1C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1847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 with Panels"/>
          <p:cNvGrpSpPr/>
          <p:nvPr userDrawn="1"/>
        </p:nvGrpSpPr>
        <p:grpSpPr>
          <a:xfrm>
            <a:off x="1026671" y="-4202"/>
            <a:ext cx="8119495" cy="6451076"/>
            <a:chOff x="1129337" y="-4762"/>
            <a:chExt cx="8931444" cy="7311219"/>
          </a:xfrm>
        </p:grpSpPr>
        <p:grpSp>
          <p:nvGrpSpPr>
            <p:cNvPr id="3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8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8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8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205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8205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5" y="585675"/>
            <a:ext cx="65" cy="2923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6175" algn="l"/>
            <a:endParaRPr lang="it-IT" dirty="0"/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70365" y="1075767"/>
            <a:ext cx="5403273" cy="46166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000" b="1" i="1" baseline="0">
                <a:solidFill>
                  <a:schemeClr val="bg1"/>
                </a:solidFill>
              </a:defRPr>
            </a:lvl1pPr>
          </a:lstStyle>
          <a:p>
            <a:r>
              <a:rPr lang="it-IT" noProof="0" smtClean="0"/>
              <a:t>Presentation Title</a:t>
            </a:r>
            <a:endParaRPr lang="it-IT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70365" y="1546546"/>
            <a:ext cx="5403273" cy="415498"/>
          </a:xfrm>
        </p:spPr>
        <p:txBody>
          <a:bodyPr>
            <a:spAutoFit/>
          </a:bodyPr>
          <a:lstStyle>
            <a:lvl1pPr marL="0" marR="0" indent="0" algn="l" defTabSz="91429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0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Subtitle</a:t>
            </a:r>
            <a:endParaRPr lang="it-IT" noProof="0" dirty="0" smtClean="0"/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9" y="3291842"/>
            <a:ext cx="11139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l">
              <a:spcAft>
                <a:spcPts val="900"/>
              </a:spcAft>
            </a:pPr>
            <a:endParaRPr lang="it-IT" sz="900" i="1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9" y="3566160"/>
            <a:ext cx="1111135" cy="2627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3087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it-IT" sz="900" b="1" i="1" dirty="0">
              <a:latin typeface="Georgia" pitchFamily="18" charset="0"/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9" y="3832414"/>
            <a:ext cx="111113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it-IT" sz="900" i="1" dirty="0">
              <a:latin typeface="Georgia" pitchFamily="18" charset="0"/>
            </a:endParaRPr>
          </a:p>
        </p:txBody>
      </p:sp>
      <p:cxnSp>
        <p:nvCxnSpPr>
          <p:cNvPr id="34" name="Frame Line"/>
          <p:cNvCxnSpPr/>
          <p:nvPr userDrawn="1"/>
        </p:nvCxnSpPr>
        <p:spPr bwMode="black">
          <a:xfrm flipV="1">
            <a:off x="346364" y="3155158"/>
            <a:ext cx="1246909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ver image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731212" y="3150819"/>
            <a:ext cx="6126480" cy="283195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288">
              <a:spcAft>
                <a:spcPts val="900"/>
              </a:spcAft>
            </a:pPr>
            <a:endParaRPr lang="it-IT" sz="20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64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Divider: Colo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4"/>
          <p:cNvCxnSpPr/>
          <p:nvPr/>
        </p:nvCxnSpPr>
        <p:spPr>
          <a:xfrm rot="5400000" flipH="1" flipV="1">
            <a:off x="4419600" y="-3429000"/>
            <a:ext cx="152400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1" y="685801"/>
            <a:ext cx="8077200" cy="10668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it-IT" noProof="0" smtClean="0"/>
              <a:t>Click to edit Master title style</a:t>
            </a:r>
            <a:endParaRPr lang="it-IT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1" y="1905001"/>
            <a:ext cx="8077200" cy="990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5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3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9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99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49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9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48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3401" y="2892424"/>
            <a:ext cx="5486400" cy="3046988"/>
          </a:xfrm>
        </p:spPr>
        <p:txBody>
          <a:bodyPr>
            <a:spAutoFit/>
          </a:bodyPr>
          <a:lstStyle>
            <a:lvl1pPr>
              <a:defRPr sz="6600" b="1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smtClean="0"/>
              <a:t>Click to edit Master text styles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962254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820940"/>
            <a:ext cx="7954963" cy="294953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3725" y="1593850"/>
            <a:ext cx="7954963" cy="4487863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cxnSp>
        <p:nvCxnSpPr>
          <p:cNvPr id="7" name="Shape 14"/>
          <p:cNvCxnSpPr/>
          <p:nvPr userDrawn="1"/>
        </p:nvCxnSpPr>
        <p:spPr>
          <a:xfrm rot="5400000" flipH="1" flipV="1">
            <a:off x="4378424" y="-3302946"/>
            <a:ext cx="180000" cy="8136000"/>
          </a:xfrm>
          <a:prstGeom prst="bentConnector2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CD3514-D27E-4029-A2B3-F1B44C1B0DB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51538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2715761"/>
            <a:ext cx="6858000" cy="1608645"/>
          </a:xfrm>
        </p:spPr>
        <p:txBody>
          <a:bodyPr anchor="b"/>
          <a:lstStyle>
            <a:lvl1pPr>
              <a:lnSpc>
                <a:spcPct val="90000"/>
              </a:lnSpc>
              <a:defRPr sz="6100" spc="-133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Click to edit master </a:t>
            </a:r>
            <a:br>
              <a:rPr lang="it-IT" smtClean="0"/>
            </a:br>
            <a:r>
              <a:rPr lang="it-IT" smtClean="0"/>
              <a:t>title style</a:t>
            </a:r>
            <a:endParaRPr lang="it-IT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4422171"/>
            <a:ext cx="6858000" cy="12192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60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40" y="487680"/>
            <a:ext cx="1883664" cy="251155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7" y="6345071"/>
            <a:ext cx="8012545" cy="304800"/>
          </a:xfrm>
          <a:prstGeom prst="rect">
            <a:avLst/>
          </a:prstGeom>
          <a:noFill/>
        </p:spPr>
        <p:txBody>
          <a:bodyPr wrap="square" lIns="0" tIns="60944" rIns="121888" bIns="60944" rtlCol="0">
            <a:noAutofit/>
          </a:bodyPr>
          <a:lstStyle/>
          <a:p>
            <a:pPr defTabSz="609443">
              <a:defRPr/>
            </a:pPr>
            <a:r>
              <a:rPr lang="it-IT" sz="900" smtClean="0">
                <a:solidFill>
                  <a:prstClr val="white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  <a:endParaRPr lang="it-IT" sz="900" dirty="0" smtClean="0">
              <a:solidFill>
                <a:prstClr val="white"/>
              </a:solidFill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73575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316995"/>
            <a:ext cx="7222352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5300" b="1" i="0" spc="-133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smtClean="0"/>
              <a:t>Click to edit </a:t>
            </a:r>
            <a:br>
              <a:rPr lang="it-IT" noProof="0" smtClean="0"/>
            </a:br>
            <a:r>
              <a:rPr lang="it-IT" noProof="0" smtClean="0"/>
              <a:t>master </a:t>
            </a:r>
            <a:br>
              <a:rPr lang="it-IT" noProof="0" smtClean="0"/>
            </a:br>
            <a:r>
              <a:rPr lang="it-IT" noProof="0" smtClean="0"/>
              <a:t>title style</a:t>
            </a:r>
            <a:endParaRPr lang="it-IT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7" y="6345071"/>
            <a:ext cx="8012545" cy="304800"/>
          </a:xfrm>
          <a:prstGeom prst="rect">
            <a:avLst/>
          </a:prstGeom>
          <a:noFill/>
        </p:spPr>
        <p:txBody>
          <a:bodyPr wrap="square" lIns="0" tIns="60944" rIns="121888" bIns="60944" rtlCol="0">
            <a:noAutofit/>
          </a:bodyPr>
          <a:lstStyle/>
          <a:p>
            <a:pPr defTabSz="609443">
              <a:defRPr/>
            </a:pPr>
            <a:r>
              <a:rPr lang="it-IT" sz="900" smtClean="0">
                <a:solidFill>
                  <a:srgbClr val="B9B8BB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  <a:endParaRPr lang="it-IT" sz="900" dirty="0" smtClean="0">
              <a:solidFill>
                <a:srgbClr val="B9B8BB"/>
              </a:solidFill>
              <a:cs typeface="HP Simplified"/>
            </a:endParaRPr>
          </a:p>
        </p:txBody>
      </p:sp>
      <p:pic>
        <p:nvPicPr>
          <p:cNvPr id="7" name="Picture 6" descr="pwc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274" y="6047415"/>
            <a:ext cx="475315" cy="486592"/>
          </a:xfrm>
          <a:prstGeom prst="rect">
            <a:avLst/>
          </a:prstGeom>
        </p:spPr>
      </p:pic>
      <p:pic>
        <p:nvPicPr>
          <p:cNvPr id="8" name="Picture 7" descr="HP_Blue_RGB_150_S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140" y="6046871"/>
            <a:ext cx="365760" cy="4876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223898" y="5924951"/>
            <a:ext cx="0" cy="73152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431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5" y="321227"/>
            <a:ext cx="7222352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609443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5300" b="1" i="0" kern="1200" spc="-133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 smtClean="0"/>
              <a:t>Click to edit </a:t>
            </a:r>
            <a:br>
              <a:rPr lang="it-IT" noProof="0" smtClean="0"/>
            </a:br>
            <a:r>
              <a:rPr lang="it-IT" noProof="0" smtClean="0"/>
              <a:t>master </a:t>
            </a:r>
            <a:br>
              <a:rPr lang="it-IT" noProof="0" smtClean="0"/>
            </a:br>
            <a:r>
              <a:rPr lang="it-IT" noProof="0" smtClean="0"/>
              <a:t>title style</a:t>
            </a:r>
            <a:endParaRPr lang="it-IT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7" y="6345071"/>
            <a:ext cx="8012545" cy="304800"/>
          </a:xfrm>
          <a:prstGeom prst="rect">
            <a:avLst/>
          </a:prstGeom>
          <a:noFill/>
        </p:spPr>
        <p:txBody>
          <a:bodyPr wrap="square" lIns="0" tIns="60944" rIns="121888" bIns="60944" rtlCol="0">
            <a:noAutofit/>
          </a:bodyPr>
          <a:lstStyle/>
          <a:p>
            <a:pPr defTabSz="609443">
              <a:defRPr/>
            </a:pPr>
            <a:r>
              <a:rPr lang="it-IT" sz="900" smtClean="0">
                <a:solidFill>
                  <a:prstClr val="white"/>
                </a:solidFill>
                <a:cs typeface="HP Simplified"/>
              </a:rPr>
              <a:t>© Copyright 2013 Hewlett-Packard Development Company, L.P.  The information contained herein is subject to change without notice.</a:t>
            </a:r>
            <a:endParaRPr lang="it-IT" sz="900" dirty="0" smtClean="0">
              <a:solidFill>
                <a:prstClr val="white"/>
              </a:solidFill>
              <a:cs typeface="HP Simplified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4407148"/>
            <a:ext cx="5148072" cy="865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60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Click to edit master subtitle style</a:t>
            </a:r>
            <a:endParaRPr lang="it-IT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274" y="6047419"/>
            <a:ext cx="475315" cy="486591"/>
          </a:xfrm>
          <a:prstGeom prst="rect">
            <a:avLst/>
          </a:prstGeom>
        </p:spPr>
      </p:pic>
      <p:pic>
        <p:nvPicPr>
          <p:cNvPr id="9" name="Picture 8" descr="HP_White_RGB_150_S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140" y="6047232"/>
            <a:ext cx="365736" cy="48764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223898" y="5924951"/>
            <a:ext cx="0" cy="73152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90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smtClean="0"/>
              <a:t>Click to edit master title style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3201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it-IT" noProof="0" smtClean="0"/>
              <a:t>Click to edit Master title style</a:t>
            </a:r>
            <a:endParaRPr lang="it-IT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6"/>
            <a:ext cx="3962400" cy="4419599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5" y="1752600"/>
            <a:ext cx="3962399" cy="4419600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B35AE40-1BC4-4B5E-92F2-3B89BD4C674E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Click to edit master subtitle style</a:t>
            </a:r>
            <a:endParaRPr lang="it-IT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smtClean="0"/>
              <a:t>Click to edit master title style</a:t>
            </a:r>
            <a:endParaRPr lang="it-IT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6" y="1584963"/>
            <a:ext cx="8119872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660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5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Click to edit master subtitle style</a:t>
            </a:r>
            <a:endParaRPr lang="it-IT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smtClean="0"/>
              <a:t>Click to edit master title style</a:t>
            </a:r>
            <a:endParaRPr lang="it-IT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6" y="1584963"/>
            <a:ext cx="8119872" cy="4305300"/>
          </a:xfrm>
        </p:spPr>
        <p:txBody>
          <a:bodyPr wrap="square">
            <a:noAutofit/>
          </a:bodyPr>
          <a:lstStyle>
            <a:lvl1pPr marL="228541" indent="-228541">
              <a:buFont typeface="HP Simplified" pitchFamily="34" charset="0"/>
              <a:buChar char="•"/>
              <a:defRPr sz="1900" b="0">
                <a:solidFill>
                  <a:schemeClr val="tx1"/>
                </a:solidFill>
              </a:defRPr>
            </a:lvl1pPr>
            <a:lvl2pPr marL="457081" indent="-228541">
              <a:buSzPct val="80000"/>
              <a:buFont typeface="HP Simplified" pitchFamily="34" charset="0"/>
              <a:buChar char="–"/>
              <a:defRPr sz="1900">
                <a:solidFill>
                  <a:srgbClr val="000000"/>
                </a:solidFill>
              </a:defRPr>
            </a:lvl2pPr>
            <a:lvl3pPr marL="683507" indent="-226426">
              <a:defRPr sz="1900">
                <a:solidFill>
                  <a:srgbClr val="000000"/>
                </a:solidFill>
              </a:defRPr>
            </a:lvl3pPr>
            <a:lvl4pPr marL="920514" indent="-241238">
              <a:defRPr sz="1900">
                <a:solidFill>
                  <a:srgbClr val="000000"/>
                </a:solidFill>
              </a:defRPr>
            </a:lvl4pPr>
            <a:lvl5pPr marL="1110964" indent="-201033"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244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313419"/>
            <a:ext cx="8460105" cy="57451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smtClean="0"/>
              <a:t>Click to edit master title style</a:t>
            </a:r>
            <a:endParaRPr lang="it-IT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584964"/>
            <a:ext cx="4030662" cy="42930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584960"/>
            <a:ext cx="3878264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Click to edit master subtitle style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0819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0" y="1584003"/>
            <a:ext cx="3878263" cy="4296588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5" y="313417"/>
            <a:ext cx="8458200" cy="573024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smtClean="0"/>
              <a:t>Click to edit master title style</a:t>
            </a:r>
            <a:endParaRPr lang="it-IT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5" y="1584960"/>
            <a:ext cx="4011612" cy="42930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Click to edit master subtitle style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4492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6" y="313417"/>
            <a:ext cx="8460105" cy="573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smtClean="0"/>
              <a:t>Click to edit master title style</a:t>
            </a:r>
            <a:endParaRPr lang="it-IT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584960"/>
            <a:ext cx="2523744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584965"/>
            <a:ext cx="2523744" cy="4296833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584960"/>
            <a:ext cx="2527300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6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Click to edit master subtitle style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663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 userDrawn="1"/>
        </p:nvGrpSpPr>
        <p:grpSpPr>
          <a:xfrm>
            <a:off x="1027608" y="0"/>
            <a:ext cx="8116392" cy="6457244"/>
            <a:chOff x="1130368" y="0"/>
            <a:chExt cx="8928031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3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742279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899010"/>
            <a:r>
              <a:rPr lang="it-IT" sz="882" smtClean="0">
                <a:solidFill>
                  <a:srgbClr val="FFFFFF"/>
                </a:solidFill>
                <a:cs typeface="Arial" pitchFamily="34" charset="0"/>
              </a:rPr>
              <a:t> </a:t>
            </a:r>
            <a:endParaRPr lang="it-IT" sz="882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4" y="1112680"/>
            <a:ext cx="5403273" cy="427484"/>
          </a:xfrm>
        </p:spPr>
        <p:txBody>
          <a:bodyPr vert="horz" lIns="0" tIns="0" rIns="0" bIns="3600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noProof="0" smtClean="0"/>
              <a:t>Report Title</a:t>
            </a:r>
            <a:endParaRPr lang="it-IT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69834" y="1546413"/>
            <a:ext cx="5403273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Subtitle</a:t>
            </a:r>
            <a:endParaRPr lang="it-IT" noProof="0" dirty="0" smtClean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2"/>
            <a:ext cx="111390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1"/>
            <a:ext cx="1246909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defTabSz="899010"/>
            <a:r>
              <a:rPr lang="it-IT" sz="882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3"/>
            <a:ext cx="111390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1731214" y="3167623"/>
            <a:ext cx="6109026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194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346364" y="3171488"/>
            <a:ext cx="1246909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766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8179724" cy="3896958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 smtClean="0"/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361222" y="6429178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4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0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8" name="Executive Summary" hidden="1"/>
          <p:cNvSpPr txBox="1"/>
          <p:nvPr userDrawn="1">
            <p:custDataLst>
              <p:tags r:id="rId7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151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4023360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4638503" y="1952513"/>
            <a:ext cx="4023360" cy="3896958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9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8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2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4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41" name="Executive Summary" hidden="1"/>
          <p:cNvSpPr txBox="1"/>
          <p:nvPr userDrawn="1">
            <p:custDataLst>
              <p:tags r:id="rId8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24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19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92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5403273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026727" y="1952513"/>
            <a:ext cx="2635135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26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5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9" name="Executive Summary" hidden="1"/>
          <p:cNvSpPr txBox="1"/>
          <p:nvPr userDrawn="1">
            <p:custDataLst>
              <p:tags r:id="rId8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24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98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2635135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258589" y="1952513"/>
            <a:ext cx="5403273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26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5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9" name="Executive Summary" hidden="1"/>
          <p:cNvSpPr txBox="1"/>
          <p:nvPr userDrawn="1">
            <p:custDataLst>
              <p:tags r:id="rId8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24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9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it-IT" noProof="0" smtClean="0"/>
              <a:t>Click to edit Master title style</a:t>
            </a:r>
            <a:endParaRPr lang="it-IT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6"/>
            <a:ext cx="2590800" cy="4419599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5" y="1752606"/>
            <a:ext cx="2590799" cy="4419599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6"/>
            <a:ext cx="2590800" cy="4419599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479794-C813-4831-8D37-65F53F743D4E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4023360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482138" y="3969572"/>
            <a:ext cx="4023360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4638503" y="1952513"/>
            <a:ext cx="4023360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2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7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30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44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1" name="Executive Summary" hidden="1"/>
          <p:cNvSpPr txBox="1"/>
          <p:nvPr userDrawn="1">
            <p:custDataLst>
              <p:tags r:id="rId9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26" name="Draft stamp" hidden="1"/>
          <p:cNvSpPr txBox="1"/>
          <p:nvPr userDrawn="1">
            <p:custDataLst>
              <p:tags r:id="rId10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9" name="Section Header"/>
          <p:cNvSpPr txBox="1"/>
          <p:nvPr userDrawn="1">
            <p:custDataLst>
              <p:tags r:id="rId11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5" name="Date/Filepath" hidden="1"/>
          <p:cNvSpPr txBox="1"/>
          <p:nvPr userDrawn="1">
            <p:custDataLst>
              <p:tags r:id="rId12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521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Insert banner statement here</a:t>
            </a:r>
            <a:endParaRPr lang="it-IT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482138" y="1952513"/>
            <a:ext cx="4023360" cy="389695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638503" y="1952513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38503" y="3969572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2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4" name="Executive Summary" hidden="1"/>
          <p:cNvSpPr txBox="1"/>
          <p:nvPr userDrawn="1">
            <p:custDataLst>
              <p:tags r:id="rId9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10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5" name="Section Header"/>
          <p:cNvSpPr txBox="1"/>
          <p:nvPr userDrawn="1">
            <p:custDataLst>
              <p:tags r:id="rId11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12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282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2635135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258589" y="1952513"/>
            <a:ext cx="2635135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026727" y="1952513"/>
            <a:ext cx="2635135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27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9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2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0" name="Executive Summary" hidden="1"/>
          <p:cNvSpPr txBox="1"/>
          <p:nvPr userDrawn="1">
            <p:custDataLst>
              <p:tags r:id="rId9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25" name="Draft stamp" hidden="1"/>
          <p:cNvSpPr txBox="1"/>
          <p:nvPr userDrawn="1">
            <p:custDataLst>
              <p:tags r:id="rId10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8" name="Section Header"/>
          <p:cNvSpPr txBox="1"/>
          <p:nvPr userDrawn="1">
            <p:custDataLst>
              <p:tags r:id="rId11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2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480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482138" y="1952513"/>
            <a:ext cx="4023360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4638503" y="1952513"/>
            <a:ext cx="4023360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482138" y="3969572"/>
            <a:ext cx="4023360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4638503" y="3969572"/>
            <a:ext cx="4023360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2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9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3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0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32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9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4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981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952513"/>
            <a:ext cx="8179724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482138" y="3969572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4638503" y="3969572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2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3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4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5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226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7" y="1952513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4638503" y="1952513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482021" y="3969572"/>
            <a:ext cx="8179724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2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3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4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5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252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482138" y="1952513"/>
            <a:ext cx="2635135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3256425" y="1952513"/>
            <a:ext cx="2635135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026727" y="1952513"/>
            <a:ext cx="2635135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482138" y="3969572"/>
            <a:ext cx="2635135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42" name="Content Placeholder 6"/>
          <p:cNvSpPr>
            <a:spLocks noGrp="1"/>
          </p:cNvSpPr>
          <p:nvPr>
            <p:ph sz="quarter" idx="28"/>
          </p:nvPr>
        </p:nvSpPr>
        <p:spPr>
          <a:xfrm>
            <a:off x="3256425" y="3969572"/>
            <a:ext cx="2635135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44" name="Content Placeholder 7"/>
          <p:cNvSpPr>
            <a:spLocks noGrp="1"/>
          </p:cNvSpPr>
          <p:nvPr>
            <p:ph sz="quarter" idx="29"/>
          </p:nvPr>
        </p:nvSpPr>
        <p:spPr>
          <a:xfrm>
            <a:off x="6026727" y="3969572"/>
            <a:ext cx="2635135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9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31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0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41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2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37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21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3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87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25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6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0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7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4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9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10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199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noProof="0" dirty="0"/>
          </a:p>
        </p:txBody>
      </p:sp>
      <p:cxnSp>
        <p:nvCxnSpPr>
          <p:cNvPr id="7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it-IT" noProof="0" smtClean="0"/>
              <a:t>Click to edit Master title style</a:t>
            </a:r>
            <a:endParaRPr lang="it-IT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3" y="3352800"/>
            <a:ext cx="3962401" cy="2819400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7FEF5E5-1536-48C4-987A-CE0D8757A418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82138" y="1392768"/>
            <a:ext cx="8179724" cy="434509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1"/>
                </a:solidFill>
              </a:defRPr>
            </a:lvl1pPr>
          </a:lstStyle>
          <a:p>
            <a:r>
              <a:rPr lang="it-IT" noProof="0" smtClean="0"/>
              <a:t>Click to add Section Divider Title</a:t>
            </a:r>
            <a:endParaRPr lang="it-IT" noProof="0" dirty="0"/>
          </a:p>
        </p:txBody>
      </p:sp>
      <p:sp>
        <p:nvSpPr>
          <p:cNvPr id="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8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ection No.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82138" y="959294"/>
            <a:ext cx="8179724" cy="381176"/>
          </a:xfrm>
        </p:spPr>
        <p:txBody>
          <a:bodyPr wrap="none" tIns="0" bIns="0" anchor="t"/>
          <a:lstStyle>
            <a:lvl1pPr marL="0" indent="0">
              <a:spcAft>
                <a:spcPts val="0"/>
              </a:spcAft>
              <a:buNone/>
              <a:defRPr sz="2824" b="0" i="0">
                <a:solidFill>
                  <a:schemeClr val="tx1"/>
                </a:solidFill>
                <a:latin typeface="+mj-lt"/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noProof="0" smtClean="0"/>
              <a:t>Click to edit Section Divider style</a:t>
            </a:r>
            <a:endParaRPr lang="it-IT" noProof="0" dirty="0" smtClean="0"/>
          </a:p>
        </p:txBody>
      </p:sp>
      <p:sp>
        <p:nvSpPr>
          <p:cNvPr id="16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1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01707"/>
            <a:ext cx="145472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Slide Tags</a:t>
            </a:r>
            <a:endParaRPr lang="it-IT" sz="971" noProof="1">
              <a:solidFill>
                <a:srgbClr val="000000"/>
              </a:solidFill>
            </a:endParaRP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838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82138" y="1393300"/>
            <a:ext cx="8179724" cy="434509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 baseline="0">
                <a:latin typeface="+mj-lt"/>
              </a:defRPr>
            </a:lvl1pPr>
          </a:lstStyle>
          <a:p>
            <a:r>
              <a:rPr lang="it-IT" noProof="0" smtClean="0"/>
              <a:t>Click to add Appendix Divider Title</a:t>
            </a:r>
            <a:endParaRPr lang="it-IT" noProof="0" dirty="0"/>
          </a:p>
        </p:txBody>
      </p:sp>
      <p:sp>
        <p:nvSpPr>
          <p:cNvPr id="11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9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Section No.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82138" y="959294"/>
            <a:ext cx="8179724" cy="381176"/>
          </a:xfrm>
        </p:spPr>
        <p:txBody>
          <a:bodyPr wrap="none" tIns="0" bIns="0" anchor="t"/>
          <a:lstStyle>
            <a:lvl1pPr marL="0" indent="0">
              <a:spcAft>
                <a:spcPts val="0"/>
              </a:spcAft>
              <a:buNone/>
              <a:defRPr sz="2824" b="0" i="0">
                <a:solidFill>
                  <a:schemeClr val="tx1"/>
                </a:solidFill>
                <a:latin typeface="+mj-lt"/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noProof="0" smtClean="0"/>
              <a:t>Click to edit Appendix Divider style</a:t>
            </a:r>
            <a:endParaRPr lang="it-IT" noProof="0" dirty="0" smtClean="0"/>
          </a:p>
        </p:txBody>
      </p:sp>
      <p:sp>
        <p:nvSpPr>
          <p:cNvPr id="13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12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4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6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01707"/>
            <a:ext cx="145472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Slide Tags</a:t>
            </a:r>
            <a:endParaRPr lang="it-IT" sz="971" noProof="1">
              <a:solidFill>
                <a:srgbClr val="000000"/>
              </a:solidFill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165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027608" y="0"/>
            <a:ext cx="8116392" cy="6457244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3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742279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899010"/>
            <a:r>
              <a:rPr lang="it-IT" sz="882" smtClean="0">
                <a:solidFill>
                  <a:srgbClr val="FFFFFF"/>
                </a:solidFill>
                <a:cs typeface="Arial" pitchFamily="34" charset="0"/>
              </a:rPr>
              <a:t> </a:t>
            </a:r>
            <a:endParaRPr lang="it-IT" sz="882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4" y="1112680"/>
            <a:ext cx="5403273" cy="427484"/>
          </a:xfrm>
        </p:spPr>
        <p:txBody>
          <a:bodyPr vert="horz" lIns="0" tIns="0" rIns="0" bIns="3600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noProof="0" smtClean="0"/>
              <a:t>Report Title</a:t>
            </a:r>
            <a:endParaRPr lang="it-IT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69834" y="1546413"/>
            <a:ext cx="5403273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Subtitle</a:t>
            </a:r>
            <a:endParaRPr lang="it-IT" noProof="0" dirty="0" smtClean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2"/>
            <a:ext cx="111390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1"/>
            <a:ext cx="1246909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defTabSz="899010"/>
            <a:r>
              <a:rPr lang="it-IT" sz="882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3"/>
            <a:ext cx="1113906" cy="2640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7059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482138" y="4098665"/>
            <a:ext cx="1113906" cy="1145689"/>
          </a:xfrm>
        </p:spPr>
        <p:txBody>
          <a:bodyPr/>
          <a:lstStyle>
            <a:lvl1pPr>
              <a:defRPr sz="882" i="1"/>
            </a:lvl1pPr>
          </a:lstStyle>
          <a:p>
            <a:pPr lvl="0"/>
            <a:r>
              <a:rPr lang="it-IT" noProof="0" smtClean="0"/>
              <a:t>Click to enter text</a:t>
            </a:r>
            <a:endParaRPr lang="it-IT" noProof="0" dirty="0"/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346364" y="3170817"/>
            <a:ext cx="1246909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ver image"/>
          <p:cNvSpPr txBox="1"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1731214" y="3167623"/>
            <a:ext cx="6109026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194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22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Logo with Panels"/>
          <p:cNvGrpSpPr/>
          <p:nvPr userDrawn="1"/>
        </p:nvGrpSpPr>
        <p:grpSpPr>
          <a:xfrm>
            <a:off x="1027607" y="5640894"/>
            <a:ext cx="1107260" cy="816350"/>
            <a:chOff x="3835013" y="2828854"/>
            <a:chExt cx="1217986" cy="925197"/>
          </a:xfrm>
        </p:grpSpPr>
        <p:grpSp>
          <p:nvGrpSpPr>
            <p:cNvPr id="47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51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9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49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black">
          <a:xfrm>
            <a:off x="1870364" y="742279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899010"/>
            <a:r>
              <a:rPr lang="it-IT" sz="882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it-IT" sz="882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po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black">
          <a:xfrm>
            <a:off x="1869834" y="1112680"/>
            <a:ext cx="5403273" cy="427484"/>
          </a:xfrm>
        </p:spPr>
        <p:txBody>
          <a:bodyPr vert="horz" lIns="0" tIns="0" rIns="0" bIns="3600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noProof="0" smtClean="0"/>
              <a:t>Report Title</a:t>
            </a:r>
            <a:endParaRPr lang="it-IT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black">
          <a:xfrm>
            <a:off x="1869834" y="1546413"/>
            <a:ext cx="5403273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tx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Subtitle</a:t>
            </a:r>
            <a:endParaRPr lang="it-IT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2"/>
            <a:ext cx="111390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1"/>
            <a:ext cx="1246909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defTabSz="899010"/>
            <a:r>
              <a:rPr lang="it-IT" sz="882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7" y="3832413"/>
            <a:ext cx="111390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72" name="Frame Line"/>
          <p:cNvCxnSpPr/>
          <p:nvPr userDrawn="1"/>
        </p:nvCxnSpPr>
        <p:spPr bwMode="black">
          <a:xfrm flipV="1">
            <a:off x="1731819" y="1006541"/>
            <a:ext cx="6923050" cy="127059"/>
          </a:xfrm>
          <a:prstGeom prst="bentConnector3">
            <a:avLst>
              <a:gd name="adj1" fmla="val -3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rame Line"/>
          <p:cNvCxnSpPr/>
          <p:nvPr userDrawn="1"/>
        </p:nvCxnSpPr>
        <p:spPr bwMode="black">
          <a:xfrm flipV="1">
            <a:off x="346364" y="3170817"/>
            <a:ext cx="1246909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084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Logo with Panels"/>
          <p:cNvGrpSpPr/>
          <p:nvPr userDrawn="1"/>
        </p:nvGrpSpPr>
        <p:grpSpPr>
          <a:xfrm>
            <a:off x="1027607" y="0"/>
            <a:ext cx="8116393" cy="6457244"/>
            <a:chOff x="1130368" y="0"/>
            <a:chExt cx="8928032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1" y="0"/>
              <a:ext cx="8153409" cy="6792221"/>
              <a:chOff x="1828799" y="0"/>
              <a:chExt cx="8153409" cy="6792221"/>
            </a:xfrm>
          </p:grpSpPr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799" y="1150143"/>
                <a:ext cx="8153409" cy="5638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0"/>
                <a:ext cx="6248400" cy="679222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50143"/>
                <a:ext cx="6248400" cy="5638799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23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24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742279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899010"/>
            <a:r>
              <a:rPr lang="it-IT" sz="882" smtClean="0">
                <a:solidFill>
                  <a:srgbClr val="FFFFFF"/>
                </a:solidFill>
                <a:cs typeface="Arial" pitchFamily="34" charset="0"/>
              </a:rPr>
              <a:t> </a:t>
            </a:r>
            <a:endParaRPr lang="it-IT" sz="882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4" y="1112680"/>
            <a:ext cx="5403273" cy="427484"/>
          </a:xfrm>
        </p:spPr>
        <p:txBody>
          <a:bodyPr vert="horz" lIns="0" tIns="0" rIns="0" bIns="3600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noProof="0" smtClean="0"/>
              <a:t>Report Title</a:t>
            </a:r>
            <a:endParaRPr lang="it-IT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69834" y="1546413"/>
            <a:ext cx="5403273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Subtitle</a:t>
            </a:r>
            <a:endParaRPr lang="it-IT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2"/>
            <a:ext cx="111390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1"/>
            <a:ext cx="1246909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defTabSz="899010"/>
            <a:r>
              <a:rPr lang="it-IT" sz="882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3"/>
            <a:ext cx="111390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17" name="Frame Line"/>
          <p:cNvCxnSpPr/>
          <p:nvPr userDrawn="1"/>
        </p:nvCxnSpPr>
        <p:spPr bwMode="black">
          <a:xfrm flipV="1">
            <a:off x="346364" y="3170817"/>
            <a:ext cx="1246909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6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 userDrawn="1"/>
        </p:nvGrpSpPr>
        <p:grpSpPr>
          <a:xfrm>
            <a:off x="1027608" y="0"/>
            <a:ext cx="8116392" cy="6457244"/>
            <a:chOff x="1130368" y="0"/>
            <a:chExt cx="8928031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3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742279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899010"/>
            <a:r>
              <a:rPr lang="it-IT" sz="882" smtClean="0">
                <a:solidFill>
                  <a:srgbClr val="FFFFFF"/>
                </a:solidFill>
                <a:cs typeface="Arial" pitchFamily="34" charset="0"/>
              </a:rPr>
              <a:t> </a:t>
            </a:r>
            <a:endParaRPr lang="it-IT" sz="882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4" y="1112680"/>
            <a:ext cx="5403273" cy="427484"/>
          </a:xfrm>
        </p:spPr>
        <p:txBody>
          <a:bodyPr vert="horz" lIns="0" tIns="0" rIns="0" bIns="3600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noProof="0" smtClean="0"/>
              <a:t>Report Title</a:t>
            </a:r>
            <a:endParaRPr lang="it-IT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69834" y="1546413"/>
            <a:ext cx="5403273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Subtitle</a:t>
            </a:r>
            <a:endParaRPr lang="it-IT" noProof="0" dirty="0" smtClean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2"/>
            <a:ext cx="111390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1"/>
            <a:ext cx="1246909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defTabSz="899010"/>
            <a:r>
              <a:rPr lang="it-IT" sz="882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3"/>
            <a:ext cx="111390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1731214" y="3167623"/>
            <a:ext cx="6109026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194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346364" y="3171488"/>
            <a:ext cx="1246909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9922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8179724" cy="3896958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 smtClean="0"/>
          </a:p>
        </p:txBody>
      </p:sp>
      <p:sp>
        <p:nvSpPr>
          <p:cNvPr id="1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361222" y="6429178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4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0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9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8" name="Executive Summary" hidden="1"/>
          <p:cNvSpPr txBox="1"/>
          <p:nvPr userDrawn="1">
            <p:custDataLst>
              <p:tags r:id="rId7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257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4023360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4638503" y="1952513"/>
            <a:ext cx="4023360" cy="3896958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9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8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2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4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41" name="Executive Summary" hidden="1"/>
          <p:cNvSpPr txBox="1"/>
          <p:nvPr userDrawn="1">
            <p:custDataLst>
              <p:tags r:id="rId8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24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19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4607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5403273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026727" y="1952513"/>
            <a:ext cx="2635135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26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5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9" name="Executive Summary" hidden="1"/>
          <p:cNvSpPr txBox="1"/>
          <p:nvPr userDrawn="1">
            <p:custDataLst>
              <p:tags r:id="rId8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24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0066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2635135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258589" y="1952513"/>
            <a:ext cx="5403273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26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5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9" name="Executive Summary" hidden="1"/>
          <p:cNvSpPr txBox="1"/>
          <p:nvPr userDrawn="1">
            <p:custDataLst>
              <p:tags r:id="rId8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24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it-IT" noProof="0" smtClean="0"/>
              <a:t>Click to edit Master title style</a:t>
            </a:r>
            <a:endParaRPr lang="it-IT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08D6F6C-4EC8-4C30-A232-F188304B0275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4023360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482138" y="3969572"/>
            <a:ext cx="4023360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4638503" y="1952513"/>
            <a:ext cx="4023360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2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7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30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44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1" name="Executive Summary" hidden="1"/>
          <p:cNvSpPr txBox="1"/>
          <p:nvPr userDrawn="1">
            <p:custDataLst>
              <p:tags r:id="rId9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26" name="Draft stamp" hidden="1"/>
          <p:cNvSpPr txBox="1"/>
          <p:nvPr userDrawn="1">
            <p:custDataLst>
              <p:tags r:id="rId10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9" name="Section Header"/>
          <p:cNvSpPr txBox="1"/>
          <p:nvPr userDrawn="1">
            <p:custDataLst>
              <p:tags r:id="rId11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5" name="Date/Filepath" hidden="1"/>
          <p:cNvSpPr txBox="1"/>
          <p:nvPr userDrawn="1">
            <p:custDataLst>
              <p:tags r:id="rId12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428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Insert banner statement here</a:t>
            </a:r>
            <a:endParaRPr lang="it-IT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482138" y="1952513"/>
            <a:ext cx="4023360" cy="389695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638503" y="1952513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38503" y="3969572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2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4" name="Executive Summary" hidden="1"/>
          <p:cNvSpPr txBox="1"/>
          <p:nvPr userDrawn="1">
            <p:custDataLst>
              <p:tags r:id="rId9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10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5" name="Section Header"/>
          <p:cNvSpPr txBox="1"/>
          <p:nvPr userDrawn="1">
            <p:custDataLst>
              <p:tags r:id="rId11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12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116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952513"/>
            <a:ext cx="2635135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258589" y="1952513"/>
            <a:ext cx="2635135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026727" y="1952513"/>
            <a:ext cx="2635135" cy="3896958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27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9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2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0" name="Executive Summary" hidden="1"/>
          <p:cNvSpPr txBox="1"/>
          <p:nvPr userDrawn="1">
            <p:custDataLst>
              <p:tags r:id="rId9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25" name="Draft stamp" hidden="1"/>
          <p:cNvSpPr txBox="1"/>
          <p:nvPr userDrawn="1">
            <p:custDataLst>
              <p:tags r:id="rId10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8" name="Section Header"/>
          <p:cNvSpPr txBox="1"/>
          <p:nvPr userDrawn="1">
            <p:custDataLst>
              <p:tags r:id="rId11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2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465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482138" y="1952513"/>
            <a:ext cx="4023360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4638503" y="1952513"/>
            <a:ext cx="4023360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482138" y="3969572"/>
            <a:ext cx="4023360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4638503" y="3969572"/>
            <a:ext cx="4023360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2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9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3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0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32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9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4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5267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952513"/>
            <a:ext cx="8179724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482138" y="3969572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4638503" y="3969572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2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3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4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5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526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7" y="1952513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4638503" y="1952513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482021" y="3969572"/>
            <a:ext cx="8179724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2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3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4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5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7004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482138" y="1952513"/>
            <a:ext cx="2635135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3256425" y="1952513"/>
            <a:ext cx="2635135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026727" y="1952513"/>
            <a:ext cx="2635135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482138" y="3969572"/>
            <a:ext cx="2635135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42" name="Content Placeholder 6"/>
          <p:cNvSpPr>
            <a:spLocks noGrp="1"/>
          </p:cNvSpPr>
          <p:nvPr>
            <p:ph sz="quarter" idx="28"/>
          </p:nvPr>
        </p:nvSpPr>
        <p:spPr>
          <a:xfrm>
            <a:off x="3256425" y="3969572"/>
            <a:ext cx="2635135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44" name="Content Placeholder 7"/>
          <p:cNvSpPr>
            <a:spLocks noGrp="1"/>
          </p:cNvSpPr>
          <p:nvPr>
            <p:ph sz="quarter" idx="29"/>
          </p:nvPr>
        </p:nvSpPr>
        <p:spPr>
          <a:xfrm>
            <a:off x="6026727" y="3969572"/>
            <a:ext cx="2635135" cy="1879899"/>
          </a:xfrm>
        </p:spPr>
        <p:txBody>
          <a:bodyPr tIns="0" bIns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9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9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31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0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41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2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37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21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3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9872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25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6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20543"/>
            <a:ext cx="2951018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30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27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482136" y="6115722"/>
            <a:ext cx="65" cy="179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99010">
              <a:lnSpc>
                <a:spcPts val="1412"/>
              </a:lnSpc>
            </a:pPr>
            <a:endParaRPr lang="it-IT" sz="1412" noProof="1" smtClean="0">
              <a:solidFill>
                <a:srgbClr val="000000"/>
              </a:solidFill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353830" y="710006"/>
            <a:ext cx="294953" cy="162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 defTabSz="899010"/>
            <a:r>
              <a:rPr lang="it-IT" sz="1059" noProof="1" smtClean="0">
                <a:solidFill>
                  <a:srgbClr val="000000"/>
                </a:solidFill>
              </a:rPr>
              <a:t>Draft</a:t>
            </a:r>
            <a:endParaRPr lang="it-IT" sz="1059" noProof="1">
              <a:solidFill>
                <a:srgbClr val="000000"/>
              </a:solidFill>
            </a:endParaRPr>
          </a:p>
        </p:txBody>
      </p:sp>
      <p:sp>
        <p:nvSpPr>
          <p:cNvPr id="14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82139" y="750346"/>
            <a:ext cx="4987636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9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99513" y="475574"/>
            <a:ext cx="5652655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 defTabSz="899010"/>
            <a:r>
              <a:rPr lang="it-IT" sz="794" noProof="1" smtClean="0">
                <a:solidFill>
                  <a:srgbClr val="000000"/>
                </a:solidFill>
              </a:rPr>
              <a:t>11.05.2014 C:\Users\DE-68850\Desktop\Müll\2014-01-06_Continental_Distribution Network Optimization.pptx</a:t>
            </a:r>
            <a:endParaRPr lang="it-IT" sz="794" noProof="1">
              <a:solidFill>
                <a:srgbClr val="000000"/>
              </a:solidFill>
            </a:endParaRP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7584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2807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noProof="0" dirty="0"/>
          </a:p>
        </p:txBody>
      </p:sp>
      <p:cxnSp>
        <p:nvCxnSpPr>
          <p:cNvPr id="7" name="Frame Line"/>
          <p:cNvCxnSpPr/>
          <p:nvPr userDrawn="1"/>
        </p:nvCxnSpPr>
        <p:spPr>
          <a:xfrm flipV="1">
            <a:off x="346364" y="90668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62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it-IT" noProof="0" smtClean="0"/>
              <a:t>Click to edit Master title style</a:t>
            </a:r>
            <a:endParaRPr lang="it-IT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D554465-CC2A-42F7-BAF2-3589E08B251D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82138" y="1392768"/>
            <a:ext cx="8179724" cy="434509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1"/>
                </a:solidFill>
              </a:defRPr>
            </a:lvl1pPr>
          </a:lstStyle>
          <a:p>
            <a:r>
              <a:rPr lang="it-IT" noProof="0" smtClean="0"/>
              <a:t>Click to add Section Divider Title</a:t>
            </a:r>
            <a:endParaRPr lang="it-IT" noProof="0" dirty="0"/>
          </a:p>
        </p:txBody>
      </p:sp>
      <p:sp>
        <p:nvSpPr>
          <p:cNvPr id="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8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ection No.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82138" y="959294"/>
            <a:ext cx="8179724" cy="381176"/>
          </a:xfrm>
        </p:spPr>
        <p:txBody>
          <a:bodyPr wrap="none" tIns="0" bIns="0" anchor="t"/>
          <a:lstStyle>
            <a:lvl1pPr marL="0" indent="0">
              <a:spcAft>
                <a:spcPts val="0"/>
              </a:spcAft>
              <a:buNone/>
              <a:defRPr sz="2824" b="0" i="0">
                <a:solidFill>
                  <a:schemeClr val="tx1"/>
                </a:solidFill>
                <a:latin typeface="+mj-lt"/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noProof="0" smtClean="0"/>
              <a:t>Click to edit Section Divider style</a:t>
            </a:r>
            <a:endParaRPr lang="it-IT" noProof="0" dirty="0" smtClean="0"/>
          </a:p>
        </p:txBody>
      </p:sp>
      <p:sp>
        <p:nvSpPr>
          <p:cNvPr id="16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1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01707"/>
            <a:ext cx="145472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Slide Tags</a:t>
            </a:r>
            <a:endParaRPr lang="it-IT" sz="971" noProof="1">
              <a:solidFill>
                <a:srgbClr val="000000"/>
              </a:solidFill>
            </a:endParaRP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0820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82138" y="1393300"/>
            <a:ext cx="8179724" cy="434509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 baseline="0">
                <a:latin typeface="+mj-lt"/>
              </a:defRPr>
            </a:lvl1pPr>
          </a:lstStyle>
          <a:p>
            <a:r>
              <a:rPr lang="it-IT" noProof="0" smtClean="0"/>
              <a:t>Click to add Appendix Divider Title</a:t>
            </a:r>
            <a:endParaRPr lang="it-IT" noProof="0" dirty="0"/>
          </a:p>
        </p:txBody>
      </p:sp>
      <p:sp>
        <p:nvSpPr>
          <p:cNvPr id="11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361222" y="6430385"/>
            <a:ext cx="290945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defTabSz="899010">
              <a:lnSpc>
                <a:spcPts val="882"/>
              </a:lnSpc>
            </a:pPr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9" name="PwC Text"/>
          <p:cNvSpPr txBox="1"/>
          <p:nvPr userDrawn="1"/>
        </p:nvSpPr>
        <p:spPr>
          <a:xfrm>
            <a:off x="488978" y="6430384"/>
            <a:ext cx="249382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defTabSz="899010">
              <a:lnSpc>
                <a:spcPts val="882"/>
              </a:lnSpc>
            </a:pPr>
            <a:r>
              <a:rPr lang="it-IT" sz="794" noProof="1" smtClean="0">
                <a:solidFill>
                  <a:srgbClr val="000000"/>
                </a:solidFill>
                <a:cs typeface="Arial" pitchFamily="34" charset="0"/>
              </a:rPr>
              <a:t>PwC</a:t>
            </a:r>
            <a:endParaRPr lang="it-IT" sz="794" noProof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Section No.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82138" y="959294"/>
            <a:ext cx="8179724" cy="381176"/>
          </a:xfrm>
        </p:spPr>
        <p:txBody>
          <a:bodyPr wrap="none" tIns="0" bIns="0" anchor="t"/>
          <a:lstStyle>
            <a:lvl1pPr marL="0" indent="0">
              <a:spcAft>
                <a:spcPts val="0"/>
              </a:spcAft>
              <a:buNone/>
              <a:defRPr sz="2824" b="0" i="0">
                <a:solidFill>
                  <a:schemeClr val="tx1"/>
                </a:solidFill>
                <a:latin typeface="+mj-lt"/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noProof="0" smtClean="0"/>
              <a:t>Click to edit Appendix Divider style</a:t>
            </a:r>
            <a:endParaRPr lang="it-IT" noProof="0" dirty="0" smtClean="0"/>
          </a:p>
        </p:txBody>
      </p:sp>
      <p:sp>
        <p:nvSpPr>
          <p:cNvPr id="13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954442" y="6301293"/>
            <a:ext cx="698909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>
              <a:spcAft>
                <a:spcPts val="794"/>
              </a:spcAft>
            </a:pPr>
            <a:r>
              <a:rPr lang="it-IT" sz="794" noProof="1" smtClean="0">
                <a:solidFill>
                  <a:srgbClr val="000000"/>
                </a:solidFill>
              </a:rPr>
              <a:t>8 January 2014</a:t>
            </a:r>
          </a:p>
        </p:txBody>
      </p:sp>
      <p:sp>
        <p:nvSpPr>
          <p:cNvPr id="12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8632" y="6297083"/>
            <a:ext cx="4015047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4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8632" y="6179934"/>
            <a:ext cx="7340138" cy="12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endParaRPr lang="it-IT" sz="794" noProof="1" smtClean="0">
              <a:solidFill>
                <a:srgbClr val="000000"/>
              </a:solidFill>
            </a:endParaRPr>
          </a:p>
        </p:txBody>
      </p:sp>
      <p:sp>
        <p:nvSpPr>
          <p:cNvPr id="16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01707"/>
            <a:ext cx="145472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Slide Tags</a:t>
            </a:r>
            <a:endParaRPr lang="it-IT" sz="971" noProof="1">
              <a:solidFill>
                <a:srgbClr val="000000"/>
              </a:solidFill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5818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027608" y="0"/>
            <a:ext cx="8116392" cy="6457244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3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742279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899010"/>
            <a:r>
              <a:rPr lang="it-IT" sz="882" smtClean="0">
                <a:solidFill>
                  <a:srgbClr val="FFFFFF"/>
                </a:solidFill>
                <a:cs typeface="Arial" pitchFamily="34" charset="0"/>
              </a:rPr>
              <a:t> </a:t>
            </a:r>
            <a:endParaRPr lang="it-IT" sz="882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4" y="1112680"/>
            <a:ext cx="5403273" cy="427484"/>
          </a:xfrm>
        </p:spPr>
        <p:txBody>
          <a:bodyPr vert="horz" lIns="0" tIns="0" rIns="0" bIns="3600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noProof="0" smtClean="0"/>
              <a:t>Report Title</a:t>
            </a:r>
            <a:endParaRPr lang="it-IT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69834" y="1546413"/>
            <a:ext cx="5403273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Subtitle</a:t>
            </a:r>
            <a:endParaRPr lang="it-IT" noProof="0" dirty="0" smtClean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2"/>
            <a:ext cx="111390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1"/>
            <a:ext cx="1246909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defTabSz="899010"/>
            <a:r>
              <a:rPr lang="it-IT" sz="882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3"/>
            <a:ext cx="1113906" cy="2640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7059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482138" y="4098665"/>
            <a:ext cx="1113906" cy="1145689"/>
          </a:xfrm>
        </p:spPr>
        <p:txBody>
          <a:bodyPr/>
          <a:lstStyle>
            <a:lvl1pPr>
              <a:defRPr sz="882" i="1"/>
            </a:lvl1pPr>
          </a:lstStyle>
          <a:p>
            <a:pPr lvl="0"/>
            <a:r>
              <a:rPr lang="it-IT" noProof="0" smtClean="0"/>
              <a:t>Click to enter text</a:t>
            </a:r>
            <a:endParaRPr lang="it-IT" noProof="0" dirty="0"/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346364" y="3170817"/>
            <a:ext cx="1246909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ver image"/>
          <p:cNvSpPr txBox="1"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1731214" y="3167623"/>
            <a:ext cx="6109026" cy="282388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194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789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Logo with Panels"/>
          <p:cNvGrpSpPr/>
          <p:nvPr userDrawn="1"/>
        </p:nvGrpSpPr>
        <p:grpSpPr>
          <a:xfrm>
            <a:off x="1027607" y="5640894"/>
            <a:ext cx="1107260" cy="816350"/>
            <a:chOff x="3835013" y="2828854"/>
            <a:chExt cx="1217986" cy="925197"/>
          </a:xfrm>
        </p:grpSpPr>
        <p:grpSp>
          <p:nvGrpSpPr>
            <p:cNvPr id="47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51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9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49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black">
          <a:xfrm>
            <a:off x="1870364" y="742279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899010"/>
            <a:r>
              <a:rPr lang="it-IT" sz="882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it-IT" sz="882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po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black">
          <a:xfrm>
            <a:off x="1869834" y="1112680"/>
            <a:ext cx="5403273" cy="427484"/>
          </a:xfrm>
        </p:spPr>
        <p:txBody>
          <a:bodyPr vert="horz" lIns="0" tIns="0" rIns="0" bIns="3600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noProof="0" smtClean="0"/>
              <a:t>Report Title</a:t>
            </a:r>
            <a:endParaRPr lang="it-IT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black">
          <a:xfrm>
            <a:off x="1869834" y="1546413"/>
            <a:ext cx="5403273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tx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Subtitle</a:t>
            </a:r>
            <a:endParaRPr lang="it-IT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2"/>
            <a:ext cx="111390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1"/>
            <a:ext cx="1246909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defTabSz="899010"/>
            <a:r>
              <a:rPr lang="it-IT" sz="882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7" y="3832413"/>
            <a:ext cx="111390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72" name="Frame Line"/>
          <p:cNvCxnSpPr/>
          <p:nvPr userDrawn="1"/>
        </p:nvCxnSpPr>
        <p:spPr bwMode="black">
          <a:xfrm flipV="1">
            <a:off x="1731819" y="1006541"/>
            <a:ext cx="6923050" cy="127059"/>
          </a:xfrm>
          <a:prstGeom prst="bentConnector3">
            <a:avLst>
              <a:gd name="adj1" fmla="val -3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rame Line"/>
          <p:cNvCxnSpPr/>
          <p:nvPr userDrawn="1"/>
        </p:nvCxnSpPr>
        <p:spPr bwMode="black">
          <a:xfrm flipV="1">
            <a:off x="346364" y="3170817"/>
            <a:ext cx="1246909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492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Logo with Panels"/>
          <p:cNvGrpSpPr/>
          <p:nvPr userDrawn="1"/>
        </p:nvGrpSpPr>
        <p:grpSpPr>
          <a:xfrm>
            <a:off x="1027607" y="0"/>
            <a:ext cx="8116393" cy="6457244"/>
            <a:chOff x="1130368" y="0"/>
            <a:chExt cx="8928032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1" y="0"/>
              <a:ext cx="8153409" cy="6792221"/>
              <a:chOff x="1828799" y="0"/>
              <a:chExt cx="8153409" cy="6792221"/>
            </a:xfrm>
          </p:grpSpPr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799" y="1150143"/>
                <a:ext cx="8153409" cy="5638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0"/>
                <a:ext cx="6248400" cy="679222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50143"/>
                <a:ext cx="6248400" cy="5638799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23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24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742279"/>
            <a:ext cx="32060" cy="1357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899010"/>
            <a:r>
              <a:rPr lang="it-IT" sz="882" smtClean="0">
                <a:solidFill>
                  <a:srgbClr val="FFFFFF"/>
                </a:solidFill>
                <a:cs typeface="Arial" pitchFamily="34" charset="0"/>
              </a:rPr>
              <a:t> </a:t>
            </a:r>
            <a:endParaRPr lang="it-IT" sz="882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4" y="1112680"/>
            <a:ext cx="5403273" cy="427484"/>
          </a:xfrm>
        </p:spPr>
        <p:txBody>
          <a:bodyPr vert="horz" lIns="0" tIns="0" rIns="0" bIns="36000" rtlCol="0" anchor="t" anchorCtr="0">
            <a:spAutoFit/>
          </a:bodyPr>
          <a:lstStyle>
            <a:lvl1pPr algn="l" defTabSz="899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24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noProof="0" smtClean="0"/>
              <a:t>Report Title</a:t>
            </a:r>
            <a:endParaRPr lang="it-IT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69834" y="1546413"/>
            <a:ext cx="5403273" cy="391057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24" baseline="0">
                <a:solidFill>
                  <a:schemeClr val="bg1"/>
                </a:solidFill>
                <a:latin typeface="+mj-lt"/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Subtitle</a:t>
            </a:r>
            <a:endParaRPr lang="it-IT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2"/>
            <a:ext cx="111390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1"/>
            <a:ext cx="1246909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defTabSz="899010"/>
            <a:r>
              <a:rPr lang="it-IT" sz="882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3"/>
            <a:ext cx="1113906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17" name="Frame Line"/>
          <p:cNvCxnSpPr/>
          <p:nvPr userDrawn="1"/>
        </p:nvCxnSpPr>
        <p:spPr bwMode="black">
          <a:xfrm flipV="1">
            <a:off x="346364" y="3170817"/>
            <a:ext cx="1246909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287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Logo with Panels"/>
          <p:cNvGrpSpPr/>
          <p:nvPr userDrawn="1"/>
        </p:nvGrpSpPr>
        <p:grpSpPr>
          <a:xfrm>
            <a:off x="1026671" y="-4202"/>
            <a:ext cx="8119494" cy="6451076"/>
            <a:chOff x="1129337" y="-4762"/>
            <a:chExt cx="8931444" cy="7311219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8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8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8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688009"/>
            <a:ext cx="43282" cy="19005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2060" defTabSz="899010"/>
            <a:r>
              <a:rPr lang="it-IT" sz="1235" smtClean="0">
                <a:solidFill>
                  <a:srgbClr val="FFFFFF"/>
                </a:solidFill>
                <a:cs typeface="Arial" pitchFamily="34" charset="0"/>
              </a:rPr>
              <a:t> </a:t>
            </a:r>
            <a:endParaRPr lang="it-IT" sz="1235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70364" y="1075765"/>
            <a:ext cx="5403273" cy="448086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2912" b="1" i="1" baseline="0">
                <a:solidFill>
                  <a:schemeClr val="bg1"/>
                </a:solidFill>
              </a:defRPr>
            </a:lvl1pPr>
          </a:lstStyle>
          <a:p>
            <a:r>
              <a:rPr lang="it-IT" noProof="0" smtClean="0"/>
              <a:t>Presentation Title</a:t>
            </a:r>
            <a:endParaRPr lang="it-IT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70364" y="1546546"/>
            <a:ext cx="5403273" cy="403278"/>
          </a:xfrm>
        </p:spPr>
        <p:txBody>
          <a:bodyPr>
            <a:spAutoFit/>
          </a:bodyPr>
          <a:lstStyle>
            <a:lvl1pPr marL="0" marR="0" indent="0" algn="l" defTabSz="89901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2912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765">
                <a:solidFill>
                  <a:schemeClr val="bg1"/>
                </a:solidFill>
                <a:latin typeface="+mj-lt"/>
              </a:defRPr>
            </a:lvl2pPr>
            <a:lvl3pPr marL="449505" indent="0" algn="l">
              <a:buNone/>
              <a:defRPr sz="1765">
                <a:solidFill>
                  <a:schemeClr val="bg1"/>
                </a:solidFill>
                <a:latin typeface="+mj-lt"/>
              </a:defRPr>
            </a:lvl3pPr>
            <a:lvl4pPr marL="899010" indent="0" algn="l">
              <a:buNone/>
              <a:defRPr sz="1765">
                <a:solidFill>
                  <a:schemeClr val="bg1"/>
                </a:solidFill>
                <a:latin typeface="+mj-lt"/>
              </a:defRPr>
            </a:lvl4pPr>
            <a:lvl5pPr marL="1348516" indent="0" algn="l">
              <a:buNone/>
              <a:defRPr sz="1765">
                <a:solidFill>
                  <a:schemeClr val="bg1"/>
                </a:solidFill>
                <a:latin typeface="+mj-lt"/>
              </a:defRPr>
            </a:lvl5pPr>
            <a:lvl6pPr marL="1798021" indent="0" algn="l">
              <a:buNone/>
              <a:defRPr sz="1765">
                <a:solidFill>
                  <a:schemeClr val="bg1"/>
                </a:solidFill>
                <a:latin typeface="+mj-lt"/>
              </a:defRPr>
            </a:lvl6pPr>
            <a:lvl7pPr marL="2247527" indent="0" algn="l">
              <a:buNone/>
              <a:defRPr sz="1765">
                <a:solidFill>
                  <a:schemeClr val="bg1"/>
                </a:solidFill>
                <a:latin typeface="+mj-lt"/>
              </a:defRPr>
            </a:lvl7pPr>
            <a:lvl8pPr marL="2697032" indent="0" algn="l">
              <a:buNone/>
              <a:defRPr sz="1765">
                <a:solidFill>
                  <a:schemeClr val="bg1"/>
                </a:solidFill>
                <a:latin typeface="+mj-lt"/>
              </a:defRPr>
            </a:lvl8pPr>
            <a:lvl9pPr marL="3146538" indent="0" algn="l">
              <a:buNone/>
              <a:defRPr sz="1765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Subtitle</a:t>
            </a:r>
            <a:endParaRPr lang="it-IT" noProof="0" dirty="0" smtClean="0"/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7" y="3291842"/>
            <a:ext cx="1113906" cy="1357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1"/>
            <a:ext cx="111113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defTabSz="899010"/>
            <a:r>
              <a:rPr lang="it-IT" sz="882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3"/>
            <a:ext cx="1111135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34" name="Frame Line"/>
          <p:cNvCxnSpPr/>
          <p:nvPr userDrawn="1"/>
        </p:nvCxnSpPr>
        <p:spPr bwMode="black">
          <a:xfrm flipV="1">
            <a:off x="346364" y="3155157"/>
            <a:ext cx="1246909" cy="12705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ver image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731212" y="3150818"/>
            <a:ext cx="6126480" cy="283195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194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379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noProof="0" dirty="0"/>
          </a:p>
        </p:txBody>
      </p:sp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482138" y="1952513"/>
            <a:ext cx="8179724" cy="3896958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 smtClean="0"/>
          </a:p>
        </p:txBody>
      </p:sp>
      <p:sp>
        <p:nvSpPr>
          <p:cNvPr id="37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658157" y="6408950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482138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33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7292"/>
            <a:ext cx="2743200" cy="149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35" name="Presentation Disclaimer"/>
          <p:cNvSpPr txBox="1"/>
          <p:nvPr userDrawn="1">
            <p:custDataLst>
              <p:tags r:id="rId5"/>
            </p:custDataLst>
          </p:nvPr>
        </p:nvSpPr>
        <p:spPr>
          <a:xfrm>
            <a:off x="483616" y="6113049"/>
            <a:ext cx="80772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Confidential Information for the sole benefit and use of PwC’s Client.</a:t>
            </a:r>
          </a:p>
        </p:txBody>
      </p:sp>
      <p:sp>
        <p:nvSpPr>
          <p:cNvPr id="12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8338663" y="698825"/>
            <a:ext cx="317395" cy="1765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1147" noProof="1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1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1662154" y="467959"/>
            <a:ext cx="6993902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882" noProof="1" smtClean="0">
                <a:solidFill>
                  <a:srgbClr val="000000"/>
                </a:solidFill>
              </a:rPr>
              <a:t>4/10/2014 C:\Users\bcros003\Documents\200. Japan Business Trip - April 7-11\Deck for Mitsubishi\Deck for Mitsubishi Corp - 04.09.14.pptx</a:t>
            </a:r>
          </a:p>
        </p:txBody>
      </p:sp>
    </p:spTree>
    <p:extLst>
      <p:ext uri="{BB962C8B-B14F-4D97-AF65-F5344CB8AC3E}">
        <p14:creationId xmlns:p14="http://schemas.microsoft.com/office/powerpoint/2010/main" val="26246437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482138" y="1952513"/>
            <a:ext cx="4023360" cy="3896958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4638501" y="1952513"/>
            <a:ext cx="4023360" cy="3896958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658157" y="6408950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2" name="PwC Text"/>
          <p:cNvSpPr txBox="1"/>
          <p:nvPr userDrawn="1"/>
        </p:nvSpPr>
        <p:spPr>
          <a:xfrm>
            <a:off x="483616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0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483616" y="625947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638502" y="6407292"/>
            <a:ext cx="2743200" cy="149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18" name="Presentation Disclaimer"/>
          <p:cNvSpPr txBox="1"/>
          <p:nvPr userDrawn="1">
            <p:custDataLst>
              <p:tags r:id="rId6"/>
            </p:custDataLst>
          </p:nvPr>
        </p:nvSpPr>
        <p:spPr>
          <a:xfrm>
            <a:off x="483616" y="6113049"/>
            <a:ext cx="80772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Confidential Information for the sole benefit and use of PwC’s Client.</a:t>
            </a:r>
          </a:p>
        </p:txBody>
      </p:sp>
      <p:sp>
        <p:nvSpPr>
          <p:cNvPr id="17" name="Draft stamp"/>
          <p:cNvSpPr txBox="1"/>
          <p:nvPr userDrawn="1">
            <p:custDataLst>
              <p:tags r:id="rId7"/>
            </p:custDataLst>
          </p:nvPr>
        </p:nvSpPr>
        <p:spPr>
          <a:xfrm>
            <a:off x="8338663" y="698825"/>
            <a:ext cx="317395" cy="1765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1147" noProof="1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73826" y="71788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1662154" y="467959"/>
            <a:ext cx="6993902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882" noProof="1" smtClean="0">
                <a:solidFill>
                  <a:srgbClr val="000000"/>
                </a:solidFill>
              </a:rPr>
              <a:t>4/10/2014 C:\Users\bcros003\Documents\200. Japan Business Trip - April 7-11\Deck for Mitsubishi\Deck for Mitsubishi Corp - 04.09.14.pptx</a:t>
            </a:r>
          </a:p>
        </p:txBody>
      </p:sp>
    </p:spTree>
    <p:extLst>
      <p:ext uri="{BB962C8B-B14F-4D97-AF65-F5344CB8AC3E}">
        <p14:creationId xmlns:p14="http://schemas.microsoft.com/office/powerpoint/2010/main" val="35461119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482139" y="1952513"/>
            <a:ext cx="5406044" cy="389695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026727" y="1952513"/>
            <a:ext cx="2635135" cy="389695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7" y="6408950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483616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2"/>
            </p:custDataLst>
          </p:nvPr>
        </p:nvSpPr>
        <p:spPr>
          <a:xfrm>
            <a:off x="483616" y="625947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4638502" y="6407292"/>
            <a:ext cx="2743200" cy="149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16" name="Presentation Disclaimer"/>
          <p:cNvSpPr txBox="1"/>
          <p:nvPr userDrawn="1">
            <p:custDataLst>
              <p:tags r:id="rId4"/>
            </p:custDataLst>
          </p:nvPr>
        </p:nvSpPr>
        <p:spPr>
          <a:xfrm>
            <a:off x="483616" y="6113049"/>
            <a:ext cx="80772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Confidential Information for the sole benefit and use of PwC’s Client.</a:t>
            </a:r>
          </a:p>
        </p:txBody>
      </p:sp>
      <p:sp>
        <p:nvSpPr>
          <p:cNvPr id="19" name="Draft stamp"/>
          <p:cNvSpPr txBox="1"/>
          <p:nvPr userDrawn="1">
            <p:custDataLst>
              <p:tags r:id="rId5"/>
            </p:custDataLst>
          </p:nvPr>
        </p:nvSpPr>
        <p:spPr>
          <a:xfrm>
            <a:off x="8338663" y="698825"/>
            <a:ext cx="317395" cy="1765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1147" noProof="1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73826" y="71788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20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1662154" y="467959"/>
            <a:ext cx="6993902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882" noProof="1" smtClean="0">
                <a:solidFill>
                  <a:srgbClr val="000000"/>
                </a:solidFill>
              </a:rPr>
              <a:t>4/10/2014 C:\Users\bcros003\Documents\200. Japan Business Trip - April 7-11\Deck for Mitsubishi\Deck for Mitsubishi Corp - 04.09.14.pptx</a:t>
            </a: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60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482137" y="1952513"/>
            <a:ext cx="2635135" cy="389695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256830" y="1952513"/>
            <a:ext cx="5403273" cy="389695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7" y="6408950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483616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2"/>
            </p:custDataLst>
          </p:nvPr>
        </p:nvSpPr>
        <p:spPr>
          <a:xfrm>
            <a:off x="483616" y="625947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4638502" y="6407292"/>
            <a:ext cx="2743200" cy="149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16" name="Presentation Disclaimer"/>
          <p:cNvSpPr txBox="1"/>
          <p:nvPr userDrawn="1">
            <p:custDataLst>
              <p:tags r:id="rId4"/>
            </p:custDataLst>
          </p:nvPr>
        </p:nvSpPr>
        <p:spPr>
          <a:xfrm>
            <a:off x="483616" y="6113049"/>
            <a:ext cx="80772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Confidential Information for the sole benefit and use of PwC’s Client.</a:t>
            </a:r>
          </a:p>
        </p:txBody>
      </p:sp>
      <p:sp>
        <p:nvSpPr>
          <p:cNvPr id="19" name="Draft stamp"/>
          <p:cNvSpPr txBox="1"/>
          <p:nvPr userDrawn="1">
            <p:custDataLst>
              <p:tags r:id="rId5"/>
            </p:custDataLst>
          </p:nvPr>
        </p:nvSpPr>
        <p:spPr>
          <a:xfrm>
            <a:off x="8338663" y="698825"/>
            <a:ext cx="317395" cy="1765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1147" noProof="1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73826" y="71788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1662154" y="467959"/>
            <a:ext cx="6993902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882" noProof="1" smtClean="0">
                <a:solidFill>
                  <a:srgbClr val="000000"/>
                </a:solidFill>
              </a:rPr>
              <a:t>4/10/2014 C:\Users\bcros003\Documents\200. Japan Business Trip - April 7-11\Deck for Mitsubishi\Deck for Mitsubishi Corp - 04.09.14.pptx</a:t>
            </a:r>
          </a:p>
        </p:txBody>
      </p:sp>
    </p:spTree>
    <p:extLst>
      <p:ext uri="{BB962C8B-B14F-4D97-AF65-F5344CB8AC3E}">
        <p14:creationId xmlns:p14="http://schemas.microsoft.com/office/powerpoint/2010/main" val="79924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it-IT" noProof="1" smtClean="0"/>
              <a:t>Click to edit Master title style</a:t>
            </a:r>
            <a:endParaRPr lang="it-IT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it-IT" noProof="1" smtClean="0"/>
              <a:t>Click to edit Master text styles</a:t>
            </a:r>
          </a:p>
          <a:p>
            <a:pPr lvl="1"/>
            <a:r>
              <a:rPr lang="it-IT" noProof="1" smtClean="0"/>
              <a:t>Second level</a:t>
            </a:r>
          </a:p>
          <a:p>
            <a:pPr lvl="2"/>
            <a:r>
              <a:rPr lang="it-IT" noProof="1" smtClean="0"/>
              <a:t>Third level</a:t>
            </a:r>
          </a:p>
          <a:p>
            <a:pPr lvl="3"/>
            <a:r>
              <a:rPr lang="it-IT" noProof="1" smtClean="0"/>
              <a:t>Fourth level</a:t>
            </a:r>
          </a:p>
          <a:p>
            <a:pPr lvl="4"/>
            <a:r>
              <a:rPr lang="it-IT" noProof="1" smtClean="0"/>
              <a:t>Fifth level</a:t>
            </a:r>
            <a:endParaRPr lang="it-IT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noProof="1" smtClean="0"/>
              <a:t>Click to edit Master text styles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5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E40D6BA-00DD-4CBE-B4F0-069B2D01FA12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482137" y="1952513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82138" y="3969572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38503" y="1952513"/>
            <a:ext cx="4023360" cy="389695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658157" y="6408950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9" name="PwC Text"/>
          <p:cNvSpPr txBox="1"/>
          <p:nvPr userDrawn="1"/>
        </p:nvSpPr>
        <p:spPr>
          <a:xfrm>
            <a:off x="483616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625947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638502" y="6407292"/>
            <a:ext cx="2743200" cy="149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18" name="Presentation Disclaimer"/>
          <p:cNvSpPr txBox="1"/>
          <p:nvPr userDrawn="1">
            <p:custDataLst>
              <p:tags r:id="rId7"/>
            </p:custDataLst>
          </p:nvPr>
        </p:nvSpPr>
        <p:spPr>
          <a:xfrm>
            <a:off x="483616" y="6113049"/>
            <a:ext cx="80772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Confidential Information for the sole benefit and use of PwC’s Client.</a:t>
            </a:r>
          </a:p>
        </p:txBody>
      </p:sp>
      <p:sp>
        <p:nvSpPr>
          <p:cNvPr id="22" name="Draft stamp"/>
          <p:cNvSpPr txBox="1"/>
          <p:nvPr userDrawn="1">
            <p:custDataLst>
              <p:tags r:id="rId8"/>
            </p:custDataLst>
          </p:nvPr>
        </p:nvSpPr>
        <p:spPr>
          <a:xfrm>
            <a:off x="8338663" y="698825"/>
            <a:ext cx="317395" cy="1765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1147" noProof="1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0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73826" y="71788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1662154" y="467959"/>
            <a:ext cx="6993902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882" noProof="1" smtClean="0">
                <a:solidFill>
                  <a:srgbClr val="000000"/>
                </a:solidFill>
              </a:rPr>
              <a:t>4/10/2014 C:\Users\bcros003\Documents\200. Japan Business Trip - April 7-11\Deck for Mitsubishi\Deck for Mitsubishi Corp - 04.09.14.pptx</a:t>
            </a:r>
          </a:p>
        </p:txBody>
      </p:sp>
    </p:spTree>
    <p:extLst>
      <p:ext uri="{BB962C8B-B14F-4D97-AF65-F5344CB8AC3E}">
        <p14:creationId xmlns:p14="http://schemas.microsoft.com/office/powerpoint/2010/main" val="41623209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483467" y="1952513"/>
            <a:ext cx="4023360" cy="389695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638503" y="1952513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38501" y="3969572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658157" y="6408950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3616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625947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638502" y="6407292"/>
            <a:ext cx="2743200" cy="149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5" name="Presentation Disclaimer"/>
          <p:cNvSpPr txBox="1"/>
          <p:nvPr userDrawn="1">
            <p:custDataLst>
              <p:tags r:id="rId7"/>
            </p:custDataLst>
          </p:nvPr>
        </p:nvSpPr>
        <p:spPr>
          <a:xfrm>
            <a:off x="483616" y="6113049"/>
            <a:ext cx="80772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Confidential Information for the sole benefit and use of PwC’s Client.</a:t>
            </a:r>
          </a:p>
        </p:txBody>
      </p:sp>
      <p:sp>
        <p:nvSpPr>
          <p:cNvPr id="22" name="Draft stamp"/>
          <p:cNvSpPr txBox="1"/>
          <p:nvPr userDrawn="1">
            <p:custDataLst>
              <p:tags r:id="rId8"/>
            </p:custDataLst>
          </p:nvPr>
        </p:nvSpPr>
        <p:spPr>
          <a:xfrm>
            <a:off x="8338663" y="698825"/>
            <a:ext cx="317395" cy="1765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1147" noProof="1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73826" y="71788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1662154" y="467959"/>
            <a:ext cx="6993902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882" noProof="1" smtClean="0">
                <a:solidFill>
                  <a:srgbClr val="000000"/>
                </a:solidFill>
              </a:rPr>
              <a:t>4/10/2014 C:\Users\bcros003\Documents\200. Japan Business Trip - April 7-11\Deck for Mitsubishi\Deck for Mitsubishi Corp - 04.09.14.pptx</a:t>
            </a: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5323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82138" y="1952513"/>
            <a:ext cx="2635135" cy="3896958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3258588" y="1952513"/>
            <a:ext cx="2635135" cy="3896958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6026727" y="1952513"/>
            <a:ext cx="2635135" cy="3896958"/>
          </a:xfrm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sp>
        <p:nvSpPr>
          <p:cNvPr id="2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658157" y="6408950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36" name="PwC Text"/>
          <p:cNvSpPr txBox="1"/>
          <p:nvPr userDrawn="1"/>
        </p:nvSpPr>
        <p:spPr>
          <a:xfrm>
            <a:off x="483616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625947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19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638502" y="6407292"/>
            <a:ext cx="2743200" cy="149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17" name="Presentation Disclaimer"/>
          <p:cNvSpPr txBox="1"/>
          <p:nvPr userDrawn="1">
            <p:custDataLst>
              <p:tags r:id="rId7"/>
            </p:custDataLst>
          </p:nvPr>
        </p:nvSpPr>
        <p:spPr>
          <a:xfrm>
            <a:off x="483616" y="6113049"/>
            <a:ext cx="80772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Confidential Information for the sole benefit and use of PwC’s Client.</a:t>
            </a:r>
          </a:p>
        </p:txBody>
      </p:sp>
      <p:sp>
        <p:nvSpPr>
          <p:cNvPr id="33" name="Draft stamp"/>
          <p:cNvSpPr txBox="1"/>
          <p:nvPr userDrawn="1">
            <p:custDataLst>
              <p:tags r:id="rId8"/>
            </p:custDataLst>
          </p:nvPr>
        </p:nvSpPr>
        <p:spPr>
          <a:xfrm>
            <a:off x="8338663" y="698825"/>
            <a:ext cx="317395" cy="1765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1147" noProof="1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32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73826" y="71788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1662154" y="467959"/>
            <a:ext cx="6993902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882" noProof="1" smtClean="0">
                <a:solidFill>
                  <a:srgbClr val="000000"/>
                </a:solidFill>
              </a:rPr>
              <a:t>4/10/2014 C:\Users\bcros003\Documents\200. Japan Business Trip - April 7-11\Deck for Mitsubishi\Deck for Mitsubishi Corp - 04.09.14.pptx</a:t>
            </a:r>
          </a:p>
        </p:txBody>
      </p:sp>
    </p:spTree>
    <p:extLst>
      <p:ext uri="{BB962C8B-B14F-4D97-AF65-F5344CB8AC3E}">
        <p14:creationId xmlns:p14="http://schemas.microsoft.com/office/powerpoint/2010/main" val="27780081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952513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4638503" y="1952513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482138" y="3969572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3"/>
          </p:nvPr>
        </p:nvSpPr>
        <p:spPr>
          <a:xfrm>
            <a:off x="4638503" y="3969572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7" y="6408950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32" name="PwC Text"/>
          <p:cNvSpPr txBox="1"/>
          <p:nvPr userDrawn="1"/>
        </p:nvSpPr>
        <p:spPr>
          <a:xfrm>
            <a:off x="483616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2" name="Section Footer"/>
          <p:cNvSpPr txBox="1"/>
          <p:nvPr userDrawn="1">
            <p:custDataLst>
              <p:tags r:id="rId2"/>
            </p:custDataLst>
          </p:nvPr>
        </p:nvSpPr>
        <p:spPr>
          <a:xfrm>
            <a:off x="483616" y="625947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4" name="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4638502" y="6407292"/>
            <a:ext cx="2743200" cy="149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0" name="Presentation Disclaimer"/>
          <p:cNvSpPr txBox="1"/>
          <p:nvPr userDrawn="1">
            <p:custDataLst>
              <p:tags r:id="rId4"/>
            </p:custDataLst>
          </p:nvPr>
        </p:nvSpPr>
        <p:spPr>
          <a:xfrm>
            <a:off x="483616" y="6113049"/>
            <a:ext cx="80772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Confidential Information for the sole benefit and use of PwC’s Client.</a:t>
            </a:r>
          </a:p>
        </p:txBody>
      </p:sp>
      <p:sp>
        <p:nvSpPr>
          <p:cNvPr id="25" name="Draft stamp"/>
          <p:cNvSpPr txBox="1"/>
          <p:nvPr userDrawn="1">
            <p:custDataLst>
              <p:tags r:id="rId5"/>
            </p:custDataLst>
          </p:nvPr>
        </p:nvSpPr>
        <p:spPr>
          <a:xfrm>
            <a:off x="8338663" y="698825"/>
            <a:ext cx="317395" cy="1765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1147" noProof="1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3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73826" y="71788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1662154" y="467959"/>
            <a:ext cx="6993902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882" noProof="1" smtClean="0">
                <a:solidFill>
                  <a:srgbClr val="000000"/>
                </a:solidFill>
              </a:rPr>
              <a:t>4/10/2014 C:\Users\bcros003\Documents\200. Japan Business Trip - April 7-11\Deck for Mitsubishi\Deck for Mitsubishi Corp - 04.09.14.pptx</a:t>
            </a:r>
          </a:p>
        </p:txBody>
      </p:sp>
    </p:spTree>
    <p:extLst>
      <p:ext uri="{BB962C8B-B14F-4D97-AF65-F5344CB8AC3E}">
        <p14:creationId xmlns:p14="http://schemas.microsoft.com/office/powerpoint/2010/main" val="24948695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952513"/>
            <a:ext cx="8179724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482138" y="3969572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4638503" y="3969572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7" y="6408950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3616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2"/>
            </p:custDataLst>
          </p:nvPr>
        </p:nvSpPr>
        <p:spPr>
          <a:xfrm>
            <a:off x="483616" y="625947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4638502" y="6407292"/>
            <a:ext cx="2743200" cy="149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5" name="Presentation Disclaimer"/>
          <p:cNvSpPr txBox="1"/>
          <p:nvPr userDrawn="1">
            <p:custDataLst>
              <p:tags r:id="rId4"/>
            </p:custDataLst>
          </p:nvPr>
        </p:nvSpPr>
        <p:spPr>
          <a:xfrm>
            <a:off x="483616" y="6113049"/>
            <a:ext cx="80772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Confidential Information for the sole benefit and use of PwC’s Client.</a:t>
            </a:r>
          </a:p>
        </p:txBody>
      </p:sp>
      <p:sp>
        <p:nvSpPr>
          <p:cNvPr id="22" name="Draft stamp"/>
          <p:cNvSpPr txBox="1"/>
          <p:nvPr userDrawn="1">
            <p:custDataLst>
              <p:tags r:id="rId5"/>
            </p:custDataLst>
          </p:nvPr>
        </p:nvSpPr>
        <p:spPr>
          <a:xfrm>
            <a:off x="8338663" y="698825"/>
            <a:ext cx="317395" cy="1765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1147" noProof="1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73826" y="71788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1662154" y="467959"/>
            <a:ext cx="6993902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882" noProof="1" smtClean="0">
                <a:solidFill>
                  <a:srgbClr val="000000"/>
                </a:solidFill>
              </a:rPr>
              <a:t>4/10/2014 C:\Users\bcros003\Documents\200. Japan Business Trip - April 7-11\Deck for Mitsubishi\Deck for Mitsubishi Corp - 04.09.14.pptx</a:t>
            </a:r>
          </a:p>
        </p:txBody>
      </p:sp>
    </p:spTree>
    <p:extLst>
      <p:ext uri="{BB962C8B-B14F-4D97-AF65-F5344CB8AC3E}">
        <p14:creationId xmlns:p14="http://schemas.microsoft.com/office/powerpoint/2010/main" val="34862910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3467" y="1952513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4638501" y="1952513"/>
            <a:ext cx="4023360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482138" y="3969572"/>
            <a:ext cx="8179724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7" y="6408950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3616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2"/>
            </p:custDataLst>
          </p:nvPr>
        </p:nvSpPr>
        <p:spPr>
          <a:xfrm>
            <a:off x="483616" y="625947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4638502" y="6407292"/>
            <a:ext cx="2743200" cy="149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5" name="Presentation Disclaimer"/>
          <p:cNvSpPr txBox="1"/>
          <p:nvPr userDrawn="1">
            <p:custDataLst>
              <p:tags r:id="rId4"/>
            </p:custDataLst>
          </p:nvPr>
        </p:nvSpPr>
        <p:spPr>
          <a:xfrm>
            <a:off x="483616" y="6113049"/>
            <a:ext cx="80772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Confidential Information for the sole benefit and use of PwC’s Client.</a:t>
            </a:r>
          </a:p>
        </p:txBody>
      </p:sp>
      <p:sp>
        <p:nvSpPr>
          <p:cNvPr id="22" name="Draft stamp"/>
          <p:cNvSpPr txBox="1"/>
          <p:nvPr userDrawn="1">
            <p:custDataLst>
              <p:tags r:id="rId5"/>
            </p:custDataLst>
          </p:nvPr>
        </p:nvSpPr>
        <p:spPr>
          <a:xfrm>
            <a:off x="8338663" y="698825"/>
            <a:ext cx="317395" cy="1765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1147" noProof="1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73826" y="71788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1662154" y="467959"/>
            <a:ext cx="6993902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882" noProof="1" smtClean="0">
                <a:solidFill>
                  <a:srgbClr val="000000"/>
                </a:solidFill>
              </a:rPr>
              <a:t>4/10/2014 C:\Users\bcros003\Documents\200. Japan Business Trip - April 7-11\Deck for Mitsubishi\Deck for Mitsubishi Corp - 04.09.14.pptx</a:t>
            </a:r>
          </a:p>
        </p:txBody>
      </p:sp>
    </p:spTree>
    <p:extLst>
      <p:ext uri="{BB962C8B-B14F-4D97-AF65-F5344CB8AC3E}">
        <p14:creationId xmlns:p14="http://schemas.microsoft.com/office/powerpoint/2010/main" val="11488118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7" y="1952513"/>
            <a:ext cx="2635135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11"/>
          </p:nvPr>
        </p:nvSpPr>
        <p:spPr>
          <a:xfrm>
            <a:off x="3254259" y="1952513"/>
            <a:ext cx="2635135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4" name="Content Placeholder 4"/>
          <p:cNvSpPr>
            <a:spLocks noGrp="1"/>
          </p:cNvSpPr>
          <p:nvPr>
            <p:ph sz="quarter" idx="12"/>
          </p:nvPr>
        </p:nvSpPr>
        <p:spPr>
          <a:xfrm>
            <a:off x="6026726" y="1952513"/>
            <a:ext cx="2635135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3"/>
          </p:nvPr>
        </p:nvSpPr>
        <p:spPr>
          <a:xfrm>
            <a:off x="482137" y="3969572"/>
            <a:ext cx="2635135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4"/>
          </p:nvPr>
        </p:nvSpPr>
        <p:spPr>
          <a:xfrm>
            <a:off x="3254259" y="3969572"/>
            <a:ext cx="2635135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30" name="Content Placeholder 7"/>
          <p:cNvSpPr>
            <a:spLocks noGrp="1"/>
          </p:cNvSpPr>
          <p:nvPr>
            <p:ph sz="quarter" idx="15"/>
          </p:nvPr>
        </p:nvSpPr>
        <p:spPr>
          <a:xfrm>
            <a:off x="6026726" y="3969572"/>
            <a:ext cx="2635135" cy="187989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7" y="6408950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35" name="PwC Text"/>
          <p:cNvSpPr txBox="1"/>
          <p:nvPr userDrawn="1"/>
        </p:nvSpPr>
        <p:spPr>
          <a:xfrm>
            <a:off x="483616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4"/>
            <a:ext cx="1166846" cy="149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April 8, 2014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7292"/>
            <a:ext cx="2743200" cy="149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19" name="Presentation Disclaimer"/>
          <p:cNvSpPr txBox="1"/>
          <p:nvPr userDrawn="1">
            <p:custDataLst>
              <p:tags r:id="rId5"/>
            </p:custDataLst>
          </p:nvPr>
        </p:nvSpPr>
        <p:spPr>
          <a:xfrm>
            <a:off x="483616" y="6113049"/>
            <a:ext cx="80772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Confidential Information for the sole benefit and use of PwC’s Client.</a:t>
            </a:r>
          </a:p>
        </p:txBody>
      </p:sp>
      <p:sp>
        <p:nvSpPr>
          <p:cNvPr id="32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8338663" y="698825"/>
            <a:ext cx="317395" cy="1765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1147" noProof="1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2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34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1662154" y="467959"/>
            <a:ext cx="6993902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882" noProof="1" smtClean="0">
                <a:solidFill>
                  <a:srgbClr val="000000"/>
                </a:solidFill>
              </a:rPr>
              <a:t>4/10/2014 C:\Users\bcros003\Documents\200. Japan Business Trip - April 7-11\Deck for Mitsubishi\Deck for Mitsubishi Corp - 04.09.14.pptx</a:t>
            </a:r>
          </a:p>
        </p:txBody>
      </p:sp>
    </p:spTree>
    <p:extLst>
      <p:ext uri="{BB962C8B-B14F-4D97-AF65-F5344CB8AC3E}">
        <p14:creationId xmlns:p14="http://schemas.microsoft.com/office/powerpoint/2010/main" val="27873160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dirty="0"/>
          </a:p>
        </p:txBody>
      </p:sp>
      <p:sp>
        <p:nvSpPr>
          <p:cNvPr id="2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7" y="6408950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483616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4"/>
            <a:ext cx="1166846" cy="149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April 8, 2014</a:t>
            </a:r>
          </a:p>
        </p:txBody>
      </p:sp>
      <p:sp>
        <p:nvSpPr>
          <p:cNvPr id="15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7292"/>
            <a:ext cx="2743200" cy="149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13" name="Presentation Disclaimer"/>
          <p:cNvSpPr txBox="1"/>
          <p:nvPr userDrawn="1">
            <p:custDataLst>
              <p:tags r:id="rId5"/>
            </p:custDataLst>
          </p:nvPr>
        </p:nvSpPr>
        <p:spPr>
          <a:xfrm>
            <a:off x="483616" y="6113049"/>
            <a:ext cx="80772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Confidential Information for the sole benefit and use of PwC’s Client.</a:t>
            </a:r>
          </a:p>
        </p:txBody>
      </p:sp>
      <p:sp>
        <p:nvSpPr>
          <p:cNvPr id="19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8338663" y="698825"/>
            <a:ext cx="317395" cy="1765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1147" noProof="1" smtClean="0">
                <a:solidFill>
                  <a:srgbClr val="000000"/>
                </a:solidFill>
                <a:ea typeface="Cambria Math" pitchFamily="18" charset="0"/>
              </a:rPr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1662154" y="467959"/>
            <a:ext cx="6993902" cy="1357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882" noProof="1" smtClean="0">
                <a:solidFill>
                  <a:srgbClr val="000000"/>
                </a:solidFill>
              </a:rPr>
              <a:t>4/10/2014 C:\Users\bcros003\Documents\200. Japan Business Trip - April 7-11\Deck for Mitsubishi\Deck for Mitsubishi Corp - 04.09.14.pptx</a:t>
            </a:r>
          </a:p>
        </p:txBody>
      </p:sp>
    </p:spTree>
    <p:extLst>
      <p:ext uri="{BB962C8B-B14F-4D97-AF65-F5344CB8AC3E}">
        <p14:creationId xmlns:p14="http://schemas.microsoft.com/office/powerpoint/2010/main" val="18814740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042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noProof="0" smtClean="0"/>
              <a:t>Insert banner statement here</a:t>
            </a:r>
            <a:endParaRPr lang="it-IT" noProof="0" dirty="0"/>
          </a:p>
        </p:txBody>
      </p:sp>
      <p:cxnSp>
        <p:nvCxnSpPr>
          <p:cNvPr id="5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17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it-IT" noProof="0" smtClean="0"/>
              <a:t>Click to edit Master title style</a:t>
            </a:r>
            <a:endParaRPr lang="it-IT" noProof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5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settembre 2014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4092-98C4-44A6-931F-128F963AF7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wCFirm"/>
          <p:cNvSpPr txBox="1"/>
          <p:nvPr userDrawn="1"/>
        </p:nvSpPr>
        <p:spPr>
          <a:xfrm>
            <a:off x="533400" y="6477004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1000" b="0" i="0" u="none" baseline="0" smtClean="0">
                <a:latin typeface="Arial"/>
              </a:rPr>
              <a:t>PwC</a:t>
            </a:r>
            <a:endParaRPr kumimoji="0" lang="it-IT" sz="1000" b="0" i="0" u="none" baseline="0" dirty="0" err="1" smtClean="0">
              <a:latin typeface="Arial"/>
            </a:endParaRPr>
          </a:p>
        </p:txBody>
      </p:sp>
    </p:spTree>
  </p:cSld>
  <p:clrMapOvr>
    <a:masterClrMapping/>
  </p:clrMapOvr>
  <p:hf hdr="0" ft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8" y="1467486"/>
            <a:ext cx="8179724" cy="4572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177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765">
                <a:solidFill>
                  <a:schemeClr val="bg1"/>
                </a:solidFill>
                <a:latin typeface="+mj-lt"/>
              </a:defRPr>
            </a:lvl2pPr>
            <a:lvl3pPr marL="449505" indent="0" algn="l">
              <a:buNone/>
              <a:defRPr sz="1765">
                <a:solidFill>
                  <a:schemeClr val="bg1"/>
                </a:solidFill>
                <a:latin typeface="+mj-lt"/>
              </a:defRPr>
            </a:lvl3pPr>
            <a:lvl4pPr marL="899010" indent="0" algn="l">
              <a:buNone/>
              <a:defRPr sz="1765">
                <a:solidFill>
                  <a:schemeClr val="bg1"/>
                </a:solidFill>
                <a:latin typeface="+mj-lt"/>
              </a:defRPr>
            </a:lvl4pPr>
            <a:lvl5pPr marL="1348516" indent="0" algn="l">
              <a:buNone/>
              <a:defRPr sz="1765">
                <a:solidFill>
                  <a:schemeClr val="bg1"/>
                </a:solidFill>
                <a:latin typeface="+mj-lt"/>
              </a:defRPr>
            </a:lvl5pPr>
            <a:lvl6pPr marL="1798021" indent="0" algn="l">
              <a:buNone/>
              <a:defRPr sz="1765">
                <a:solidFill>
                  <a:schemeClr val="bg1"/>
                </a:solidFill>
                <a:latin typeface="+mj-lt"/>
              </a:defRPr>
            </a:lvl6pPr>
            <a:lvl7pPr marL="2247527" indent="0" algn="l">
              <a:buNone/>
              <a:defRPr sz="1765">
                <a:solidFill>
                  <a:schemeClr val="bg1"/>
                </a:solidFill>
                <a:latin typeface="+mj-lt"/>
              </a:defRPr>
            </a:lvl7pPr>
            <a:lvl8pPr marL="2697032" indent="0" algn="l">
              <a:buNone/>
              <a:defRPr sz="1765">
                <a:solidFill>
                  <a:schemeClr val="bg1"/>
                </a:solidFill>
                <a:latin typeface="+mj-lt"/>
              </a:defRPr>
            </a:lvl8pPr>
            <a:lvl9pPr marL="3146538" indent="0" algn="l">
              <a:buNone/>
              <a:defRPr sz="1765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Click to add Section Divider Title</a:t>
            </a:r>
            <a:endParaRPr lang="it-IT" noProof="0" dirty="0" smtClean="0"/>
          </a:p>
        </p:txBody>
      </p:sp>
      <p:sp>
        <p:nvSpPr>
          <p:cNvPr id="14" name="PwC Text"/>
          <p:cNvSpPr txBox="1"/>
          <p:nvPr userDrawn="1">
            <p:custDataLst>
              <p:tags r:id="rId2"/>
            </p:custDataLst>
          </p:nvPr>
        </p:nvSpPr>
        <p:spPr>
          <a:xfrm>
            <a:off x="483616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658157" y="6408950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17" name="Section No.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 bwMode="black">
          <a:xfrm>
            <a:off x="482138" y="1008531"/>
            <a:ext cx="8179724" cy="4571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177" b="0" i="0">
                <a:solidFill>
                  <a:schemeClr val="tx1"/>
                </a:solidFill>
              </a:defRPr>
            </a:lvl1pPr>
          </a:lstStyle>
          <a:p>
            <a:r>
              <a:rPr lang="it-IT" noProof="0" smtClean="0"/>
              <a:t>Click to edit Section Divider style</a:t>
            </a:r>
            <a:endParaRPr lang="it-IT" noProof="0" dirty="0" smtClean="0"/>
          </a:p>
        </p:txBody>
      </p:sp>
      <p:sp>
        <p:nvSpPr>
          <p:cNvPr id="18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625947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/>
          <p:cNvSpPr txBox="1"/>
          <p:nvPr userDrawn="1">
            <p:custDataLst>
              <p:tags r:id="rId6"/>
            </p:custDataLst>
          </p:nvPr>
        </p:nvSpPr>
        <p:spPr>
          <a:xfrm>
            <a:off x="483616" y="6113049"/>
            <a:ext cx="80772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Confidential Information for the sole benefit and use of PwC’s Client.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28601"/>
            <a:ext cx="1600200" cy="362387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pPr defTabSz="899010"/>
            <a:r>
              <a:rPr lang="it-IT" sz="1765" noProof="1" smtClean="0">
                <a:solidFill>
                  <a:srgbClr val="000000"/>
                </a:solidFill>
              </a:rPr>
              <a:t>Slide Tags</a:t>
            </a:r>
            <a:endParaRPr lang="it-IT" sz="1765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404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ppendix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8" y="1468419"/>
            <a:ext cx="8179724" cy="4572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177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765">
                <a:solidFill>
                  <a:schemeClr val="bg1"/>
                </a:solidFill>
                <a:latin typeface="+mj-lt"/>
              </a:defRPr>
            </a:lvl2pPr>
            <a:lvl3pPr marL="449505" indent="0" algn="l">
              <a:buNone/>
              <a:defRPr sz="1765">
                <a:solidFill>
                  <a:schemeClr val="bg1"/>
                </a:solidFill>
                <a:latin typeface="+mj-lt"/>
              </a:defRPr>
            </a:lvl3pPr>
            <a:lvl4pPr marL="899010" indent="0" algn="l">
              <a:buNone/>
              <a:defRPr sz="1765">
                <a:solidFill>
                  <a:schemeClr val="bg1"/>
                </a:solidFill>
                <a:latin typeface="+mj-lt"/>
              </a:defRPr>
            </a:lvl4pPr>
            <a:lvl5pPr marL="1348516" indent="0" algn="l">
              <a:buNone/>
              <a:defRPr sz="1765">
                <a:solidFill>
                  <a:schemeClr val="bg1"/>
                </a:solidFill>
                <a:latin typeface="+mj-lt"/>
              </a:defRPr>
            </a:lvl5pPr>
            <a:lvl6pPr marL="1798021" indent="0" algn="l">
              <a:buNone/>
              <a:defRPr sz="1765">
                <a:solidFill>
                  <a:schemeClr val="bg1"/>
                </a:solidFill>
                <a:latin typeface="+mj-lt"/>
              </a:defRPr>
            </a:lvl6pPr>
            <a:lvl7pPr marL="2247527" indent="0" algn="l">
              <a:buNone/>
              <a:defRPr sz="1765">
                <a:solidFill>
                  <a:schemeClr val="bg1"/>
                </a:solidFill>
                <a:latin typeface="+mj-lt"/>
              </a:defRPr>
            </a:lvl7pPr>
            <a:lvl8pPr marL="2697032" indent="0" algn="l">
              <a:buNone/>
              <a:defRPr sz="1765">
                <a:solidFill>
                  <a:schemeClr val="bg1"/>
                </a:solidFill>
                <a:latin typeface="+mj-lt"/>
              </a:defRPr>
            </a:lvl8pPr>
            <a:lvl9pPr marL="3146538" indent="0" algn="l">
              <a:buNone/>
              <a:defRPr sz="1765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Click to add Appendix Divider Title</a:t>
            </a:r>
            <a:endParaRPr lang="it-IT" noProof="0" dirty="0" smtClean="0"/>
          </a:p>
        </p:txBody>
      </p:sp>
      <p:sp>
        <p:nvSpPr>
          <p:cNvPr id="14" name="PwC Text"/>
          <p:cNvSpPr txBox="1"/>
          <p:nvPr userDrawn="1"/>
        </p:nvSpPr>
        <p:spPr>
          <a:xfrm>
            <a:off x="483616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658157" y="6408950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6" name="Appendix No.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 bwMode="black">
          <a:xfrm>
            <a:off x="482138" y="1008531"/>
            <a:ext cx="8179724" cy="4571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177" b="0" i="0">
                <a:solidFill>
                  <a:schemeClr val="tx1"/>
                </a:solidFill>
              </a:defRPr>
            </a:lvl1pPr>
          </a:lstStyle>
          <a:p>
            <a:r>
              <a:rPr lang="it-IT" noProof="0" smtClean="0"/>
              <a:t>Click to edit Appendix Divider style</a:t>
            </a:r>
            <a:endParaRPr lang="it-IT" noProof="0" dirty="0" smtClean="0"/>
          </a:p>
        </p:txBody>
      </p:sp>
      <p:sp>
        <p:nvSpPr>
          <p:cNvPr id="17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483616" y="6259472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/>
          <p:cNvSpPr txBox="1"/>
          <p:nvPr userDrawn="1">
            <p:custDataLst>
              <p:tags r:id="rId5"/>
            </p:custDataLst>
          </p:nvPr>
        </p:nvSpPr>
        <p:spPr>
          <a:xfrm>
            <a:off x="483616" y="6113049"/>
            <a:ext cx="80772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Confidential Information for the sole benefit and use of PwC’s Client.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6"/>
            </p:custDataLst>
          </p:nvPr>
        </p:nvSpPr>
        <p:spPr>
          <a:xfrm>
            <a:off x="0" y="228601"/>
            <a:ext cx="1600200" cy="362387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pPr defTabSz="899010"/>
            <a:r>
              <a:rPr lang="it-IT" sz="1765" noProof="1" smtClean="0">
                <a:solidFill>
                  <a:srgbClr val="000000"/>
                </a:solidFill>
              </a:rPr>
              <a:t>Slide Tags</a:t>
            </a:r>
            <a:endParaRPr lang="it-IT" sz="1765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11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it-IT" noProof="0" smtClean="0"/>
              <a:t>Closing statement here</a:t>
            </a:r>
            <a:endParaRPr lang="it-IT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2139" y="5849472"/>
            <a:ext cx="4800600" cy="672353"/>
          </a:xfrm>
        </p:spPr>
        <p:txBody>
          <a:bodyPr anchor="b"/>
          <a:lstStyle>
            <a:lvl1pPr>
              <a:defRPr sz="882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noProof="0" smtClean="0"/>
              <a:t>Add legal and copyright disclaimers here.</a:t>
            </a:r>
            <a:endParaRPr lang="it-IT" noProof="0" dirty="0"/>
          </a:p>
        </p:txBody>
      </p:sp>
      <p:cxnSp>
        <p:nvCxnSpPr>
          <p:cNvPr id="5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7239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7" y="1008529"/>
            <a:ext cx="8179724" cy="4572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177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765">
                <a:solidFill>
                  <a:schemeClr val="bg1"/>
                </a:solidFill>
                <a:latin typeface="+mj-lt"/>
              </a:defRPr>
            </a:lvl2pPr>
            <a:lvl3pPr marL="449505" indent="0" algn="l">
              <a:buNone/>
              <a:defRPr sz="1765">
                <a:solidFill>
                  <a:schemeClr val="bg1"/>
                </a:solidFill>
                <a:latin typeface="+mj-lt"/>
              </a:defRPr>
            </a:lvl3pPr>
            <a:lvl4pPr marL="899010" indent="0" algn="l">
              <a:buNone/>
              <a:defRPr sz="1765">
                <a:solidFill>
                  <a:schemeClr val="bg1"/>
                </a:solidFill>
                <a:latin typeface="+mj-lt"/>
              </a:defRPr>
            </a:lvl4pPr>
            <a:lvl5pPr marL="1348516" indent="0" algn="l">
              <a:buNone/>
              <a:defRPr sz="1765">
                <a:solidFill>
                  <a:schemeClr val="bg1"/>
                </a:solidFill>
                <a:latin typeface="+mj-lt"/>
              </a:defRPr>
            </a:lvl5pPr>
            <a:lvl6pPr marL="1798021" indent="0" algn="l">
              <a:buNone/>
              <a:defRPr sz="1765">
                <a:solidFill>
                  <a:schemeClr val="bg1"/>
                </a:solidFill>
                <a:latin typeface="+mj-lt"/>
              </a:defRPr>
            </a:lvl6pPr>
            <a:lvl7pPr marL="2247527" indent="0" algn="l">
              <a:buNone/>
              <a:defRPr sz="1765">
                <a:solidFill>
                  <a:schemeClr val="bg1"/>
                </a:solidFill>
                <a:latin typeface="+mj-lt"/>
              </a:defRPr>
            </a:lvl7pPr>
            <a:lvl8pPr marL="2697032" indent="0" algn="l">
              <a:buNone/>
              <a:defRPr sz="1765">
                <a:solidFill>
                  <a:schemeClr val="bg1"/>
                </a:solidFill>
                <a:latin typeface="+mj-lt"/>
              </a:defRPr>
            </a:lvl8pPr>
            <a:lvl9pPr marL="3146538" indent="0" algn="l">
              <a:buNone/>
              <a:defRPr sz="1765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Section Divider Title</a:t>
            </a:r>
            <a:endParaRPr lang="it-IT" noProof="0" dirty="0" smtClean="0"/>
          </a:p>
        </p:txBody>
      </p:sp>
      <p:sp>
        <p:nvSpPr>
          <p:cNvPr id="14" name="PwC Text"/>
          <p:cNvSpPr txBox="1"/>
          <p:nvPr userDrawn="1">
            <p:custDataLst>
              <p:tags r:id="rId2"/>
            </p:custDataLst>
          </p:nvPr>
        </p:nvSpPr>
        <p:spPr>
          <a:xfrm>
            <a:off x="483616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1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658157" y="6408950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19" name="Big Number"/>
          <p:cNvSpPr txBox="1"/>
          <p:nvPr userDrawn="1">
            <p:custDataLst>
              <p:tags r:id="rId4"/>
            </p:custDataLst>
          </p:nvPr>
        </p:nvSpPr>
        <p:spPr>
          <a:xfrm>
            <a:off x="8645231" y="2130016"/>
            <a:ext cx="65" cy="37886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/>
            <a:endParaRPr lang="it-IT" sz="24619" b="1" i="1" dirty="0" smtClean="0">
              <a:solidFill>
                <a:srgbClr val="A3202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13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6255271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esentation Disclaimer"/>
          <p:cNvSpPr txBox="1"/>
          <p:nvPr userDrawn="1">
            <p:custDataLst>
              <p:tags r:id="rId6"/>
            </p:custDataLst>
          </p:nvPr>
        </p:nvSpPr>
        <p:spPr>
          <a:xfrm>
            <a:off x="483616" y="6113049"/>
            <a:ext cx="80772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000000"/>
                </a:solidFill>
              </a:rPr>
              <a:t>Confidential Information for the sole benefit and use of PwC’s Client.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28601"/>
            <a:ext cx="1600200" cy="362387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pPr defTabSz="899010"/>
            <a:r>
              <a:rPr lang="it-IT" sz="1765" noProof="1" smtClean="0">
                <a:solidFill>
                  <a:srgbClr val="000000"/>
                </a:solidFill>
              </a:rPr>
              <a:t>Slide Tags</a:t>
            </a:r>
            <a:endParaRPr lang="it-IT" sz="1765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12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8" y="1008529"/>
            <a:ext cx="8179724" cy="4572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177" b="1" i="1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765">
                <a:solidFill>
                  <a:schemeClr val="bg1"/>
                </a:solidFill>
                <a:latin typeface="+mj-lt"/>
              </a:defRPr>
            </a:lvl2pPr>
            <a:lvl3pPr marL="449505" indent="0" algn="l">
              <a:buNone/>
              <a:defRPr sz="1765">
                <a:solidFill>
                  <a:schemeClr val="bg1"/>
                </a:solidFill>
                <a:latin typeface="+mj-lt"/>
              </a:defRPr>
            </a:lvl3pPr>
            <a:lvl4pPr marL="899010" indent="0" algn="l">
              <a:buNone/>
              <a:defRPr sz="1765">
                <a:solidFill>
                  <a:schemeClr val="bg1"/>
                </a:solidFill>
                <a:latin typeface="+mj-lt"/>
              </a:defRPr>
            </a:lvl4pPr>
            <a:lvl5pPr marL="1348516" indent="0" algn="l">
              <a:buNone/>
              <a:defRPr sz="1765">
                <a:solidFill>
                  <a:schemeClr val="bg1"/>
                </a:solidFill>
                <a:latin typeface="+mj-lt"/>
              </a:defRPr>
            </a:lvl5pPr>
            <a:lvl6pPr marL="1798021" indent="0" algn="l">
              <a:buNone/>
              <a:defRPr sz="1765">
                <a:solidFill>
                  <a:schemeClr val="bg1"/>
                </a:solidFill>
                <a:latin typeface="+mj-lt"/>
              </a:defRPr>
            </a:lvl6pPr>
            <a:lvl7pPr marL="2247527" indent="0" algn="l">
              <a:buNone/>
              <a:defRPr sz="1765">
                <a:solidFill>
                  <a:schemeClr val="bg1"/>
                </a:solidFill>
                <a:latin typeface="+mj-lt"/>
              </a:defRPr>
            </a:lvl7pPr>
            <a:lvl8pPr marL="2697032" indent="0" algn="l">
              <a:buNone/>
              <a:defRPr sz="1765">
                <a:solidFill>
                  <a:schemeClr val="bg1"/>
                </a:solidFill>
                <a:latin typeface="+mj-lt"/>
              </a:defRPr>
            </a:lvl8pPr>
            <a:lvl9pPr marL="3146538" indent="0" algn="l">
              <a:buNone/>
              <a:defRPr sz="1765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Section Divider Title</a:t>
            </a:r>
            <a:endParaRPr lang="it-IT" noProof="0" dirty="0" smtClean="0"/>
          </a:p>
        </p:txBody>
      </p:sp>
      <p:sp>
        <p:nvSpPr>
          <p:cNvPr id="15" name="PwC Text"/>
          <p:cNvSpPr txBox="1"/>
          <p:nvPr userDrawn="1"/>
        </p:nvSpPr>
        <p:spPr>
          <a:xfrm>
            <a:off x="483616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FFFFFF"/>
                </a:solidFill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658157" y="6408950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endParaRPr lang="it-IT" sz="971" noProof="1" smtClean="0">
              <a:solidFill>
                <a:srgbClr val="000000"/>
              </a:solidFill>
            </a:endParaRPr>
          </a:p>
        </p:txBody>
      </p:sp>
      <p:sp>
        <p:nvSpPr>
          <p:cNvPr id="12" name="Big Number"/>
          <p:cNvSpPr txBox="1"/>
          <p:nvPr userDrawn="1">
            <p:custDataLst>
              <p:tags r:id="rId3"/>
            </p:custDataLst>
          </p:nvPr>
        </p:nvSpPr>
        <p:spPr>
          <a:xfrm>
            <a:off x="8645231" y="2130016"/>
            <a:ext cx="65" cy="37886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 defTabSz="899010"/>
            <a:endParaRPr lang="it-IT" sz="24619" b="1" i="1" dirty="0" smtClean="0">
              <a:solidFill>
                <a:srgbClr val="FFFFFF"/>
              </a:solidFill>
              <a:latin typeface="Georgia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489768" y="6261624"/>
            <a:ext cx="1166846" cy="149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69703" algn="r" defTabSz="899010">
              <a:spcAft>
                <a:spcPts val="885"/>
              </a:spcAft>
            </a:pPr>
            <a:r>
              <a:rPr lang="it-IT" sz="971" noProof="1" smtClean="0">
                <a:solidFill>
                  <a:srgbClr val="FFFFFF"/>
                </a:solidFill>
              </a:rPr>
              <a:t>April 8, 2014</a:t>
            </a:r>
          </a:p>
        </p:txBody>
      </p:sp>
      <p:sp>
        <p:nvSpPr>
          <p:cNvPr id="14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6255271"/>
            <a:ext cx="65" cy="1494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971" noProof="1" smtClean="0">
              <a:solidFill>
                <a:srgbClr val="FFFFFF"/>
              </a:solidFill>
            </a:endParaRPr>
          </a:p>
        </p:txBody>
      </p:sp>
      <p:sp>
        <p:nvSpPr>
          <p:cNvPr id="16" name="Presentation Disclaimer"/>
          <p:cNvSpPr txBox="1"/>
          <p:nvPr userDrawn="1">
            <p:custDataLst>
              <p:tags r:id="rId6"/>
            </p:custDataLst>
          </p:nvPr>
        </p:nvSpPr>
        <p:spPr>
          <a:xfrm>
            <a:off x="483616" y="6113049"/>
            <a:ext cx="8077200" cy="149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899010"/>
            <a:r>
              <a:rPr lang="it-IT" sz="971" noProof="1" smtClean="0">
                <a:solidFill>
                  <a:srgbClr val="FFFFFF"/>
                </a:solidFill>
              </a:rPr>
              <a:t>Confidential Information for the sole benefit and use of PwC’s Client.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28601"/>
            <a:ext cx="1600200" cy="362387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pPr defTabSz="899010"/>
            <a:r>
              <a:rPr lang="it-IT" sz="1765" noProof="1" smtClean="0">
                <a:solidFill>
                  <a:srgbClr val="000000"/>
                </a:solidFill>
              </a:rPr>
              <a:t>Slide Tags</a:t>
            </a:r>
            <a:endParaRPr lang="it-IT" sz="1765" noProof="1">
              <a:solidFill>
                <a:srgbClr val="000000"/>
              </a:solidFill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4" y="905295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7296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 with Panels"/>
          <p:cNvGrpSpPr/>
          <p:nvPr userDrawn="1"/>
        </p:nvGrpSpPr>
        <p:grpSpPr>
          <a:xfrm>
            <a:off x="1026671" y="-4202"/>
            <a:ext cx="8119494" cy="6451076"/>
            <a:chOff x="1129337" y="-4762"/>
            <a:chExt cx="8931444" cy="7311219"/>
          </a:xfrm>
        </p:grpSpPr>
        <p:grpSp>
          <p:nvGrpSpPr>
            <p:cNvPr id="3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7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7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7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688009"/>
            <a:ext cx="43282" cy="19005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2060" defTabSz="899010"/>
            <a:r>
              <a:rPr lang="it-IT" sz="1235" smtClean="0">
                <a:solidFill>
                  <a:srgbClr val="FFFFFF"/>
                </a:solidFill>
                <a:cs typeface="Arial" pitchFamily="34" charset="0"/>
              </a:rPr>
              <a:t> </a:t>
            </a:r>
            <a:endParaRPr lang="it-IT" sz="1235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70364" y="1075765"/>
            <a:ext cx="5403273" cy="448086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2912" b="1" i="1" baseline="0">
                <a:solidFill>
                  <a:schemeClr val="bg1"/>
                </a:solidFill>
              </a:defRPr>
            </a:lvl1pPr>
          </a:lstStyle>
          <a:p>
            <a:r>
              <a:rPr lang="it-IT" noProof="0" smtClean="0"/>
              <a:t>Presentation Title</a:t>
            </a:r>
            <a:endParaRPr lang="it-IT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70364" y="1546546"/>
            <a:ext cx="5403273" cy="403278"/>
          </a:xfrm>
        </p:spPr>
        <p:txBody>
          <a:bodyPr>
            <a:spAutoFit/>
          </a:bodyPr>
          <a:lstStyle>
            <a:lvl1pPr marL="0" marR="0" indent="0" algn="l" defTabSz="89901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2912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765">
                <a:solidFill>
                  <a:schemeClr val="bg1"/>
                </a:solidFill>
                <a:latin typeface="+mj-lt"/>
              </a:defRPr>
            </a:lvl2pPr>
            <a:lvl3pPr marL="449505" indent="0" algn="l">
              <a:buNone/>
              <a:defRPr sz="1765">
                <a:solidFill>
                  <a:schemeClr val="bg1"/>
                </a:solidFill>
                <a:latin typeface="+mj-lt"/>
              </a:defRPr>
            </a:lvl3pPr>
            <a:lvl4pPr marL="899010" indent="0" algn="l">
              <a:buNone/>
              <a:defRPr sz="1765">
                <a:solidFill>
                  <a:schemeClr val="bg1"/>
                </a:solidFill>
                <a:latin typeface="+mj-lt"/>
              </a:defRPr>
            </a:lvl4pPr>
            <a:lvl5pPr marL="1348516" indent="0" algn="l">
              <a:buNone/>
              <a:defRPr sz="1765">
                <a:solidFill>
                  <a:schemeClr val="bg1"/>
                </a:solidFill>
                <a:latin typeface="+mj-lt"/>
              </a:defRPr>
            </a:lvl5pPr>
            <a:lvl6pPr marL="1798021" indent="0" algn="l">
              <a:buNone/>
              <a:defRPr sz="1765">
                <a:solidFill>
                  <a:schemeClr val="bg1"/>
                </a:solidFill>
                <a:latin typeface="+mj-lt"/>
              </a:defRPr>
            </a:lvl6pPr>
            <a:lvl7pPr marL="2247527" indent="0" algn="l">
              <a:buNone/>
              <a:defRPr sz="1765">
                <a:solidFill>
                  <a:schemeClr val="bg1"/>
                </a:solidFill>
                <a:latin typeface="+mj-lt"/>
              </a:defRPr>
            </a:lvl7pPr>
            <a:lvl8pPr marL="2697032" indent="0" algn="l">
              <a:buNone/>
              <a:defRPr sz="1765">
                <a:solidFill>
                  <a:schemeClr val="bg1"/>
                </a:solidFill>
                <a:latin typeface="+mj-lt"/>
              </a:defRPr>
            </a:lvl8pPr>
            <a:lvl9pPr marL="3146538" indent="0" algn="l">
              <a:buNone/>
              <a:defRPr sz="1765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Subtitle</a:t>
            </a:r>
            <a:endParaRPr lang="it-IT" noProof="0" dirty="0" smtClean="0"/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7" y="3291842"/>
            <a:ext cx="1113906" cy="1357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1"/>
            <a:ext cx="111113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defTabSz="899010"/>
            <a:r>
              <a:rPr lang="it-IT" sz="882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3"/>
            <a:ext cx="1111135" cy="23196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5294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482138" y="4098664"/>
            <a:ext cx="1111135" cy="1141490"/>
          </a:xfrm>
        </p:spPr>
        <p:txBody>
          <a:bodyPr anchor="t" anchorCtr="0">
            <a:noAutofit/>
          </a:bodyPr>
          <a:lstStyle>
            <a:lvl1pPr>
              <a:defRPr sz="882" i="1" baseline="0"/>
            </a:lvl1pPr>
            <a:lvl2pPr>
              <a:defRPr sz="882" i="1"/>
            </a:lvl2pPr>
            <a:lvl3pPr>
              <a:defRPr sz="882" i="1"/>
            </a:lvl3pPr>
            <a:lvl4pPr>
              <a:defRPr sz="882" i="1"/>
            </a:lvl4pPr>
            <a:lvl5pPr>
              <a:defRPr sz="882" i="1"/>
            </a:lvl5pPr>
          </a:lstStyle>
          <a:p>
            <a:pPr lvl="0"/>
            <a:r>
              <a:rPr lang="it-IT" noProof="0" smtClean="0"/>
              <a:t>Click to add text</a:t>
            </a:r>
            <a:endParaRPr lang="it-IT" noProof="0" dirty="0"/>
          </a:p>
        </p:txBody>
      </p:sp>
      <p:cxnSp>
        <p:nvCxnSpPr>
          <p:cNvPr id="32" name="Frame Line"/>
          <p:cNvCxnSpPr/>
          <p:nvPr userDrawn="1"/>
        </p:nvCxnSpPr>
        <p:spPr bwMode="black">
          <a:xfrm flipV="1">
            <a:off x="346364" y="315515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ver image"/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731212" y="3150818"/>
            <a:ext cx="6126480" cy="283195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194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110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Logo with Panels"/>
          <p:cNvGrpSpPr/>
          <p:nvPr userDrawn="1"/>
        </p:nvGrpSpPr>
        <p:grpSpPr>
          <a:xfrm>
            <a:off x="1026670" y="5630524"/>
            <a:ext cx="1107260" cy="816350"/>
            <a:chOff x="3835013" y="2828854"/>
            <a:chExt cx="1217986" cy="925197"/>
          </a:xfrm>
        </p:grpSpPr>
        <p:grpSp>
          <p:nvGrpSpPr>
            <p:cNvPr id="42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46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4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" name="Descriptor"/>
          <p:cNvSpPr txBox="1"/>
          <p:nvPr userDrawn="1">
            <p:custDataLst>
              <p:tags r:id="rId1"/>
            </p:custDataLst>
          </p:nvPr>
        </p:nvSpPr>
        <p:spPr bwMode="black">
          <a:xfrm>
            <a:off x="1870364" y="688009"/>
            <a:ext cx="43282" cy="19005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2060" defTabSz="899010"/>
            <a:r>
              <a:rPr lang="it-IT" sz="1235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it-IT" sz="1235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black">
          <a:xfrm>
            <a:off x="1870364" y="1075765"/>
            <a:ext cx="5403273" cy="448086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2912" b="1" i="1" baseline="0">
                <a:solidFill>
                  <a:schemeClr val="tx1"/>
                </a:solidFill>
              </a:defRPr>
            </a:lvl1pPr>
          </a:lstStyle>
          <a:p>
            <a:r>
              <a:rPr lang="it-IT" noProof="0" smtClean="0"/>
              <a:t>Presentation Title</a:t>
            </a:r>
            <a:endParaRPr lang="it-IT" noProof="0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black">
          <a:xfrm>
            <a:off x="1870364" y="1546546"/>
            <a:ext cx="5403273" cy="40327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912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765">
                <a:solidFill>
                  <a:schemeClr val="bg1"/>
                </a:solidFill>
                <a:latin typeface="+mj-lt"/>
              </a:defRPr>
            </a:lvl2pPr>
            <a:lvl3pPr marL="449505" indent="0" algn="l">
              <a:buNone/>
              <a:defRPr sz="1765">
                <a:solidFill>
                  <a:schemeClr val="bg1"/>
                </a:solidFill>
                <a:latin typeface="+mj-lt"/>
              </a:defRPr>
            </a:lvl3pPr>
            <a:lvl4pPr marL="899010" indent="0" algn="l">
              <a:buNone/>
              <a:defRPr sz="1765">
                <a:solidFill>
                  <a:schemeClr val="bg1"/>
                </a:solidFill>
                <a:latin typeface="+mj-lt"/>
              </a:defRPr>
            </a:lvl4pPr>
            <a:lvl5pPr marL="1348516" indent="0" algn="l">
              <a:buNone/>
              <a:defRPr sz="1765">
                <a:solidFill>
                  <a:schemeClr val="bg1"/>
                </a:solidFill>
                <a:latin typeface="+mj-lt"/>
              </a:defRPr>
            </a:lvl5pPr>
            <a:lvl6pPr marL="1798021" indent="0" algn="l">
              <a:buNone/>
              <a:defRPr sz="1765">
                <a:solidFill>
                  <a:schemeClr val="bg1"/>
                </a:solidFill>
                <a:latin typeface="+mj-lt"/>
              </a:defRPr>
            </a:lvl6pPr>
            <a:lvl7pPr marL="2247527" indent="0" algn="l">
              <a:buNone/>
              <a:defRPr sz="1765">
                <a:solidFill>
                  <a:schemeClr val="bg1"/>
                </a:solidFill>
                <a:latin typeface="+mj-lt"/>
              </a:defRPr>
            </a:lvl7pPr>
            <a:lvl8pPr marL="2697032" indent="0" algn="l">
              <a:buNone/>
              <a:defRPr sz="1765">
                <a:solidFill>
                  <a:schemeClr val="bg1"/>
                </a:solidFill>
                <a:latin typeface="+mj-lt"/>
              </a:defRPr>
            </a:lvl8pPr>
            <a:lvl9pPr marL="3146538" indent="0" algn="l">
              <a:buNone/>
              <a:defRPr sz="1765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Subtitle</a:t>
            </a:r>
            <a:endParaRPr lang="it-IT" noProof="0" dirty="0" smtClean="0"/>
          </a:p>
        </p:txBody>
      </p:sp>
      <p:sp>
        <p:nvSpPr>
          <p:cNvPr id="26" name="Confidentiality stamp"/>
          <p:cNvSpPr txBox="1"/>
          <p:nvPr>
            <p:custDataLst>
              <p:tags r:id="rId4"/>
            </p:custDataLst>
          </p:nvPr>
        </p:nvSpPr>
        <p:spPr bwMode="black">
          <a:xfrm>
            <a:off x="482137" y="3291842"/>
            <a:ext cx="1113906" cy="1357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>
            <p:custDataLst>
              <p:tags r:id="rId5"/>
            </p:custDataLst>
          </p:nvPr>
        </p:nvSpPr>
        <p:spPr bwMode="black">
          <a:xfrm>
            <a:off x="482138" y="3566161"/>
            <a:ext cx="111113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defTabSz="899010"/>
            <a:r>
              <a:rPr lang="it-IT" sz="882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7" name="Report Date"/>
          <p:cNvSpPr txBox="1"/>
          <p:nvPr>
            <p:custDataLst>
              <p:tags r:id="rId6"/>
            </p:custDataLst>
          </p:nvPr>
        </p:nvSpPr>
        <p:spPr bwMode="black">
          <a:xfrm>
            <a:off x="482138" y="3832413"/>
            <a:ext cx="1111135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30" name="Frame Line"/>
          <p:cNvCxnSpPr/>
          <p:nvPr userDrawn="1"/>
        </p:nvCxnSpPr>
        <p:spPr bwMode="black">
          <a:xfrm flipV="1">
            <a:off x="346364" y="315515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Frame Line"/>
          <p:cNvCxnSpPr/>
          <p:nvPr userDrawn="1"/>
        </p:nvCxnSpPr>
        <p:spPr bwMode="black">
          <a:xfrm flipV="1">
            <a:off x="1731819" y="1013155"/>
            <a:ext cx="6927272" cy="127059"/>
          </a:xfrm>
          <a:prstGeom prst="bentConnector3">
            <a:avLst>
              <a:gd name="adj1" fmla="val -3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5786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 with Panels"/>
          <p:cNvGrpSpPr/>
          <p:nvPr userDrawn="1"/>
        </p:nvGrpSpPr>
        <p:grpSpPr>
          <a:xfrm>
            <a:off x="1026671" y="2"/>
            <a:ext cx="8117330" cy="6446873"/>
            <a:chOff x="1129337" y="1"/>
            <a:chExt cx="8929063" cy="7306456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1" y="1"/>
              <a:ext cx="8154069" cy="6780464"/>
              <a:chOff x="1735972" y="184214"/>
              <a:chExt cx="7412791" cy="5982762"/>
            </a:xfrm>
          </p:grpSpPr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5973" y="184214"/>
                <a:ext cx="5677593" cy="597673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5973" y="1196944"/>
                <a:ext cx="7412790" cy="49700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5972" y="1196944"/>
                <a:ext cx="5677593" cy="4970032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899010"/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1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1588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688009"/>
            <a:ext cx="43282" cy="19005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2060" defTabSz="899010"/>
            <a:r>
              <a:rPr lang="it-IT" sz="1235" smtClean="0">
                <a:solidFill>
                  <a:srgbClr val="FFFFFF"/>
                </a:solidFill>
                <a:cs typeface="Arial" pitchFamily="34" charset="0"/>
              </a:rPr>
              <a:t> </a:t>
            </a:r>
            <a:endParaRPr lang="it-IT" sz="1235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70364" y="1075765"/>
            <a:ext cx="5403273" cy="448086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2912" b="1" i="1" baseline="0">
                <a:solidFill>
                  <a:schemeClr val="bg1"/>
                </a:solidFill>
              </a:defRPr>
            </a:lvl1pPr>
          </a:lstStyle>
          <a:p>
            <a:r>
              <a:rPr lang="it-IT" noProof="0" smtClean="0"/>
              <a:t>Presentation Title</a:t>
            </a:r>
            <a:endParaRPr lang="it-IT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70364" y="1546546"/>
            <a:ext cx="5403273" cy="40327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912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765">
                <a:solidFill>
                  <a:schemeClr val="bg1"/>
                </a:solidFill>
                <a:latin typeface="+mj-lt"/>
              </a:defRPr>
            </a:lvl2pPr>
            <a:lvl3pPr marL="449505" indent="0" algn="l">
              <a:buNone/>
              <a:defRPr sz="1765">
                <a:solidFill>
                  <a:schemeClr val="bg1"/>
                </a:solidFill>
                <a:latin typeface="+mj-lt"/>
              </a:defRPr>
            </a:lvl3pPr>
            <a:lvl4pPr marL="899010" indent="0" algn="l">
              <a:buNone/>
              <a:defRPr sz="1765">
                <a:solidFill>
                  <a:schemeClr val="bg1"/>
                </a:solidFill>
                <a:latin typeface="+mj-lt"/>
              </a:defRPr>
            </a:lvl4pPr>
            <a:lvl5pPr marL="1348516" indent="0" algn="l">
              <a:buNone/>
              <a:defRPr sz="1765">
                <a:solidFill>
                  <a:schemeClr val="bg1"/>
                </a:solidFill>
                <a:latin typeface="+mj-lt"/>
              </a:defRPr>
            </a:lvl5pPr>
            <a:lvl6pPr marL="1798021" indent="0" algn="l">
              <a:buNone/>
              <a:defRPr sz="1765">
                <a:solidFill>
                  <a:schemeClr val="bg1"/>
                </a:solidFill>
                <a:latin typeface="+mj-lt"/>
              </a:defRPr>
            </a:lvl6pPr>
            <a:lvl7pPr marL="2247527" indent="0" algn="l">
              <a:buNone/>
              <a:defRPr sz="1765">
                <a:solidFill>
                  <a:schemeClr val="bg1"/>
                </a:solidFill>
                <a:latin typeface="+mj-lt"/>
              </a:defRPr>
            </a:lvl7pPr>
            <a:lvl8pPr marL="2697032" indent="0" algn="l">
              <a:buNone/>
              <a:defRPr sz="1765">
                <a:solidFill>
                  <a:schemeClr val="bg1"/>
                </a:solidFill>
                <a:latin typeface="+mj-lt"/>
              </a:defRPr>
            </a:lvl8pPr>
            <a:lvl9pPr marL="3146538" indent="0" algn="l">
              <a:buNone/>
              <a:defRPr sz="1765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it-IT" noProof="0" smtClean="0"/>
              <a:t>Subtitle</a:t>
            </a:r>
            <a:endParaRPr lang="it-IT" noProof="0" dirty="0" smtClean="0"/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7" y="3291842"/>
            <a:ext cx="1113906" cy="1357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69703" defTabSz="899010">
              <a:spcAft>
                <a:spcPts val="885"/>
              </a:spcAft>
            </a:pP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1"/>
            <a:ext cx="1111135" cy="2579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1024" rtlCol="0" anchor="t" anchorCtr="0">
            <a:spAutoFit/>
          </a:bodyPr>
          <a:lstStyle/>
          <a:p>
            <a:pPr defTabSz="899010"/>
            <a:r>
              <a:rPr lang="it-IT" sz="882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3"/>
            <a:ext cx="1111135" cy="135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899010"/>
            <a:r>
              <a:rPr lang="it-IT" sz="882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it-IT" sz="88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346364" y="315515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0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ags" Target="../tags/tag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tags" Target="../tags/tag1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tags" Target="../tags/tag340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4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noProof="0" smtClean="0"/>
              <a:t>Click to edit</a:t>
            </a:r>
            <a:br>
              <a:rPr lang="it-IT" noProof="0" smtClean="0"/>
            </a:br>
            <a:r>
              <a:rPr lang="it-IT" noProof="0" smtClean="0"/>
              <a:t>Master title style</a:t>
            </a:r>
            <a:endParaRPr lang="it-IT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3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settembre 2014</a:t>
            </a:r>
            <a:endParaRPr lang="it-I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C2D88FE-10DA-4641-88D4-A7FE1A1278A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709" r:id="rId22"/>
    <p:sldLayoutId id="2147483710" r:id="rId23"/>
    <p:sldLayoutId id="2147483711" r:id="rId24"/>
    <p:sldLayoutId id="2147483780" r:id="rId2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361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08" algn="l" defTabSz="914361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08" indent="-274308" algn="l" defTabSz="914361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17" indent="-274308" algn="l" defTabSz="914361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25" indent="-274308" algn="l" defTabSz="914361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35" indent="-274308" algn="l" defTabSz="914361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08" marR="0" indent="-274308" algn="l" defTabSz="914361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17" indent="-274308" algn="l" defTabSz="914361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25" indent="-274308" algn="l" defTabSz="914361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08" algn="l" defTabSz="914361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7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wc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274" y="6047415"/>
            <a:ext cx="475315" cy="4865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5" y="313419"/>
            <a:ext cx="8123236" cy="57451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it-IT" noProof="0" smtClean="0"/>
              <a:t>Click to edit master title style</a:t>
            </a:r>
            <a:endParaRPr lang="it-IT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6" y="1584960"/>
            <a:ext cx="8119872" cy="42930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/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140" y="6046871"/>
            <a:ext cx="365760" cy="4876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223898" y="5924951"/>
            <a:ext cx="0" cy="73152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settembre 2014</a:t>
            </a:r>
            <a:endParaRPr lang="it-IT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8D99E57-3874-4215-849A-F70A48E561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6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09443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37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609443" rtl="0" eaLnBrk="1" latinLnBrk="0" hangingPunct="1">
        <a:lnSpc>
          <a:spcPct val="100000"/>
        </a:lnSpc>
        <a:spcBef>
          <a:spcPts val="0"/>
        </a:spcBef>
        <a:spcAft>
          <a:spcPts val="533"/>
        </a:spcAft>
        <a:buSzPct val="100000"/>
        <a:buFont typeface="Arial"/>
        <a:buNone/>
        <a:defRPr sz="2400" b="1" i="0" kern="1200">
          <a:solidFill>
            <a:srgbClr val="0096D6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573469" rtl="0" eaLnBrk="1" latinLnBrk="0" hangingPunct="1">
        <a:lnSpc>
          <a:spcPct val="100000"/>
        </a:lnSpc>
        <a:spcBef>
          <a:spcPts val="0"/>
        </a:spcBef>
        <a:spcAft>
          <a:spcPts val="533"/>
        </a:spcAft>
        <a:buSzPct val="100000"/>
        <a:buFont typeface="Lucida Grande"/>
        <a:buNone/>
        <a:defRPr sz="21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226426" indent="-226426" algn="l" defTabSz="609443" rtl="0" eaLnBrk="1" latinLnBrk="0" hangingPunct="1">
        <a:lnSpc>
          <a:spcPct val="100000"/>
        </a:lnSpc>
        <a:spcBef>
          <a:spcPts val="0"/>
        </a:spcBef>
        <a:spcAft>
          <a:spcPts val="533"/>
        </a:spcAft>
        <a:buFont typeface="HP Simplified" pitchFamily="34" charset="0"/>
        <a:buChar char="•"/>
        <a:defRPr sz="19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454967" indent="-241238" algn="l" defTabSz="609443" rtl="0" eaLnBrk="1" latinLnBrk="0" hangingPunct="1">
        <a:lnSpc>
          <a:spcPct val="100000"/>
        </a:lnSpc>
        <a:spcBef>
          <a:spcPts val="0"/>
        </a:spcBef>
        <a:spcAft>
          <a:spcPts val="533"/>
        </a:spcAft>
        <a:buSzPct val="80000"/>
        <a:buFont typeface="HP Simplified" pitchFamily="34" charset="0"/>
        <a:buChar char="–"/>
        <a:defRPr lang="en-US" sz="19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626372" indent="-201033" algn="l" defTabSz="609443" rtl="0" eaLnBrk="1" latinLnBrk="0" hangingPunct="1">
        <a:lnSpc>
          <a:spcPct val="100000"/>
        </a:lnSpc>
        <a:spcBef>
          <a:spcPts val="0"/>
        </a:spcBef>
        <a:spcAft>
          <a:spcPts val="533"/>
        </a:spcAft>
        <a:buFont typeface="HP Simplified" pitchFamily="34" charset="0"/>
        <a:buChar char="•"/>
        <a:tabLst/>
        <a:defRPr sz="19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3047213" indent="0" algn="l" defTabSz="609443" rtl="0" eaLnBrk="1" latinLnBrk="0" hangingPunct="1">
        <a:lnSpc>
          <a:spcPts val="3333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376" indent="-304723" algn="l" defTabSz="60944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19" indent="-304723" algn="l" defTabSz="60944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261" indent="-304723" algn="l" defTabSz="60944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85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28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71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13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56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97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41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id" hidden="1"/>
          <p:cNvGrpSpPr/>
          <p:nvPr>
            <p:custDataLst>
              <p:tags r:id="rId22"/>
            </p:custDataLst>
          </p:nvPr>
        </p:nvGrpSpPr>
        <p:grpSpPr>
          <a:xfrm>
            <a:off x="482138" y="605119"/>
            <a:ext cx="8179724" cy="5922085"/>
            <a:chOff x="530352" y="685800"/>
            <a:chExt cx="8997696" cy="6711696"/>
          </a:xfrm>
        </p:grpSpPr>
        <p:sp>
          <p:nvSpPr>
            <p:cNvPr id="5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88552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05466">
                <a:defRPr/>
              </a:pPr>
              <a:endParaRPr lang="en-US" sz="971" dirty="0">
                <a:solidFill>
                  <a:srgbClr val="000000"/>
                </a:solidFill>
              </a:endParaRPr>
            </a:p>
          </p:txBody>
        </p:sp>
        <p:sp>
          <p:nvSpPr>
            <p:cNvPr id="5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88552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05466">
                <a:defRPr/>
              </a:pPr>
              <a:endParaRPr lang="en-US" sz="971" dirty="0">
                <a:solidFill>
                  <a:srgbClr val="000000"/>
                </a:solidFill>
              </a:endParaRPr>
            </a:p>
          </p:txBody>
        </p:sp>
        <p:sp>
          <p:nvSpPr>
            <p:cNvPr id="5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88552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707409">
                <a:buSzPct val="90000"/>
                <a:defRPr/>
              </a:pPr>
              <a:endParaRPr lang="en-US" sz="1235" dirty="0">
                <a:solidFill>
                  <a:srgbClr val="602320"/>
                </a:solidFill>
                <a:cs typeface="Arial" charset="0"/>
              </a:endParaRPr>
            </a:p>
          </p:txBody>
        </p:sp>
        <p:grpSp>
          <p:nvGrpSpPr>
            <p:cNvPr id="58" name="Group 600" hidden="1"/>
            <p:cNvGrpSpPr/>
            <p:nvPr userDrawn="1"/>
          </p:nvGrpSpPr>
          <p:grpSpPr>
            <a:xfrm>
              <a:off x="530352" y="6016752"/>
              <a:ext cx="8997696" cy="609600"/>
              <a:chOff x="530352" y="6016752"/>
              <a:chExt cx="8997696" cy="609600"/>
            </a:xfrm>
          </p:grpSpPr>
          <p:sp>
            <p:nvSpPr>
              <p:cNvPr id="9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74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9" name="Group 500" hidden="1"/>
            <p:cNvGrpSpPr/>
            <p:nvPr userDrawn="1"/>
          </p:nvGrpSpPr>
          <p:grpSpPr>
            <a:xfrm>
              <a:off x="530352" y="5257800"/>
              <a:ext cx="8997696" cy="609600"/>
              <a:chOff x="530352" y="5257800"/>
              <a:chExt cx="8997696" cy="609600"/>
            </a:xfrm>
          </p:grpSpPr>
          <p:sp>
            <p:nvSpPr>
              <p:cNvPr id="8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74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0" name="Group 400" hidden="1"/>
            <p:cNvGrpSpPr/>
            <p:nvPr userDrawn="1"/>
          </p:nvGrpSpPr>
          <p:grpSpPr>
            <a:xfrm>
              <a:off x="530352" y="4498848"/>
              <a:ext cx="8997696" cy="609600"/>
              <a:chOff x="530352" y="4498848"/>
              <a:chExt cx="8997696" cy="609600"/>
            </a:xfrm>
          </p:grpSpPr>
          <p:sp>
            <p:nvSpPr>
              <p:cNvPr id="8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74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1" name="Group 300" hidden="1"/>
            <p:cNvGrpSpPr/>
            <p:nvPr userDrawn="1"/>
          </p:nvGrpSpPr>
          <p:grpSpPr>
            <a:xfrm>
              <a:off x="530352" y="3730752"/>
              <a:ext cx="8997696" cy="609600"/>
              <a:chOff x="530352" y="3730752"/>
              <a:chExt cx="8997696" cy="609600"/>
            </a:xfrm>
          </p:grpSpPr>
          <p:sp>
            <p:nvSpPr>
              <p:cNvPr id="7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74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" name="Group 200" hidden="1"/>
            <p:cNvGrpSpPr/>
            <p:nvPr userDrawn="1"/>
          </p:nvGrpSpPr>
          <p:grpSpPr>
            <a:xfrm>
              <a:off x="530352" y="2971800"/>
              <a:ext cx="8997696" cy="609600"/>
              <a:chOff x="530352" y="2971800"/>
              <a:chExt cx="8997696" cy="609600"/>
            </a:xfrm>
          </p:grpSpPr>
          <p:sp>
            <p:nvSpPr>
              <p:cNvPr id="7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74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" name="Group 100" hidden="1"/>
            <p:cNvGrpSpPr/>
            <p:nvPr userDrawn="1"/>
          </p:nvGrpSpPr>
          <p:grpSpPr>
            <a:xfrm>
              <a:off x="530352" y="2212848"/>
              <a:ext cx="8997696" cy="609600"/>
              <a:chOff x="530352" y="2212848"/>
              <a:chExt cx="8997696" cy="609600"/>
            </a:xfrm>
          </p:grpSpPr>
          <p:sp>
            <p:nvSpPr>
              <p:cNvPr id="6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noProof="0" smtClean="0"/>
              <a:t>Click to edit Master title style</a:t>
            </a:r>
            <a:endParaRPr lang="it-IT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138" y="1952513"/>
            <a:ext cx="8179724" cy="38969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 smtClean="0"/>
          </a:p>
        </p:txBody>
      </p:sp>
      <p:sp>
        <p:nvSpPr>
          <p:cNvPr id="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10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settembre 2014</a:t>
            </a:r>
            <a:endParaRPr lang="it-IT" dirty="0"/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FE7F75-23E6-48FB-A6EA-80787EAE7F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50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</p:sldLayoutIdLst>
  <p:txStyles>
    <p:titleStyle>
      <a:lvl1pPr algn="l" defTabSz="899010" rtl="0" eaLnBrk="1" latinLnBrk="0" hangingPunct="1">
        <a:spcBef>
          <a:spcPct val="0"/>
        </a:spcBef>
        <a:buNone/>
        <a:defRPr sz="1588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6482" indent="-203305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2963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3092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Arial" pitchFamily="34" charset="0"/>
        <a:buNone/>
        <a:defRPr lang="en-GB" sz="971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id" hidden="1"/>
          <p:cNvGrpSpPr/>
          <p:nvPr>
            <p:custDataLst>
              <p:tags r:id="rId22"/>
            </p:custDataLst>
          </p:nvPr>
        </p:nvGrpSpPr>
        <p:grpSpPr>
          <a:xfrm>
            <a:off x="482138" y="605119"/>
            <a:ext cx="8179724" cy="5922085"/>
            <a:chOff x="530352" y="685800"/>
            <a:chExt cx="8997696" cy="6711696"/>
          </a:xfrm>
        </p:grpSpPr>
        <p:sp>
          <p:nvSpPr>
            <p:cNvPr id="5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88552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05466">
                <a:defRPr/>
              </a:pPr>
              <a:endParaRPr lang="en-US" sz="971" dirty="0">
                <a:solidFill>
                  <a:srgbClr val="000000"/>
                </a:solidFill>
              </a:endParaRPr>
            </a:p>
          </p:txBody>
        </p:sp>
        <p:sp>
          <p:nvSpPr>
            <p:cNvPr id="5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88552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05466">
                <a:defRPr/>
              </a:pPr>
              <a:endParaRPr lang="en-US" sz="971" dirty="0">
                <a:solidFill>
                  <a:srgbClr val="000000"/>
                </a:solidFill>
              </a:endParaRPr>
            </a:p>
          </p:txBody>
        </p:sp>
        <p:sp>
          <p:nvSpPr>
            <p:cNvPr id="5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88552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707409">
                <a:buSzPct val="90000"/>
                <a:defRPr/>
              </a:pPr>
              <a:endParaRPr lang="en-US" sz="1235" dirty="0">
                <a:solidFill>
                  <a:srgbClr val="A32020"/>
                </a:solidFill>
                <a:cs typeface="Arial" charset="0"/>
              </a:endParaRPr>
            </a:p>
          </p:txBody>
        </p:sp>
        <p:grpSp>
          <p:nvGrpSpPr>
            <p:cNvPr id="58" name="Group 600" hidden="1"/>
            <p:cNvGrpSpPr/>
            <p:nvPr userDrawn="1"/>
          </p:nvGrpSpPr>
          <p:grpSpPr>
            <a:xfrm>
              <a:off x="530352" y="6016752"/>
              <a:ext cx="8997696" cy="609600"/>
              <a:chOff x="530352" y="6016752"/>
              <a:chExt cx="8997696" cy="609600"/>
            </a:xfrm>
          </p:grpSpPr>
          <p:sp>
            <p:nvSpPr>
              <p:cNvPr id="9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74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9" name="Group 500" hidden="1"/>
            <p:cNvGrpSpPr/>
            <p:nvPr userDrawn="1"/>
          </p:nvGrpSpPr>
          <p:grpSpPr>
            <a:xfrm>
              <a:off x="530352" y="5257800"/>
              <a:ext cx="8997696" cy="609600"/>
              <a:chOff x="530352" y="5257800"/>
              <a:chExt cx="8997696" cy="609600"/>
            </a:xfrm>
          </p:grpSpPr>
          <p:sp>
            <p:nvSpPr>
              <p:cNvPr id="8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74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0" name="Group 400" hidden="1"/>
            <p:cNvGrpSpPr/>
            <p:nvPr userDrawn="1"/>
          </p:nvGrpSpPr>
          <p:grpSpPr>
            <a:xfrm>
              <a:off x="530352" y="4498848"/>
              <a:ext cx="8997696" cy="609600"/>
              <a:chOff x="530352" y="4498848"/>
              <a:chExt cx="8997696" cy="609600"/>
            </a:xfrm>
          </p:grpSpPr>
          <p:sp>
            <p:nvSpPr>
              <p:cNvPr id="8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74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1" name="Group 300" hidden="1"/>
            <p:cNvGrpSpPr/>
            <p:nvPr userDrawn="1"/>
          </p:nvGrpSpPr>
          <p:grpSpPr>
            <a:xfrm>
              <a:off x="530352" y="3730752"/>
              <a:ext cx="8997696" cy="609600"/>
              <a:chOff x="530352" y="3730752"/>
              <a:chExt cx="8997696" cy="609600"/>
            </a:xfrm>
          </p:grpSpPr>
          <p:sp>
            <p:nvSpPr>
              <p:cNvPr id="7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74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" name="Group 200" hidden="1"/>
            <p:cNvGrpSpPr/>
            <p:nvPr userDrawn="1"/>
          </p:nvGrpSpPr>
          <p:grpSpPr>
            <a:xfrm>
              <a:off x="530352" y="2971800"/>
              <a:ext cx="8997696" cy="609600"/>
              <a:chOff x="530352" y="2971800"/>
              <a:chExt cx="8997696" cy="609600"/>
            </a:xfrm>
          </p:grpSpPr>
          <p:sp>
            <p:nvSpPr>
              <p:cNvPr id="7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74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" name="Group 100" hidden="1"/>
            <p:cNvGrpSpPr/>
            <p:nvPr userDrawn="1"/>
          </p:nvGrpSpPr>
          <p:grpSpPr>
            <a:xfrm>
              <a:off x="530352" y="2212848"/>
              <a:ext cx="8997696" cy="609600"/>
              <a:chOff x="530352" y="2212848"/>
              <a:chExt cx="8997696" cy="609600"/>
            </a:xfrm>
          </p:grpSpPr>
          <p:sp>
            <p:nvSpPr>
              <p:cNvPr id="6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97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noProof="0" smtClean="0"/>
              <a:t>Click to edit Master title style</a:t>
            </a:r>
            <a:endParaRPr lang="it-IT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138" y="1952513"/>
            <a:ext cx="8179724" cy="38969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 smtClean="0"/>
          </a:p>
        </p:txBody>
      </p:sp>
      <p:sp>
        <p:nvSpPr>
          <p:cNvPr id="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10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settembre 2014</a:t>
            </a:r>
            <a:endParaRPr lang="it-IT" dirty="0"/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BFCF3E-9897-46DE-8BDD-3773DBC0FB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29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</p:sldLayoutIdLst>
  <p:hf hdr="0" ftr="0" dt="0"/>
  <p:txStyles>
    <p:titleStyle>
      <a:lvl1pPr algn="l" defTabSz="899010" rtl="0" eaLnBrk="1" latinLnBrk="0" hangingPunct="1">
        <a:spcBef>
          <a:spcPct val="0"/>
        </a:spcBef>
        <a:buNone/>
        <a:defRPr sz="1588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Wingdings" pitchFamily="2" charset="2"/>
        <a:buNone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7320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Times New Roman" pitchFamily="18" charset="0"/>
        <a:buChar char="•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12963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Arial" pitchFamily="34" charset="0"/>
        <a:buChar char="-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13092" marR="0" indent="-203305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◦"/>
        <a:tabLst/>
        <a:defRPr sz="971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6867" marR="0" indent="-201717" algn="l" defTabSz="899320" rtl="0" eaLnBrk="1" fontAlgn="base" latinLnBrk="0" hangingPunct="1">
        <a:lnSpc>
          <a:spcPct val="100000"/>
        </a:lnSpc>
        <a:spcBef>
          <a:spcPts val="0"/>
        </a:spcBef>
        <a:spcAft>
          <a:spcPts val="529"/>
        </a:spcAft>
        <a:buClr>
          <a:srgbClr val="000000"/>
        </a:buClr>
        <a:buSzTx/>
        <a:buFont typeface="Georgia" pitchFamily="18" charset="0"/>
        <a:buChar char="›"/>
        <a:tabLst/>
        <a:defRPr sz="971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6482" indent="-203305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12963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13092" indent="-201717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971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899010" rtl="0" eaLnBrk="1" latinLnBrk="0" hangingPunct="1">
        <a:lnSpc>
          <a:spcPct val="100000"/>
        </a:lnSpc>
        <a:spcBef>
          <a:spcPts val="0"/>
        </a:spcBef>
        <a:spcAft>
          <a:spcPts val="529"/>
        </a:spcAft>
        <a:buFont typeface="Arial" pitchFamily="34" charset="0"/>
        <a:buNone/>
        <a:defRPr lang="en-GB" sz="971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id" hidden="1"/>
          <p:cNvGrpSpPr/>
          <p:nvPr>
            <p:custDataLst>
              <p:tags r:id="rId25"/>
            </p:custDataLst>
          </p:nvPr>
        </p:nvGrpSpPr>
        <p:grpSpPr>
          <a:xfrm>
            <a:off x="482138" y="605119"/>
            <a:ext cx="8179724" cy="5922085"/>
            <a:chOff x="530352" y="685800"/>
            <a:chExt cx="8997696" cy="6711696"/>
          </a:xfrm>
        </p:grpSpPr>
        <p:sp>
          <p:nvSpPr>
            <p:cNvPr id="5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05466">
                <a:defRPr/>
              </a:pPr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5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05466">
                <a:defRPr/>
              </a:pPr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5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707409">
                <a:buSzPct val="90000"/>
                <a:defRPr/>
              </a:pPr>
              <a:endParaRPr lang="en-US" sz="1235" dirty="0">
                <a:solidFill>
                  <a:srgbClr val="A32020"/>
                </a:solidFill>
                <a:cs typeface="Arial" charset="0"/>
              </a:endParaRPr>
            </a:p>
          </p:txBody>
        </p:sp>
        <p:grpSp>
          <p:nvGrpSpPr>
            <p:cNvPr id="5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139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133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5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127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6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121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7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15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8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09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05466">
                  <a:defRPr/>
                </a:pPr>
                <a:endParaRPr lang="en-US" sz="1765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noProof="0" smtClean="0"/>
              <a:t>Click to edit Master title style</a:t>
            </a:r>
            <a:endParaRPr lang="it-IT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909" y="1949825"/>
            <a:ext cx="8179724" cy="3899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it-IT" noProof="0" dirty="0" smtClean="0"/>
          </a:p>
        </p:txBody>
      </p:sp>
      <p:sp>
        <p:nvSpPr>
          <p:cNvPr id="5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Big Data, nuovi modelli di business e disruptive technologies tra mito e realtà</a:t>
            </a:r>
            <a:endParaRPr lang="it-IT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settembre 2014</a:t>
            </a:r>
            <a:endParaRPr lang="it-IT" dirty="0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9C5426A-7FE7-4CC7-A0AE-B48FDDD0BC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14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hf hdr="0"/>
  <p:txStyles>
    <p:titleStyle>
      <a:lvl1pPr algn="l" defTabSz="899010" rtl="0" eaLnBrk="1" latinLnBrk="0" hangingPunct="1">
        <a:lnSpc>
          <a:spcPct val="100000"/>
        </a:lnSpc>
        <a:spcBef>
          <a:spcPct val="0"/>
        </a:spcBef>
        <a:buNone/>
        <a:defRPr sz="2118" b="1" i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69703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882"/>
        </a:spcAft>
        <a:buClr>
          <a:schemeClr val="tx1"/>
        </a:buClr>
        <a:buSzTx/>
        <a:buFontTx/>
        <a:buNone/>
        <a:tabLst/>
        <a:defRPr sz="1765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69703" indent="-269703" algn="l" defTabSz="899010" rtl="0" eaLnBrk="1" latinLnBrk="0" hangingPunct="1">
        <a:lnSpc>
          <a:spcPct val="100000"/>
        </a:lnSpc>
        <a:spcBef>
          <a:spcPts val="0"/>
        </a:spcBef>
        <a:spcAft>
          <a:spcPts val="882"/>
        </a:spcAft>
        <a:buClr>
          <a:schemeClr val="tx1"/>
        </a:buClr>
        <a:buFont typeface="Georgia" pitchFamily="18" charset="0"/>
        <a:buChar char="•"/>
        <a:defRPr sz="1765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39407" indent="-269703" algn="l" defTabSz="899010" rtl="0" eaLnBrk="1" latinLnBrk="0" hangingPunct="1">
        <a:lnSpc>
          <a:spcPct val="100000"/>
        </a:lnSpc>
        <a:spcBef>
          <a:spcPts val="0"/>
        </a:spcBef>
        <a:spcAft>
          <a:spcPts val="882"/>
        </a:spcAft>
        <a:buClr>
          <a:schemeClr val="tx1"/>
        </a:buClr>
        <a:buFont typeface="Georgia" pitchFamily="18" charset="0"/>
        <a:buChar char="-"/>
        <a:defRPr sz="1765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09110" indent="-269703" algn="l" defTabSz="899010" rtl="0" eaLnBrk="1" latinLnBrk="0" hangingPunct="1">
        <a:lnSpc>
          <a:spcPct val="100000"/>
        </a:lnSpc>
        <a:spcBef>
          <a:spcPts val="0"/>
        </a:spcBef>
        <a:spcAft>
          <a:spcPts val="882"/>
        </a:spcAft>
        <a:buClr>
          <a:schemeClr val="tx1"/>
        </a:buClr>
        <a:buFont typeface="Georgia" pitchFamily="18" charset="0"/>
        <a:buChar char="◦"/>
        <a:defRPr sz="1765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78813" indent="-269703" algn="l" defTabSz="899010" rtl="0" eaLnBrk="1" latinLnBrk="0" hangingPunct="1">
        <a:lnSpc>
          <a:spcPct val="100000"/>
        </a:lnSpc>
        <a:spcBef>
          <a:spcPts val="0"/>
        </a:spcBef>
        <a:spcAft>
          <a:spcPts val="882"/>
        </a:spcAft>
        <a:buClr>
          <a:schemeClr val="tx1"/>
        </a:buClr>
        <a:buFont typeface="Georgia" pitchFamily="18" charset="0"/>
        <a:buChar char="›"/>
        <a:defRPr sz="1765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69703" marR="0" indent="-269703" algn="l" defTabSz="89901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+mj-lt"/>
        <a:buAutoNum type="arabicPeriod"/>
        <a:tabLst/>
        <a:defRPr sz="1765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39407" indent="-269703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alphaLcPeriod"/>
        <a:defRPr sz="1765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09110" indent="-269703" algn="l" defTabSz="89901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romanLcPeriod"/>
        <a:defRPr sz="1765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69703" algn="l" defTabSz="899010" rtl="0" eaLnBrk="1" latinLnBrk="0" hangingPunct="1">
        <a:lnSpc>
          <a:spcPct val="100000"/>
        </a:lnSpc>
        <a:spcBef>
          <a:spcPts val="0"/>
        </a:spcBef>
        <a:spcAft>
          <a:spcPts val="882"/>
        </a:spcAft>
        <a:buFont typeface="Arial" pitchFamily="34" charset="0"/>
        <a:buNone/>
        <a:defRPr sz="1765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49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497.xml"/><Relationship Id="rId4" Type="http://schemas.openxmlformats.org/officeDocument/2006/relationships/tags" Target="../tags/tag49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2"/>
            </p:custDataLst>
          </p:nvPr>
        </p:nvGrpSpPr>
        <p:grpSpPr>
          <a:xfrm>
            <a:off x="482137" y="605120"/>
            <a:ext cx="8179724" cy="5922085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19158">
                <a:defRPr/>
              </a:pPr>
              <a:endParaRPr lang="it-IT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19158">
                <a:defRPr/>
              </a:pPr>
              <a:endParaRPr lang="it-IT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719435">
                <a:buSzPct val="90000"/>
                <a:defRPr/>
              </a:pPr>
              <a:endParaRPr lang="it-IT" sz="13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</p:grpSp>
        <p:grpSp>
          <p:nvGrpSpPr>
            <p:cNvPr id="9" name="Group 500" hidden="1"/>
            <p:cNvGrpSpPr/>
            <p:nvPr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</p:grpSp>
        <p:grpSp>
          <p:nvGrpSpPr>
            <p:cNvPr id="10" name="Group 400" hidden="1"/>
            <p:cNvGrpSpPr/>
            <p:nvPr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</p:grpSp>
        <p:grpSp>
          <p:nvGrpSpPr>
            <p:cNvPr id="11" name="Group 300" hidden="1"/>
            <p:cNvGrpSpPr/>
            <p:nvPr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</p:grpSp>
        <p:grpSp>
          <p:nvGrpSpPr>
            <p:cNvPr id="12" name="Group 200" hidden="1"/>
            <p:cNvGrpSpPr/>
            <p:nvPr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</p:grpSp>
        <p:grpSp>
          <p:nvGrpSpPr>
            <p:cNvPr id="13" name="Group 100" hidden="1"/>
            <p:cNvGrpSpPr/>
            <p:nvPr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it-IT" dirty="0"/>
              </a:p>
            </p:txBody>
          </p:sp>
        </p:grpSp>
      </p:grpSp>
      <p:pic>
        <p:nvPicPr>
          <p:cNvPr id="54" name="Picture Placeholder 53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3" b="1102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433791" y="794657"/>
            <a:ext cx="5588063" cy="914400"/>
          </a:xfrm>
        </p:spPr>
        <p:txBody>
          <a:bodyPr/>
          <a:lstStyle/>
          <a:p>
            <a:r>
              <a:rPr lang="it-IT" sz="2800" smtClean="0"/>
              <a:t>Big Data, nuovi modelli di business e disruptive technologies tra mito e realtà</a:t>
            </a:r>
            <a:endParaRPr lang="it-IT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431174" y="2540183"/>
            <a:ext cx="5588063" cy="914401"/>
          </a:xfrm>
        </p:spPr>
        <p:txBody>
          <a:bodyPr/>
          <a:lstStyle/>
          <a:p>
            <a:r>
              <a:rPr lang="it-IT" sz="1600" b="1" smtClean="0">
                <a:latin typeface="Georgia" pitchFamily="18" charset="0"/>
              </a:rPr>
              <a:t>Milano | 8 ottobre 2014</a:t>
            </a:r>
            <a:endParaRPr lang="it-IT" sz="1600" b="1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www.pwc.com/it</a:t>
            </a:r>
            <a:endParaRPr lang="it-IT" dirty="0"/>
          </a:p>
        </p:txBody>
      </p:sp>
      <p:sp>
        <p:nvSpPr>
          <p:cNvPr id="92" name="Draft stamp" hidden="1"/>
          <p:cNvSpPr txBox="1"/>
          <p:nvPr>
            <p:custDataLst>
              <p:tags r:id="rId5"/>
            </p:custDataLst>
          </p:nvPr>
        </p:nvSpPr>
        <p:spPr>
          <a:xfrm>
            <a:off x="482137" y="3563408"/>
            <a:ext cx="1111135" cy="2627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3087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it-IT" sz="900" b="1" i="1" smtClean="0">
                <a:latin typeface="Georgia" pitchFamily="18" charset="0"/>
              </a:rPr>
              <a:t>Draft</a:t>
            </a:r>
            <a:endParaRPr lang="it-IT" sz="900" b="1" i="1" dirty="0" smtClean="0">
              <a:latin typeface="Georgia" pitchFamily="18" charset="0"/>
            </a:endParaRPr>
          </a:p>
        </p:txBody>
      </p:sp>
      <p:sp>
        <p:nvSpPr>
          <p:cNvPr id="57" name="Rectangle 56"/>
          <p:cNvSpPr/>
          <p:nvPr/>
        </p:nvSpPr>
        <p:spPr bwMode="ltGray">
          <a:xfrm>
            <a:off x="8666164" y="6379537"/>
            <a:ext cx="477837" cy="318977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0243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751117"/>
            <a:ext cx="8077200" cy="1066800"/>
          </a:xfrm>
        </p:spPr>
        <p:txBody>
          <a:bodyPr/>
          <a:lstStyle/>
          <a:p>
            <a:r>
              <a:rPr lang="it-IT" smtClean="0"/>
              <a:t>Big Data per fare cosa?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1" y="2892424"/>
            <a:ext cx="5486400" cy="3062377"/>
          </a:xfrm>
        </p:spPr>
        <p:txBody>
          <a:bodyPr/>
          <a:lstStyle/>
          <a:p>
            <a:r>
              <a:rPr lang="it-IT" sz="19900" smtClean="0"/>
              <a:t>2</a:t>
            </a:r>
            <a:endParaRPr lang="it-IT" sz="19900" dirty="0"/>
          </a:p>
        </p:txBody>
      </p:sp>
    </p:spTree>
    <p:extLst>
      <p:ext uri="{BB962C8B-B14F-4D97-AF65-F5344CB8AC3E}">
        <p14:creationId xmlns:p14="http://schemas.microsoft.com/office/powerpoint/2010/main" val="39626333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630382"/>
          </a:xfrm>
        </p:spPr>
        <p:txBody>
          <a:bodyPr/>
          <a:lstStyle/>
          <a:p>
            <a:r>
              <a:rPr lang="it-IT" smtClean="0"/>
              <a:t>Big Data per fare cosa?</a:t>
            </a:r>
            <a:br>
              <a:rPr lang="it-IT" smtClean="0"/>
            </a:br>
            <a:endParaRPr lang="it-IT" b="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951126" y="1312013"/>
            <a:ext cx="3108960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 defTabSz="914353">
              <a:defRPr/>
            </a:pPr>
            <a:r>
              <a:rPr lang="it-IT" sz="1600" b="1" kern="0" smtClean="0">
                <a:solidFill>
                  <a:schemeClr val="accent1"/>
                </a:solidFill>
                <a:latin typeface="+mj-lt"/>
              </a:rPr>
              <a:t>Current Innovation Mix</a:t>
            </a:r>
            <a:endParaRPr lang="it-IT" sz="1600" b="1" kern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13763" y="1312013"/>
            <a:ext cx="3087858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 defTabSz="914353">
              <a:defRPr/>
            </a:pPr>
            <a:r>
              <a:rPr lang="it-IT" sz="1600" b="1" kern="0" smtClean="0">
                <a:solidFill>
                  <a:schemeClr val="accent1"/>
                </a:solidFill>
                <a:latin typeface="+mj-lt"/>
              </a:rPr>
              <a:t>Future Innovation Mix</a:t>
            </a:r>
            <a:endParaRPr lang="it-IT" sz="1600" b="1" kern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4288962" y="1349708"/>
            <a:ext cx="939921" cy="268941"/>
          </a:xfrm>
          <a:prstGeom prst="rightArrow">
            <a:avLst>
              <a:gd name="adj1" fmla="val 21666"/>
              <a:gd name="adj2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defTabSz="914353" eaLnBrk="0"/>
            <a:endParaRPr lang="it-IT" sz="1600" dirty="0" smtClean="0">
              <a:solidFill>
                <a:schemeClr val="accent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 rot="16200000">
            <a:off x="-993178" y="3076042"/>
            <a:ext cx="2662703" cy="286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1400" b="1" smtClean="0">
                <a:solidFill>
                  <a:schemeClr val="bg1">
                    <a:lumMod val="50000"/>
                  </a:schemeClr>
                </a:solidFill>
                <a:ea typeface="ＭＳ Ｐゴシック"/>
                <a:cs typeface="ＭＳ Ｐゴシック"/>
              </a:rPr>
              <a:t>Technology Change</a:t>
            </a:r>
            <a:endParaRPr lang="it-IT" sz="1400" b="1" dirty="0">
              <a:solidFill>
                <a:schemeClr val="bg1">
                  <a:lumMod val="50000"/>
                </a:scheme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965197" y="4679853"/>
            <a:ext cx="1554479" cy="258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1200" b="1" smtClean="0">
                <a:solidFill>
                  <a:schemeClr val="bg1">
                    <a:lumMod val="50000"/>
                  </a:schemeClr>
                </a:solidFill>
                <a:ea typeface="ＭＳ Ｐゴシック"/>
                <a:cs typeface="ＭＳ Ｐゴシック"/>
              </a:rPr>
              <a:t>Close to Existing</a:t>
            </a:r>
            <a:endParaRPr lang="it-IT" sz="1200" b="1" dirty="0">
              <a:solidFill>
                <a:schemeClr val="bg1">
                  <a:lumMod val="50000"/>
                </a:scheme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2512639" y="4679853"/>
            <a:ext cx="1554480" cy="258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1200" b="1" smtClean="0">
                <a:solidFill>
                  <a:schemeClr val="bg1">
                    <a:lumMod val="50000"/>
                  </a:schemeClr>
                </a:solidFill>
                <a:ea typeface="ＭＳ Ｐゴシック"/>
                <a:cs typeface="ＭＳ Ｐゴシック"/>
              </a:rPr>
              <a:t>New</a:t>
            </a:r>
            <a:endParaRPr lang="it-IT" sz="1200" b="1" dirty="0">
              <a:solidFill>
                <a:schemeClr val="bg1">
                  <a:lumMod val="50000"/>
                </a:scheme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33261" y="3221513"/>
            <a:ext cx="350855" cy="13494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vert270" wrap="square" lIns="91435" tIns="45718" rIns="91435" bIns="4571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1200" b="1" smtClean="0">
                <a:solidFill>
                  <a:schemeClr val="bg1">
                    <a:lumMod val="50000"/>
                  </a:schemeClr>
                </a:solidFill>
                <a:ea typeface="ＭＳ Ｐゴシック"/>
                <a:cs typeface="ＭＳ Ｐゴシック"/>
              </a:rPr>
              <a:t>Close to Existing</a:t>
            </a:r>
            <a:endParaRPr lang="it-IT" sz="1200" b="1" dirty="0">
              <a:solidFill>
                <a:schemeClr val="bg1">
                  <a:lumMod val="50000"/>
                </a:scheme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433261" y="1879409"/>
            <a:ext cx="350855" cy="13273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vert270" wrap="square" lIns="91435" tIns="45718" rIns="91435" bIns="45718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1200" b="1" smtClean="0">
                <a:solidFill>
                  <a:schemeClr val="bg1">
                    <a:lumMod val="50000"/>
                  </a:schemeClr>
                </a:solidFill>
                <a:ea typeface="ＭＳ Ｐゴシック"/>
                <a:cs typeface="ＭＳ Ｐゴシック"/>
              </a:rPr>
              <a:t>New</a:t>
            </a:r>
            <a:endParaRPr lang="it-IT" sz="1200" b="1" dirty="0">
              <a:solidFill>
                <a:schemeClr val="bg1">
                  <a:lumMod val="50000"/>
                </a:scheme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937058" y="4898372"/>
            <a:ext cx="3137097" cy="286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1400" b="1" smtClean="0">
                <a:solidFill>
                  <a:schemeClr val="bg1">
                    <a:lumMod val="50000"/>
                  </a:schemeClr>
                </a:solidFill>
                <a:ea typeface="ＭＳ Ｐゴシック"/>
                <a:cs typeface="ＭＳ Ｐゴシック"/>
              </a:rPr>
              <a:t>Business Model Change</a:t>
            </a:r>
            <a:endParaRPr lang="it-IT" sz="1400" b="1" dirty="0">
              <a:solidFill>
                <a:schemeClr val="bg1">
                  <a:lumMod val="50000"/>
                </a:schemeClr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7425" y="1659593"/>
            <a:ext cx="3470692" cy="2929513"/>
            <a:chOff x="1413695" y="2861667"/>
            <a:chExt cx="4141074" cy="265794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413695" y="2861667"/>
              <a:ext cx="2072100" cy="132939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36000" rIns="9144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914353" eaLnBrk="0">
                <a:defRPr/>
              </a:pPr>
              <a:r>
                <a:rPr lang="it-IT" sz="1400" b="1" kern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Breakthrough</a:t>
              </a:r>
              <a:endParaRPr lang="it-IT" sz="1400" b="1" kern="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482669" y="2861667"/>
              <a:ext cx="2072100" cy="132939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36000" rIns="9144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353" eaLnBrk="0">
                <a:defRPr/>
              </a:pPr>
              <a:r>
                <a:rPr lang="it-IT" sz="1400" b="1" kern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Radical</a:t>
              </a:r>
              <a:endParaRPr lang="it-IT" sz="1400" b="1" kern="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413695" y="4190210"/>
              <a:ext cx="2072100" cy="132939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36000" rIns="91440" bIns="36000" numCol="1" rtlCol="0" anchor="b" anchorCtr="0" compatLnSpc="1">
              <a:prstTxWarp prst="textNoShape">
                <a:avLst/>
              </a:prstTxWarp>
            </a:bodyPr>
            <a:lstStyle/>
            <a:p>
              <a:pPr defTabSz="914353" eaLnBrk="0">
                <a:defRPr/>
              </a:pPr>
              <a:r>
                <a:rPr lang="it-IT" sz="1400" b="1" kern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Incremental</a:t>
              </a:r>
              <a:endParaRPr lang="it-IT" sz="1400" b="1" kern="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482669" y="4190210"/>
              <a:ext cx="2072100" cy="132939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36000" rIns="91440" bIns="36000" numCol="1" rtlCol="0" anchor="b" anchorCtr="0" compatLnSpc="1">
              <a:prstTxWarp prst="textNoShape">
                <a:avLst/>
              </a:prstTxWarp>
            </a:bodyPr>
            <a:lstStyle/>
            <a:p>
              <a:pPr algn="r" defTabSz="914353" eaLnBrk="0">
                <a:defRPr/>
              </a:pPr>
              <a:r>
                <a:rPr lang="it-IT" sz="1400" b="1" kern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Breakthrough</a:t>
              </a:r>
              <a:endParaRPr lang="it-IT" sz="1400" b="1" kern="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749319" y="4179216"/>
              <a:ext cx="1743890" cy="1070126"/>
            </a:xfrm>
            <a:prstGeom prst="rect">
              <a:avLst/>
            </a:prstGeom>
            <a:solidFill>
              <a:srgbClr val="ED8278"/>
            </a:solidFill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it-IT" sz="2800" smtClean="0">
                  <a:solidFill>
                    <a:schemeClr val="bg1"/>
                  </a:solidFill>
                </a:rPr>
                <a:t>80%</a:t>
              </a:r>
              <a:endParaRPr lang="it-IT" sz="2800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686057" y="3793068"/>
              <a:ext cx="807152" cy="3913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9" tIns="45714" rIns="91429" bIns="45714" anchor="ctr"/>
            <a:lstStyle/>
            <a:p>
              <a:pPr algn="ctr">
                <a:defRPr/>
              </a:pPr>
              <a:r>
                <a:rPr lang="it-IT" sz="1400" smtClean="0">
                  <a:solidFill>
                    <a:srgbClr val="000000"/>
                  </a:solidFill>
                </a:rPr>
                <a:t>15%</a:t>
              </a:r>
              <a:endParaRPr lang="it-IT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489243" y="4013210"/>
              <a:ext cx="330642" cy="1712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r>
                <a:rPr lang="it-IT" sz="1000" smtClean="0">
                  <a:solidFill>
                    <a:schemeClr val="tx1"/>
                  </a:solidFill>
                </a:rPr>
                <a:t>1 %</a:t>
              </a:r>
              <a:endParaRPr lang="it-IT" sz="10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489244" y="4179217"/>
              <a:ext cx="415696" cy="2827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9" tIns="45714" rIns="91429" bIns="45714" anchor="ctr"/>
            <a:lstStyle/>
            <a:p>
              <a:pPr algn="ctr">
                <a:defRPr/>
              </a:pPr>
              <a:r>
                <a:rPr lang="it-IT" sz="1200" smtClean="0">
                  <a:solidFill>
                    <a:srgbClr val="000000"/>
                  </a:solidFill>
                </a:rPr>
                <a:t>4%</a:t>
              </a:r>
              <a:endParaRPr lang="it-IT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Text Box 2"/>
          <p:cNvSpPr txBox="1">
            <a:spLocks noChangeArrowheads="1"/>
          </p:cNvSpPr>
          <p:nvPr/>
        </p:nvSpPr>
        <p:spPr bwMode="auto">
          <a:xfrm rot="16200000">
            <a:off x="3585829" y="3081036"/>
            <a:ext cx="2665412" cy="286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1400" b="1" smtClean="0">
                <a:solidFill>
                  <a:schemeClr val="bg1">
                    <a:lumMod val="50000"/>
                  </a:schemeClr>
                </a:solidFill>
                <a:ea typeface="ＭＳ Ｐゴシック"/>
                <a:cs typeface="ＭＳ Ｐゴシック"/>
              </a:rPr>
              <a:t>Technology Change</a:t>
            </a:r>
            <a:endParaRPr lang="it-IT" sz="1400" b="1" dirty="0">
              <a:solidFill>
                <a:schemeClr val="bg1">
                  <a:lumMod val="50000"/>
                </a:scheme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5397935" y="4679853"/>
            <a:ext cx="1547445" cy="258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1200" b="1" smtClean="0">
                <a:solidFill>
                  <a:schemeClr val="bg1">
                    <a:lumMod val="50000"/>
                  </a:schemeClr>
                </a:solidFill>
                <a:ea typeface="ＭＳ Ｐゴシック"/>
                <a:cs typeface="ＭＳ Ｐゴシック"/>
              </a:rPr>
              <a:t>Close to Existing</a:t>
            </a:r>
            <a:endParaRPr lang="it-IT" sz="1200" b="1" dirty="0">
              <a:solidFill>
                <a:schemeClr val="bg1">
                  <a:lumMod val="50000"/>
                </a:scheme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938345" y="4679853"/>
            <a:ext cx="1547446" cy="258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1200" b="1" smtClean="0">
                <a:solidFill>
                  <a:schemeClr val="bg1">
                    <a:lumMod val="50000"/>
                  </a:schemeClr>
                </a:solidFill>
                <a:ea typeface="ＭＳ Ｐゴシック"/>
                <a:cs typeface="ＭＳ Ｐゴシック"/>
              </a:rPr>
              <a:t>New</a:t>
            </a:r>
            <a:endParaRPr lang="it-IT" sz="1200" b="1" dirty="0">
              <a:solidFill>
                <a:schemeClr val="bg1">
                  <a:lumMod val="50000"/>
                </a:scheme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5419035" y="4898372"/>
            <a:ext cx="3066756" cy="286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1400" b="1" smtClean="0">
                <a:solidFill>
                  <a:schemeClr val="bg1">
                    <a:lumMod val="50000"/>
                  </a:schemeClr>
                </a:solidFill>
                <a:ea typeface="ＭＳ Ｐゴシック"/>
                <a:cs typeface="ＭＳ Ｐゴシック"/>
              </a:rPr>
              <a:t>Business Model Change</a:t>
            </a:r>
            <a:endParaRPr lang="it-IT" sz="1400" b="1" dirty="0">
              <a:solidFill>
                <a:schemeClr val="bg1">
                  <a:lumMod val="50000"/>
                </a:scheme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988364" y="3221513"/>
            <a:ext cx="350855" cy="13494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vert270" wrap="square" lIns="91435" tIns="45718" rIns="91435" bIns="4571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1200" b="1" smtClean="0">
                <a:solidFill>
                  <a:schemeClr val="bg1">
                    <a:lumMod val="50000"/>
                  </a:schemeClr>
                </a:solidFill>
                <a:ea typeface="ＭＳ Ｐゴシック"/>
                <a:cs typeface="ＭＳ Ｐゴシック"/>
              </a:rPr>
              <a:t>Close to Existing</a:t>
            </a:r>
            <a:endParaRPr lang="it-IT" sz="1200" b="1" dirty="0">
              <a:solidFill>
                <a:schemeClr val="bg1">
                  <a:lumMod val="50000"/>
                </a:schemeClr>
              </a:solidFill>
              <a:ea typeface="ＭＳ Ｐゴシック"/>
              <a:cs typeface="ＭＳ Ｐゴシック"/>
            </a:endParaRP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4988364" y="1879409"/>
            <a:ext cx="350855" cy="13273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vert270" wrap="square" lIns="91435" tIns="45718" rIns="91435" bIns="45718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1200" b="1" smtClean="0">
                <a:solidFill>
                  <a:schemeClr val="bg1">
                    <a:lumMod val="50000"/>
                  </a:schemeClr>
                </a:solidFill>
                <a:ea typeface="ＭＳ Ｐゴシック"/>
                <a:cs typeface="ＭＳ Ｐゴシック"/>
              </a:rPr>
              <a:t>New</a:t>
            </a:r>
            <a:endParaRPr lang="it-IT" sz="1200" b="1" dirty="0">
              <a:solidFill>
                <a:schemeClr val="bg1">
                  <a:lumMod val="50000"/>
                </a:schemeClr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06272" y="1659592"/>
            <a:ext cx="3456900" cy="2930400"/>
            <a:chOff x="7049580" y="2861667"/>
            <a:chExt cx="4141074" cy="265794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7049580" y="2861667"/>
              <a:ext cx="2072100" cy="132939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36000" rIns="91440" bIns="36000" numCol="1" rtlCol="0" anchor="t" anchorCtr="0" compatLnSpc="1">
              <a:prstTxWarp prst="textNoShape">
                <a:avLst/>
              </a:prstTxWarp>
            </a:bodyPr>
            <a:lstStyle/>
            <a:p>
              <a:pPr defTabSz="914353" eaLnBrk="0">
                <a:defRPr/>
              </a:pPr>
              <a:r>
                <a:rPr lang="it-IT" sz="1400" b="1" kern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Breakthrough</a:t>
              </a:r>
              <a:endParaRPr lang="it-IT" sz="1400" b="1" kern="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9118554" y="2861667"/>
              <a:ext cx="2072100" cy="132939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36000" rIns="9144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914353" eaLnBrk="0">
                <a:defRPr/>
              </a:pPr>
              <a:r>
                <a:rPr lang="it-IT" sz="1400" b="1" kern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Radical</a:t>
              </a:r>
              <a:endParaRPr lang="it-IT" sz="1400" b="1" kern="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7049580" y="4190210"/>
              <a:ext cx="2072100" cy="132939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36000" rIns="91440" bIns="36000" numCol="1" rtlCol="0" anchor="b" anchorCtr="0" compatLnSpc="1">
              <a:prstTxWarp prst="textNoShape">
                <a:avLst/>
              </a:prstTxWarp>
            </a:bodyPr>
            <a:lstStyle/>
            <a:p>
              <a:pPr defTabSz="914353" eaLnBrk="0">
                <a:defRPr/>
              </a:pPr>
              <a:r>
                <a:rPr lang="it-IT" sz="1400" b="1" kern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Incremental</a:t>
              </a:r>
              <a:endParaRPr lang="it-IT" sz="1400" b="1" kern="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9118554" y="4190210"/>
              <a:ext cx="2072100" cy="132939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36000" rIns="91440" bIns="36000" numCol="1" rtlCol="0" anchor="b" anchorCtr="0" compatLnSpc="1">
              <a:prstTxWarp prst="textNoShape">
                <a:avLst/>
              </a:prstTxWarp>
            </a:bodyPr>
            <a:lstStyle/>
            <a:p>
              <a:pPr algn="r" defTabSz="914353" eaLnBrk="0">
                <a:defRPr/>
              </a:pPr>
              <a:r>
                <a:rPr lang="it-IT" sz="1400" b="1" kern="0" smtClean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rPr>
                <a:t>Breakthrough</a:t>
              </a:r>
              <a:endParaRPr lang="it-IT" sz="1400" b="1" kern="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877590" y="4185585"/>
              <a:ext cx="1248287" cy="806440"/>
            </a:xfrm>
            <a:prstGeom prst="rect">
              <a:avLst/>
            </a:prstGeom>
            <a:solidFill>
              <a:srgbClr val="ED8278"/>
            </a:solidFill>
            <a:ln w="63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it-IT" smtClean="0">
                  <a:solidFill>
                    <a:schemeClr val="bg1"/>
                  </a:solidFill>
                </a:rPr>
                <a:t>50%</a:t>
              </a:r>
              <a:endParaRPr lang="it-IT" dirty="0" smtClean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8160551" y="3666077"/>
              <a:ext cx="965326" cy="5251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>
                <a:defRPr/>
              </a:pPr>
              <a:r>
                <a:rPr lang="it-IT" sz="1400" smtClean="0">
                  <a:solidFill>
                    <a:srgbClr val="000000"/>
                  </a:solidFill>
                </a:rPr>
                <a:t>20%</a:t>
              </a:r>
              <a:endParaRPr lang="it-IT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9126555" y="3928533"/>
              <a:ext cx="511645" cy="26273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it-IT" sz="1200" smtClean="0">
                  <a:solidFill>
                    <a:schemeClr val="tx1"/>
                  </a:solidFill>
                </a:rPr>
                <a:t>5%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9126555" y="4185585"/>
              <a:ext cx="861505" cy="58115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>
                <a:defRPr/>
              </a:pPr>
              <a:r>
                <a:rPr lang="it-IT" sz="1400" smtClean="0">
                  <a:solidFill>
                    <a:srgbClr val="000000"/>
                  </a:solidFill>
                </a:rPr>
                <a:t>25%</a:t>
              </a:r>
              <a:endParaRPr lang="it-IT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5" name="Content Placeholder 2"/>
          <p:cNvSpPr txBox="1">
            <a:spLocks/>
          </p:cNvSpPr>
          <p:nvPr/>
        </p:nvSpPr>
        <p:spPr>
          <a:xfrm>
            <a:off x="451182" y="984584"/>
            <a:ext cx="7899400" cy="926194"/>
          </a:xfrm>
          <a:prstGeom prst="rect">
            <a:avLst/>
          </a:prstGeom>
          <a:ln w="38100">
            <a:noFill/>
          </a:ln>
        </p:spPr>
        <p:txBody>
          <a:bodyPr lIns="91435" tIns="45718" rIns="91435" bIns="45718"/>
          <a:lstStyle/>
          <a:p>
            <a:pPr algn="ctr" defTabSz="914353">
              <a:defRPr/>
            </a:pPr>
            <a:r>
              <a:rPr lang="it-IT" sz="1400" kern="0" smtClean="0">
                <a:latin typeface="+mj-lt"/>
              </a:rPr>
              <a:t>.</a:t>
            </a:r>
            <a:endParaRPr lang="it-IT" sz="1400" kern="0" dirty="0" smtClean="0">
              <a:latin typeface="+mj-lt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81288" y="5398016"/>
            <a:ext cx="8662712" cy="650866"/>
          </a:xfrm>
          <a:prstGeom prst="rect">
            <a:avLst/>
          </a:prstGeom>
          <a:ln w="38100">
            <a:noFill/>
          </a:ln>
        </p:spPr>
        <p:txBody>
          <a:bodyPr lIns="91435" tIns="45718" rIns="91435" bIns="45718"/>
          <a:lstStyle/>
          <a:p>
            <a:pPr defTabSz="914353">
              <a:defRPr/>
            </a:pPr>
            <a:r>
              <a:rPr lang="it-IT" sz="1400" b="1" i="1" kern="0" dirty="0" smtClean="0">
                <a:latin typeface="+mj-lt"/>
              </a:rPr>
              <a:t>La maggior parte delle aziende  investe  oggi soprattutto sull'innovazione incrementale.</a:t>
            </a:r>
          </a:p>
          <a:p>
            <a:pPr defTabSz="914353">
              <a:defRPr/>
            </a:pPr>
            <a:r>
              <a:rPr lang="it-IT" sz="1400" b="1" i="1" kern="0" dirty="0" smtClean="0">
                <a:latin typeface="+mj-lt"/>
              </a:rPr>
              <a:t>La tendenza è di focalizzarsi sempre di più su modelli di innovazione "</a:t>
            </a:r>
            <a:r>
              <a:rPr lang="it-IT" sz="1400" b="1" i="1" kern="0" dirty="0" err="1" smtClean="0">
                <a:latin typeface="+mj-lt"/>
              </a:rPr>
              <a:t>breakthrough</a:t>
            </a:r>
            <a:r>
              <a:rPr lang="it-IT" sz="1400" b="1" i="1" kern="0" dirty="0" smtClean="0">
                <a:latin typeface="+mj-lt"/>
              </a:rPr>
              <a:t>" e radicale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4092-98C4-44A6-931F-128F963AF71C}" type="slidenum">
              <a:rPr lang="it-IT" smtClean="0"/>
              <a:t>11</a:t>
            </a:fld>
            <a:endParaRPr lang="it-I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8 ottobre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71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8" y="1113321"/>
            <a:ext cx="8077200" cy="914400"/>
          </a:xfrm>
        </p:spPr>
        <p:txBody>
          <a:bodyPr/>
          <a:lstStyle/>
          <a:p>
            <a:r>
              <a:rPr lang="it-IT" sz="2000" b="0" i="0" smtClean="0"/>
              <a:t>Big Data: una questione terminologica?</a:t>
            </a:r>
            <a:br>
              <a:rPr lang="it-IT" sz="2000" b="0" i="0" smtClean="0"/>
            </a:br>
            <a:endParaRPr lang="it-IT" sz="2000" b="0" i="0" dirty="0"/>
          </a:p>
        </p:txBody>
      </p:sp>
      <p:grpSp>
        <p:nvGrpSpPr>
          <p:cNvPr id="61" name="Group 60"/>
          <p:cNvGrpSpPr/>
          <p:nvPr/>
        </p:nvGrpSpPr>
        <p:grpSpPr>
          <a:xfrm>
            <a:off x="1170020" y="1480460"/>
            <a:ext cx="6421717" cy="5105400"/>
            <a:chOff x="4411874" y="2488321"/>
            <a:chExt cx="5038004" cy="4174273"/>
          </a:xfrm>
        </p:grpSpPr>
        <p:sp>
          <p:nvSpPr>
            <p:cNvPr id="77" name="Freeform 22"/>
            <p:cNvSpPr>
              <a:spLocks/>
            </p:cNvSpPr>
            <p:nvPr/>
          </p:nvSpPr>
          <p:spPr bwMode="auto">
            <a:xfrm>
              <a:off x="4411874" y="3423603"/>
              <a:ext cx="2333096" cy="3226214"/>
            </a:xfrm>
            <a:custGeom>
              <a:avLst/>
              <a:gdLst>
                <a:gd name="T0" fmla="*/ 1330 w 1826"/>
                <a:gd name="T1" fmla="*/ 2259 h 2525"/>
                <a:gd name="T2" fmla="*/ 1279 w 1826"/>
                <a:gd name="T3" fmla="*/ 2179 h 2525"/>
                <a:gd name="T4" fmla="*/ 1241 w 1826"/>
                <a:gd name="T5" fmla="*/ 2092 h 2525"/>
                <a:gd name="T6" fmla="*/ 1214 w 1826"/>
                <a:gd name="T7" fmla="*/ 1999 h 2525"/>
                <a:gd name="T8" fmla="*/ 1198 w 1826"/>
                <a:gd name="T9" fmla="*/ 1901 h 2525"/>
                <a:gd name="T10" fmla="*/ 1195 w 1826"/>
                <a:gd name="T11" fmla="*/ 1798 h 2525"/>
                <a:gd name="T12" fmla="*/ 1128 w 1826"/>
                <a:gd name="T13" fmla="*/ 1784 h 2525"/>
                <a:gd name="T14" fmla="*/ 1034 w 1826"/>
                <a:gd name="T15" fmla="*/ 1756 h 2525"/>
                <a:gd name="T16" fmla="*/ 948 w 1826"/>
                <a:gd name="T17" fmla="*/ 1717 h 2525"/>
                <a:gd name="T18" fmla="*/ 869 w 1826"/>
                <a:gd name="T19" fmla="*/ 1667 h 2525"/>
                <a:gd name="T20" fmla="*/ 798 w 1826"/>
                <a:gd name="T21" fmla="*/ 1608 h 2525"/>
                <a:gd name="T22" fmla="*/ 756 w 1826"/>
                <a:gd name="T23" fmla="*/ 1562 h 2525"/>
                <a:gd name="T24" fmla="*/ 702 w 1826"/>
                <a:gd name="T25" fmla="*/ 1487 h 2525"/>
                <a:gd name="T26" fmla="*/ 659 w 1826"/>
                <a:gd name="T27" fmla="*/ 1406 h 2525"/>
                <a:gd name="T28" fmla="*/ 628 w 1826"/>
                <a:gd name="T29" fmla="*/ 1318 h 2525"/>
                <a:gd name="T30" fmla="*/ 608 w 1826"/>
                <a:gd name="T31" fmla="*/ 1225 h 2525"/>
                <a:gd name="T32" fmla="*/ 599 w 1826"/>
                <a:gd name="T33" fmla="*/ 1127 h 2525"/>
                <a:gd name="T34" fmla="*/ 602 w 1826"/>
                <a:gd name="T35" fmla="*/ 1026 h 2525"/>
                <a:gd name="T36" fmla="*/ 613 w 1826"/>
                <a:gd name="T37" fmla="*/ 921 h 2525"/>
                <a:gd name="T38" fmla="*/ 638 w 1826"/>
                <a:gd name="T39" fmla="*/ 813 h 2525"/>
                <a:gd name="T40" fmla="*/ 670 w 1826"/>
                <a:gd name="T41" fmla="*/ 704 h 2525"/>
                <a:gd name="T42" fmla="*/ 713 w 1826"/>
                <a:gd name="T43" fmla="*/ 593 h 2525"/>
                <a:gd name="T44" fmla="*/ 747 w 1826"/>
                <a:gd name="T45" fmla="*/ 519 h 2525"/>
                <a:gd name="T46" fmla="*/ 672 w 1826"/>
                <a:gd name="T47" fmla="*/ 320 h 2525"/>
                <a:gd name="T48" fmla="*/ 639 w 1826"/>
                <a:gd name="T49" fmla="*/ 189 h 2525"/>
                <a:gd name="T50" fmla="*/ 625 w 1826"/>
                <a:gd name="T51" fmla="*/ 94 h 2525"/>
                <a:gd name="T52" fmla="*/ 619 w 1826"/>
                <a:gd name="T53" fmla="*/ 0 h 2525"/>
                <a:gd name="T54" fmla="*/ 549 w 1826"/>
                <a:gd name="T55" fmla="*/ 13 h 2525"/>
                <a:gd name="T56" fmla="*/ 450 w 1826"/>
                <a:gd name="T57" fmla="*/ 41 h 2525"/>
                <a:gd name="T58" fmla="*/ 359 w 1826"/>
                <a:gd name="T59" fmla="*/ 81 h 2525"/>
                <a:gd name="T60" fmla="*/ 276 w 1826"/>
                <a:gd name="T61" fmla="*/ 131 h 2525"/>
                <a:gd name="T62" fmla="*/ 201 w 1826"/>
                <a:gd name="T63" fmla="*/ 192 h 2525"/>
                <a:gd name="T64" fmla="*/ 157 w 1826"/>
                <a:gd name="T65" fmla="*/ 240 h 2525"/>
                <a:gd name="T66" fmla="*/ 111 w 1826"/>
                <a:gd name="T67" fmla="*/ 301 h 2525"/>
                <a:gd name="T68" fmla="*/ 74 w 1826"/>
                <a:gd name="T69" fmla="*/ 367 h 2525"/>
                <a:gd name="T70" fmla="*/ 45 w 1826"/>
                <a:gd name="T71" fmla="*/ 436 h 2525"/>
                <a:gd name="T72" fmla="*/ 23 w 1826"/>
                <a:gd name="T73" fmla="*/ 510 h 2525"/>
                <a:gd name="T74" fmla="*/ 9 w 1826"/>
                <a:gd name="T75" fmla="*/ 588 h 2525"/>
                <a:gd name="T76" fmla="*/ 0 w 1826"/>
                <a:gd name="T77" fmla="*/ 724 h 2525"/>
                <a:gd name="T78" fmla="*/ 19 w 1826"/>
                <a:gd name="T79" fmla="*/ 896 h 2525"/>
                <a:gd name="T80" fmla="*/ 64 w 1826"/>
                <a:gd name="T81" fmla="*/ 1075 h 2525"/>
                <a:gd name="T82" fmla="*/ 137 w 1826"/>
                <a:gd name="T83" fmla="*/ 1257 h 2525"/>
                <a:gd name="T84" fmla="*/ 235 w 1826"/>
                <a:gd name="T85" fmla="*/ 1440 h 2525"/>
                <a:gd name="T86" fmla="*/ 359 w 1826"/>
                <a:gd name="T87" fmla="*/ 1622 h 2525"/>
                <a:gd name="T88" fmla="*/ 507 w 1826"/>
                <a:gd name="T89" fmla="*/ 1798 h 2525"/>
                <a:gd name="T90" fmla="*/ 677 w 1826"/>
                <a:gd name="T91" fmla="*/ 1966 h 2525"/>
                <a:gd name="T92" fmla="*/ 805 w 1826"/>
                <a:gd name="T93" fmla="*/ 2073 h 2525"/>
                <a:gd name="T94" fmla="*/ 1007 w 1826"/>
                <a:gd name="T95" fmla="*/ 2216 h 2525"/>
                <a:gd name="T96" fmla="*/ 1215 w 1826"/>
                <a:gd name="T97" fmla="*/ 2334 h 2525"/>
                <a:gd name="T98" fmla="*/ 1423 w 1826"/>
                <a:gd name="T99" fmla="*/ 2425 h 2525"/>
                <a:gd name="T100" fmla="*/ 1627 w 1826"/>
                <a:gd name="T101" fmla="*/ 2489 h 2525"/>
                <a:gd name="T102" fmla="*/ 1826 w 1826"/>
                <a:gd name="T103" fmla="*/ 2525 h 2525"/>
                <a:gd name="T104" fmla="*/ 1754 w 1826"/>
                <a:gd name="T105" fmla="*/ 2513 h 2525"/>
                <a:gd name="T106" fmla="*/ 1653 w 1826"/>
                <a:gd name="T107" fmla="*/ 2486 h 2525"/>
                <a:gd name="T108" fmla="*/ 1559 w 1826"/>
                <a:gd name="T109" fmla="*/ 2446 h 2525"/>
                <a:gd name="T110" fmla="*/ 1472 w 1826"/>
                <a:gd name="T111" fmla="*/ 2395 h 2525"/>
                <a:gd name="T112" fmla="*/ 1396 w 1826"/>
                <a:gd name="T113" fmla="*/ 2333 h 2525"/>
                <a:gd name="T114" fmla="*/ 1350 w 1826"/>
                <a:gd name="T115" fmla="*/ 2284 h 2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6" h="2525">
                  <a:moveTo>
                    <a:pt x="1350" y="2284"/>
                  </a:moveTo>
                  <a:lnTo>
                    <a:pt x="1350" y="2284"/>
                  </a:lnTo>
                  <a:lnTo>
                    <a:pt x="1330" y="2259"/>
                  </a:lnTo>
                  <a:lnTo>
                    <a:pt x="1312" y="2233"/>
                  </a:lnTo>
                  <a:lnTo>
                    <a:pt x="1295" y="2206"/>
                  </a:lnTo>
                  <a:lnTo>
                    <a:pt x="1279" y="2179"/>
                  </a:lnTo>
                  <a:lnTo>
                    <a:pt x="1265" y="2151"/>
                  </a:lnTo>
                  <a:lnTo>
                    <a:pt x="1252" y="2122"/>
                  </a:lnTo>
                  <a:lnTo>
                    <a:pt x="1241" y="2092"/>
                  </a:lnTo>
                  <a:lnTo>
                    <a:pt x="1229" y="2061"/>
                  </a:lnTo>
                  <a:lnTo>
                    <a:pt x="1221" y="2031"/>
                  </a:lnTo>
                  <a:lnTo>
                    <a:pt x="1214" y="1999"/>
                  </a:lnTo>
                  <a:lnTo>
                    <a:pt x="1206" y="1967"/>
                  </a:lnTo>
                  <a:lnTo>
                    <a:pt x="1202" y="1935"/>
                  </a:lnTo>
                  <a:lnTo>
                    <a:pt x="1198" y="1901"/>
                  </a:lnTo>
                  <a:lnTo>
                    <a:pt x="1195" y="1866"/>
                  </a:lnTo>
                  <a:lnTo>
                    <a:pt x="1195" y="1832"/>
                  </a:lnTo>
                  <a:lnTo>
                    <a:pt x="1195" y="1798"/>
                  </a:lnTo>
                  <a:lnTo>
                    <a:pt x="1195" y="1798"/>
                  </a:lnTo>
                  <a:lnTo>
                    <a:pt x="1161" y="1791"/>
                  </a:lnTo>
                  <a:lnTo>
                    <a:pt x="1128" y="1784"/>
                  </a:lnTo>
                  <a:lnTo>
                    <a:pt x="1097" y="1775"/>
                  </a:lnTo>
                  <a:lnTo>
                    <a:pt x="1066" y="1766"/>
                  </a:lnTo>
                  <a:lnTo>
                    <a:pt x="1034" y="1756"/>
                  </a:lnTo>
                  <a:lnTo>
                    <a:pt x="1006" y="1744"/>
                  </a:lnTo>
                  <a:lnTo>
                    <a:pt x="976" y="1731"/>
                  </a:lnTo>
                  <a:lnTo>
                    <a:pt x="948" y="1717"/>
                  </a:lnTo>
                  <a:lnTo>
                    <a:pt x="921" y="1702"/>
                  </a:lnTo>
                  <a:lnTo>
                    <a:pt x="895" y="1684"/>
                  </a:lnTo>
                  <a:lnTo>
                    <a:pt x="869" y="1667"/>
                  </a:lnTo>
                  <a:lnTo>
                    <a:pt x="844" y="1649"/>
                  </a:lnTo>
                  <a:lnTo>
                    <a:pt x="821" y="1629"/>
                  </a:lnTo>
                  <a:lnTo>
                    <a:pt x="798" y="1608"/>
                  </a:lnTo>
                  <a:lnTo>
                    <a:pt x="775" y="1585"/>
                  </a:lnTo>
                  <a:lnTo>
                    <a:pt x="756" y="1562"/>
                  </a:lnTo>
                  <a:lnTo>
                    <a:pt x="756" y="1562"/>
                  </a:lnTo>
                  <a:lnTo>
                    <a:pt x="736" y="1538"/>
                  </a:lnTo>
                  <a:lnTo>
                    <a:pt x="719" y="1512"/>
                  </a:lnTo>
                  <a:lnTo>
                    <a:pt x="702" y="1487"/>
                  </a:lnTo>
                  <a:lnTo>
                    <a:pt x="686" y="1460"/>
                  </a:lnTo>
                  <a:lnTo>
                    <a:pt x="672" y="1433"/>
                  </a:lnTo>
                  <a:lnTo>
                    <a:pt x="659" y="1406"/>
                  </a:lnTo>
                  <a:lnTo>
                    <a:pt x="647" y="1377"/>
                  </a:lnTo>
                  <a:lnTo>
                    <a:pt x="638" y="1348"/>
                  </a:lnTo>
                  <a:lnTo>
                    <a:pt x="628" y="1318"/>
                  </a:lnTo>
                  <a:lnTo>
                    <a:pt x="620" y="1288"/>
                  </a:lnTo>
                  <a:lnTo>
                    <a:pt x="613" y="1257"/>
                  </a:lnTo>
                  <a:lnTo>
                    <a:pt x="608" y="1225"/>
                  </a:lnTo>
                  <a:lnTo>
                    <a:pt x="603" y="1193"/>
                  </a:lnTo>
                  <a:lnTo>
                    <a:pt x="601" y="1160"/>
                  </a:lnTo>
                  <a:lnTo>
                    <a:pt x="599" y="1127"/>
                  </a:lnTo>
                  <a:lnTo>
                    <a:pt x="599" y="1095"/>
                  </a:lnTo>
                  <a:lnTo>
                    <a:pt x="599" y="1060"/>
                  </a:lnTo>
                  <a:lnTo>
                    <a:pt x="602" y="1026"/>
                  </a:lnTo>
                  <a:lnTo>
                    <a:pt x="605" y="991"/>
                  </a:lnTo>
                  <a:lnTo>
                    <a:pt x="609" y="957"/>
                  </a:lnTo>
                  <a:lnTo>
                    <a:pt x="613" y="921"/>
                  </a:lnTo>
                  <a:lnTo>
                    <a:pt x="620" y="886"/>
                  </a:lnTo>
                  <a:lnTo>
                    <a:pt x="628" y="850"/>
                  </a:lnTo>
                  <a:lnTo>
                    <a:pt x="638" y="813"/>
                  </a:lnTo>
                  <a:lnTo>
                    <a:pt x="647" y="778"/>
                  </a:lnTo>
                  <a:lnTo>
                    <a:pt x="657" y="741"/>
                  </a:lnTo>
                  <a:lnTo>
                    <a:pt x="670" y="704"/>
                  </a:lnTo>
                  <a:lnTo>
                    <a:pt x="683" y="667"/>
                  </a:lnTo>
                  <a:lnTo>
                    <a:pt x="697" y="630"/>
                  </a:lnTo>
                  <a:lnTo>
                    <a:pt x="713" y="593"/>
                  </a:lnTo>
                  <a:lnTo>
                    <a:pt x="730" y="556"/>
                  </a:lnTo>
                  <a:lnTo>
                    <a:pt x="747" y="519"/>
                  </a:lnTo>
                  <a:lnTo>
                    <a:pt x="747" y="519"/>
                  </a:lnTo>
                  <a:lnTo>
                    <a:pt x="719" y="452"/>
                  </a:lnTo>
                  <a:lnTo>
                    <a:pt x="693" y="385"/>
                  </a:lnTo>
                  <a:lnTo>
                    <a:pt x="672" y="320"/>
                  </a:lnTo>
                  <a:lnTo>
                    <a:pt x="653" y="254"/>
                  </a:lnTo>
                  <a:lnTo>
                    <a:pt x="646" y="222"/>
                  </a:lnTo>
                  <a:lnTo>
                    <a:pt x="639" y="189"/>
                  </a:lnTo>
                  <a:lnTo>
                    <a:pt x="633" y="158"/>
                  </a:lnTo>
                  <a:lnTo>
                    <a:pt x="629" y="125"/>
                  </a:lnTo>
                  <a:lnTo>
                    <a:pt x="625" y="94"/>
                  </a:lnTo>
                  <a:lnTo>
                    <a:pt x="622" y="62"/>
                  </a:lnTo>
                  <a:lnTo>
                    <a:pt x="619" y="31"/>
                  </a:lnTo>
                  <a:lnTo>
                    <a:pt x="619" y="0"/>
                  </a:lnTo>
                  <a:lnTo>
                    <a:pt x="619" y="0"/>
                  </a:lnTo>
                  <a:lnTo>
                    <a:pt x="583" y="6"/>
                  </a:lnTo>
                  <a:lnTo>
                    <a:pt x="549" y="13"/>
                  </a:lnTo>
                  <a:lnTo>
                    <a:pt x="515" y="21"/>
                  </a:lnTo>
                  <a:lnTo>
                    <a:pt x="483" y="31"/>
                  </a:lnTo>
                  <a:lnTo>
                    <a:pt x="450" y="41"/>
                  </a:lnTo>
                  <a:lnTo>
                    <a:pt x="419" y="53"/>
                  </a:lnTo>
                  <a:lnTo>
                    <a:pt x="389" y="67"/>
                  </a:lnTo>
                  <a:lnTo>
                    <a:pt x="359" y="81"/>
                  </a:lnTo>
                  <a:lnTo>
                    <a:pt x="330" y="95"/>
                  </a:lnTo>
                  <a:lnTo>
                    <a:pt x="302" y="112"/>
                  </a:lnTo>
                  <a:lnTo>
                    <a:pt x="276" y="131"/>
                  </a:lnTo>
                  <a:lnTo>
                    <a:pt x="249" y="149"/>
                  </a:lnTo>
                  <a:lnTo>
                    <a:pt x="225" y="171"/>
                  </a:lnTo>
                  <a:lnTo>
                    <a:pt x="201" y="192"/>
                  </a:lnTo>
                  <a:lnTo>
                    <a:pt x="178" y="215"/>
                  </a:lnTo>
                  <a:lnTo>
                    <a:pt x="157" y="240"/>
                  </a:lnTo>
                  <a:lnTo>
                    <a:pt x="157" y="240"/>
                  </a:lnTo>
                  <a:lnTo>
                    <a:pt x="141" y="260"/>
                  </a:lnTo>
                  <a:lnTo>
                    <a:pt x="126" y="280"/>
                  </a:lnTo>
                  <a:lnTo>
                    <a:pt x="111" y="301"/>
                  </a:lnTo>
                  <a:lnTo>
                    <a:pt x="99" y="323"/>
                  </a:lnTo>
                  <a:lnTo>
                    <a:pt x="86" y="344"/>
                  </a:lnTo>
                  <a:lnTo>
                    <a:pt x="74" y="367"/>
                  </a:lnTo>
                  <a:lnTo>
                    <a:pt x="63" y="389"/>
                  </a:lnTo>
                  <a:lnTo>
                    <a:pt x="53" y="414"/>
                  </a:lnTo>
                  <a:lnTo>
                    <a:pt x="45" y="436"/>
                  </a:lnTo>
                  <a:lnTo>
                    <a:pt x="36" y="461"/>
                  </a:lnTo>
                  <a:lnTo>
                    <a:pt x="29" y="486"/>
                  </a:lnTo>
                  <a:lnTo>
                    <a:pt x="23" y="510"/>
                  </a:lnTo>
                  <a:lnTo>
                    <a:pt x="17" y="536"/>
                  </a:lnTo>
                  <a:lnTo>
                    <a:pt x="12" y="561"/>
                  </a:lnTo>
                  <a:lnTo>
                    <a:pt x="9" y="588"/>
                  </a:lnTo>
                  <a:lnTo>
                    <a:pt x="5" y="614"/>
                  </a:lnTo>
                  <a:lnTo>
                    <a:pt x="2" y="668"/>
                  </a:lnTo>
                  <a:lnTo>
                    <a:pt x="0" y="724"/>
                  </a:lnTo>
                  <a:lnTo>
                    <a:pt x="3" y="780"/>
                  </a:lnTo>
                  <a:lnTo>
                    <a:pt x="9" y="837"/>
                  </a:lnTo>
                  <a:lnTo>
                    <a:pt x="19" y="896"/>
                  </a:lnTo>
                  <a:lnTo>
                    <a:pt x="30" y="955"/>
                  </a:lnTo>
                  <a:lnTo>
                    <a:pt x="46" y="1015"/>
                  </a:lnTo>
                  <a:lnTo>
                    <a:pt x="64" y="1075"/>
                  </a:lnTo>
                  <a:lnTo>
                    <a:pt x="86" y="1134"/>
                  </a:lnTo>
                  <a:lnTo>
                    <a:pt x="110" y="1195"/>
                  </a:lnTo>
                  <a:lnTo>
                    <a:pt x="137" y="1257"/>
                  </a:lnTo>
                  <a:lnTo>
                    <a:pt x="167" y="1318"/>
                  </a:lnTo>
                  <a:lnTo>
                    <a:pt x="200" y="1379"/>
                  </a:lnTo>
                  <a:lnTo>
                    <a:pt x="235" y="1440"/>
                  </a:lnTo>
                  <a:lnTo>
                    <a:pt x="273" y="1501"/>
                  </a:lnTo>
                  <a:lnTo>
                    <a:pt x="315" y="1562"/>
                  </a:lnTo>
                  <a:lnTo>
                    <a:pt x="359" y="1622"/>
                  </a:lnTo>
                  <a:lnTo>
                    <a:pt x="406" y="1680"/>
                  </a:lnTo>
                  <a:lnTo>
                    <a:pt x="454" y="1740"/>
                  </a:lnTo>
                  <a:lnTo>
                    <a:pt x="507" y="1798"/>
                  </a:lnTo>
                  <a:lnTo>
                    <a:pt x="561" y="1855"/>
                  </a:lnTo>
                  <a:lnTo>
                    <a:pt x="618" y="1911"/>
                  </a:lnTo>
                  <a:lnTo>
                    <a:pt x="677" y="1966"/>
                  </a:lnTo>
                  <a:lnTo>
                    <a:pt x="739" y="2019"/>
                  </a:lnTo>
                  <a:lnTo>
                    <a:pt x="739" y="2019"/>
                  </a:lnTo>
                  <a:lnTo>
                    <a:pt x="805" y="2073"/>
                  </a:lnTo>
                  <a:lnTo>
                    <a:pt x="872" y="2124"/>
                  </a:lnTo>
                  <a:lnTo>
                    <a:pt x="939" y="2171"/>
                  </a:lnTo>
                  <a:lnTo>
                    <a:pt x="1007" y="2216"/>
                  </a:lnTo>
                  <a:lnTo>
                    <a:pt x="1076" y="2259"/>
                  </a:lnTo>
                  <a:lnTo>
                    <a:pt x="1145" y="2297"/>
                  </a:lnTo>
                  <a:lnTo>
                    <a:pt x="1215" y="2334"/>
                  </a:lnTo>
                  <a:lnTo>
                    <a:pt x="1285" y="2367"/>
                  </a:lnTo>
                  <a:lnTo>
                    <a:pt x="1353" y="2398"/>
                  </a:lnTo>
                  <a:lnTo>
                    <a:pt x="1423" y="2425"/>
                  </a:lnTo>
                  <a:lnTo>
                    <a:pt x="1491" y="2449"/>
                  </a:lnTo>
                  <a:lnTo>
                    <a:pt x="1559" y="2471"/>
                  </a:lnTo>
                  <a:lnTo>
                    <a:pt x="1627" y="2489"/>
                  </a:lnTo>
                  <a:lnTo>
                    <a:pt x="1694" y="2503"/>
                  </a:lnTo>
                  <a:lnTo>
                    <a:pt x="1761" y="2516"/>
                  </a:lnTo>
                  <a:lnTo>
                    <a:pt x="1826" y="2525"/>
                  </a:lnTo>
                  <a:lnTo>
                    <a:pt x="1826" y="2525"/>
                  </a:lnTo>
                  <a:lnTo>
                    <a:pt x="1789" y="2520"/>
                  </a:lnTo>
                  <a:lnTo>
                    <a:pt x="1754" y="2513"/>
                  </a:lnTo>
                  <a:lnTo>
                    <a:pt x="1720" y="2505"/>
                  </a:lnTo>
                  <a:lnTo>
                    <a:pt x="1686" y="2496"/>
                  </a:lnTo>
                  <a:lnTo>
                    <a:pt x="1653" y="2486"/>
                  </a:lnTo>
                  <a:lnTo>
                    <a:pt x="1620" y="2473"/>
                  </a:lnTo>
                  <a:lnTo>
                    <a:pt x="1589" y="2461"/>
                  </a:lnTo>
                  <a:lnTo>
                    <a:pt x="1559" y="2446"/>
                  </a:lnTo>
                  <a:lnTo>
                    <a:pt x="1529" y="2431"/>
                  </a:lnTo>
                  <a:lnTo>
                    <a:pt x="1501" y="2414"/>
                  </a:lnTo>
                  <a:lnTo>
                    <a:pt x="1472" y="2395"/>
                  </a:lnTo>
                  <a:lnTo>
                    <a:pt x="1447" y="2375"/>
                  </a:lnTo>
                  <a:lnTo>
                    <a:pt x="1421" y="2355"/>
                  </a:lnTo>
                  <a:lnTo>
                    <a:pt x="1396" y="2333"/>
                  </a:lnTo>
                  <a:lnTo>
                    <a:pt x="1373" y="2309"/>
                  </a:lnTo>
                  <a:lnTo>
                    <a:pt x="1350" y="2284"/>
                  </a:lnTo>
                  <a:lnTo>
                    <a:pt x="1350" y="228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5202775" y="2488321"/>
              <a:ext cx="1742794" cy="968503"/>
            </a:xfrm>
            <a:custGeom>
              <a:avLst/>
              <a:gdLst>
                <a:gd name="T0" fmla="*/ 465 w 1364"/>
                <a:gd name="T1" fmla="*/ 758 h 758"/>
                <a:gd name="T2" fmla="*/ 586 w 1364"/>
                <a:gd name="T3" fmla="*/ 634 h 758"/>
                <a:gd name="T4" fmla="*/ 718 w 1364"/>
                <a:gd name="T5" fmla="*/ 514 h 758"/>
                <a:gd name="T6" fmla="*/ 757 w 1364"/>
                <a:gd name="T7" fmla="*/ 483 h 758"/>
                <a:gd name="T8" fmla="*/ 835 w 1364"/>
                <a:gd name="T9" fmla="*/ 422 h 758"/>
                <a:gd name="T10" fmla="*/ 914 w 1364"/>
                <a:gd name="T11" fmla="*/ 365 h 758"/>
                <a:gd name="T12" fmla="*/ 996 w 1364"/>
                <a:gd name="T13" fmla="*/ 311 h 758"/>
                <a:gd name="T14" fmla="*/ 1077 w 1364"/>
                <a:gd name="T15" fmla="*/ 263 h 758"/>
                <a:gd name="T16" fmla="*/ 1159 w 1364"/>
                <a:gd name="T17" fmla="*/ 217 h 758"/>
                <a:gd name="T18" fmla="*/ 1240 w 1364"/>
                <a:gd name="T19" fmla="*/ 178 h 758"/>
                <a:gd name="T20" fmla="*/ 1323 w 1364"/>
                <a:gd name="T21" fmla="*/ 141 h 758"/>
                <a:gd name="T22" fmla="*/ 1364 w 1364"/>
                <a:gd name="T23" fmla="*/ 124 h 758"/>
                <a:gd name="T24" fmla="*/ 1271 w 1364"/>
                <a:gd name="T25" fmla="*/ 89 h 758"/>
                <a:gd name="T26" fmla="*/ 1180 w 1364"/>
                <a:gd name="T27" fmla="*/ 61 h 758"/>
                <a:gd name="T28" fmla="*/ 1091 w 1364"/>
                <a:gd name="T29" fmla="*/ 38 h 758"/>
                <a:gd name="T30" fmla="*/ 1001 w 1364"/>
                <a:gd name="T31" fmla="*/ 20 h 758"/>
                <a:gd name="T32" fmla="*/ 914 w 1364"/>
                <a:gd name="T33" fmla="*/ 8 h 758"/>
                <a:gd name="T34" fmla="*/ 829 w 1364"/>
                <a:gd name="T35" fmla="*/ 1 h 758"/>
                <a:gd name="T36" fmla="*/ 747 w 1364"/>
                <a:gd name="T37" fmla="*/ 0 h 758"/>
                <a:gd name="T38" fmla="*/ 667 w 1364"/>
                <a:gd name="T39" fmla="*/ 4 h 758"/>
                <a:gd name="T40" fmla="*/ 589 w 1364"/>
                <a:gd name="T41" fmla="*/ 15 h 758"/>
                <a:gd name="T42" fmla="*/ 515 w 1364"/>
                <a:gd name="T43" fmla="*/ 31 h 758"/>
                <a:gd name="T44" fmla="*/ 445 w 1364"/>
                <a:gd name="T45" fmla="*/ 52 h 758"/>
                <a:gd name="T46" fmla="*/ 378 w 1364"/>
                <a:gd name="T47" fmla="*/ 81 h 758"/>
                <a:gd name="T48" fmla="*/ 316 w 1364"/>
                <a:gd name="T49" fmla="*/ 114 h 758"/>
                <a:gd name="T50" fmla="*/ 257 w 1364"/>
                <a:gd name="T51" fmla="*/ 153 h 758"/>
                <a:gd name="T52" fmla="*/ 203 w 1364"/>
                <a:gd name="T53" fmla="*/ 199 h 758"/>
                <a:gd name="T54" fmla="*/ 155 w 1364"/>
                <a:gd name="T55" fmla="*/ 250 h 758"/>
                <a:gd name="T56" fmla="*/ 137 w 1364"/>
                <a:gd name="T57" fmla="*/ 274 h 758"/>
                <a:gd name="T58" fmla="*/ 101 w 1364"/>
                <a:gd name="T59" fmla="*/ 327 h 758"/>
                <a:gd name="T60" fmla="*/ 70 w 1364"/>
                <a:gd name="T61" fmla="*/ 382 h 758"/>
                <a:gd name="T62" fmla="*/ 46 w 1364"/>
                <a:gd name="T63" fmla="*/ 441 h 758"/>
                <a:gd name="T64" fmla="*/ 26 w 1364"/>
                <a:gd name="T65" fmla="*/ 502 h 758"/>
                <a:gd name="T66" fmla="*/ 13 w 1364"/>
                <a:gd name="T67" fmla="*/ 564 h 758"/>
                <a:gd name="T68" fmla="*/ 3 w 1364"/>
                <a:gd name="T69" fmla="*/ 631 h 758"/>
                <a:gd name="T70" fmla="*/ 0 w 1364"/>
                <a:gd name="T71" fmla="*/ 698 h 758"/>
                <a:gd name="T72" fmla="*/ 0 w 1364"/>
                <a:gd name="T73" fmla="*/ 732 h 758"/>
                <a:gd name="T74" fmla="*/ 110 w 1364"/>
                <a:gd name="T75" fmla="*/ 723 h 758"/>
                <a:gd name="T76" fmla="*/ 223 w 1364"/>
                <a:gd name="T77" fmla="*/ 723 h 758"/>
                <a:gd name="T78" fmla="*/ 343 w 1364"/>
                <a:gd name="T79" fmla="*/ 736 h 758"/>
                <a:gd name="T80" fmla="*/ 465 w 1364"/>
                <a:gd name="T81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4" h="758">
                  <a:moveTo>
                    <a:pt x="465" y="758"/>
                  </a:moveTo>
                  <a:lnTo>
                    <a:pt x="465" y="758"/>
                  </a:lnTo>
                  <a:lnTo>
                    <a:pt x="523" y="695"/>
                  </a:lnTo>
                  <a:lnTo>
                    <a:pt x="586" y="634"/>
                  </a:lnTo>
                  <a:lnTo>
                    <a:pt x="650" y="574"/>
                  </a:lnTo>
                  <a:lnTo>
                    <a:pt x="718" y="514"/>
                  </a:lnTo>
                  <a:lnTo>
                    <a:pt x="718" y="514"/>
                  </a:lnTo>
                  <a:lnTo>
                    <a:pt x="757" y="483"/>
                  </a:lnTo>
                  <a:lnTo>
                    <a:pt x="796" y="452"/>
                  </a:lnTo>
                  <a:lnTo>
                    <a:pt x="835" y="422"/>
                  </a:lnTo>
                  <a:lnTo>
                    <a:pt x="875" y="392"/>
                  </a:lnTo>
                  <a:lnTo>
                    <a:pt x="914" y="365"/>
                  </a:lnTo>
                  <a:lnTo>
                    <a:pt x="956" y="338"/>
                  </a:lnTo>
                  <a:lnTo>
                    <a:pt x="996" y="311"/>
                  </a:lnTo>
                  <a:lnTo>
                    <a:pt x="1037" y="287"/>
                  </a:lnTo>
                  <a:lnTo>
                    <a:pt x="1077" y="263"/>
                  </a:lnTo>
                  <a:lnTo>
                    <a:pt x="1118" y="240"/>
                  </a:lnTo>
                  <a:lnTo>
                    <a:pt x="1159" y="217"/>
                  </a:lnTo>
                  <a:lnTo>
                    <a:pt x="1200" y="196"/>
                  </a:lnTo>
                  <a:lnTo>
                    <a:pt x="1240" y="178"/>
                  </a:lnTo>
                  <a:lnTo>
                    <a:pt x="1281" y="158"/>
                  </a:lnTo>
                  <a:lnTo>
                    <a:pt x="1323" y="141"/>
                  </a:lnTo>
                  <a:lnTo>
                    <a:pt x="1364" y="124"/>
                  </a:lnTo>
                  <a:lnTo>
                    <a:pt x="1364" y="124"/>
                  </a:lnTo>
                  <a:lnTo>
                    <a:pt x="1317" y="106"/>
                  </a:lnTo>
                  <a:lnTo>
                    <a:pt x="1271" y="89"/>
                  </a:lnTo>
                  <a:lnTo>
                    <a:pt x="1226" y="75"/>
                  </a:lnTo>
                  <a:lnTo>
                    <a:pt x="1180" y="61"/>
                  </a:lnTo>
                  <a:lnTo>
                    <a:pt x="1135" y="48"/>
                  </a:lnTo>
                  <a:lnTo>
                    <a:pt x="1091" y="38"/>
                  </a:lnTo>
                  <a:lnTo>
                    <a:pt x="1045" y="28"/>
                  </a:lnTo>
                  <a:lnTo>
                    <a:pt x="1001" y="20"/>
                  </a:lnTo>
                  <a:lnTo>
                    <a:pt x="959" y="13"/>
                  </a:lnTo>
                  <a:lnTo>
                    <a:pt x="914" y="8"/>
                  </a:lnTo>
                  <a:lnTo>
                    <a:pt x="872" y="4"/>
                  </a:lnTo>
                  <a:lnTo>
                    <a:pt x="829" y="1"/>
                  </a:lnTo>
                  <a:lnTo>
                    <a:pt x="788" y="0"/>
                  </a:lnTo>
                  <a:lnTo>
                    <a:pt x="747" y="0"/>
                  </a:lnTo>
                  <a:lnTo>
                    <a:pt x="707" y="1"/>
                  </a:lnTo>
                  <a:lnTo>
                    <a:pt x="667" y="4"/>
                  </a:lnTo>
                  <a:lnTo>
                    <a:pt x="627" y="8"/>
                  </a:lnTo>
                  <a:lnTo>
                    <a:pt x="589" y="15"/>
                  </a:lnTo>
                  <a:lnTo>
                    <a:pt x="552" y="23"/>
                  </a:lnTo>
                  <a:lnTo>
                    <a:pt x="515" y="31"/>
                  </a:lnTo>
                  <a:lnTo>
                    <a:pt x="479" y="41"/>
                  </a:lnTo>
                  <a:lnTo>
                    <a:pt x="445" y="52"/>
                  </a:lnTo>
                  <a:lnTo>
                    <a:pt x="411" y="65"/>
                  </a:lnTo>
                  <a:lnTo>
                    <a:pt x="378" y="81"/>
                  </a:lnTo>
                  <a:lnTo>
                    <a:pt x="346" y="97"/>
                  </a:lnTo>
                  <a:lnTo>
                    <a:pt x="316" y="114"/>
                  </a:lnTo>
                  <a:lnTo>
                    <a:pt x="286" y="132"/>
                  </a:lnTo>
                  <a:lnTo>
                    <a:pt x="257" y="153"/>
                  </a:lnTo>
                  <a:lnTo>
                    <a:pt x="230" y="175"/>
                  </a:lnTo>
                  <a:lnTo>
                    <a:pt x="203" y="199"/>
                  </a:lnTo>
                  <a:lnTo>
                    <a:pt x="179" y="223"/>
                  </a:lnTo>
                  <a:lnTo>
                    <a:pt x="155" y="250"/>
                  </a:lnTo>
                  <a:lnTo>
                    <a:pt x="155" y="250"/>
                  </a:lnTo>
                  <a:lnTo>
                    <a:pt x="137" y="274"/>
                  </a:lnTo>
                  <a:lnTo>
                    <a:pt x="118" y="300"/>
                  </a:lnTo>
                  <a:lnTo>
                    <a:pt x="101" y="327"/>
                  </a:lnTo>
                  <a:lnTo>
                    <a:pt x="85" y="354"/>
                  </a:lnTo>
                  <a:lnTo>
                    <a:pt x="70" y="382"/>
                  </a:lnTo>
                  <a:lnTo>
                    <a:pt x="57" y="411"/>
                  </a:lnTo>
                  <a:lnTo>
                    <a:pt x="46" y="441"/>
                  </a:lnTo>
                  <a:lnTo>
                    <a:pt x="36" y="470"/>
                  </a:lnTo>
                  <a:lnTo>
                    <a:pt x="26" y="502"/>
                  </a:lnTo>
                  <a:lnTo>
                    <a:pt x="19" y="533"/>
                  </a:lnTo>
                  <a:lnTo>
                    <a:pt x="13" y="564"/>
                  </a:lnTo>
                  <a:lnTo>
                    <a:pt x="7" y="597"/>
                  </a:lnTo>
                  <a:lnTo>
                    <a:pt x="3" y="631"/>
                  </a:lnTo>
                  <a:lnTo>
                    <a:pt x="1" y="664"/>
                  </a:lnTo>
                  <a:lnTo>
                    <a:pt x="0" y="698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54" y="726"/>
                  </a:lnTo>
                  <a:lnTo>
                    <a:pt x="110" y="723"/>
                  </a:lnTo>
                  <a:lnTo>
                    <a:pt x="166" y="722"/>
                  </a:lnTo>
                  <a:lnTo>
                    <a:pt x="223" y="723"/>
                  </a:lnTo>
                  <a:lnTo>
                    <a:pt x="283" y="728"/>
                  </a:lnTo>
                  <a:lnTo>
                    <a:pt x="343" y="736"/>
                  </a:lnTo>
                  <a:lnTo>
                    <a:pt x="404" y="746"/>
                  </a:lnTo>
                  <a:lnTo>
                    <a:pt x="465" y="758"/>
                  </a:lnTo>
                  <a:lnTo>
                    <a:pt x="465" y="75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5202775" y="3410826"/>
              <a:ext cx="594135" cy="675908"/>
            </a:xfrm>
            <a:custGeom>
              <a:avLst/>
              <a:gdLst>
                <a:gd name="T0" fmla="*/ 465 w 465"/>
                <a:gd name="T1" fmla="*/ 36 h 529"/>
                <a:gd name="T2" fmla="*/ 465 w 465"/>
                <a:gd name="T3" fmla="*/ 36 h 529"/>
                <a:gd name="T4" fmla="*/ 404 w 465"/>
                <a:gd name="T5" fmla="*/ 24 h 529"/>
                <a:gd name="T6" fmla="*/ 343 w 465"/>
                <a:gd name="T7" fmla="*/ 14 h 529"/>
                <a:gd name="T8" fmla="*/ 283 w 465"/>
                <a:gd name="T9" fmla="*/ 6 h 529"/>
                <a:gd name="T10" fmla="*/ 223 w 465"/>
                <a:gd name="T11" fmla="*/ 1 h 529"/>
                <a:gd name="T12" fmla="*/ 166 w 465"/>
                <a:gd name="T13" fmla="*/ 0 h 529"/>
                <a:gd name="T14" fmla="*/ 110 w 465"/>
                <a:gd name="T15" fmla="*/ 1 h 529"/>
                <a:gd name="T16" fmla="*/ 54 w 465"/>
                <a:gd name="T17" fmla="*/ 4 h 529"/>
                <a:gd name="T18" fmla="*/ 0 w 465"/>
                <a:gd name="T19" fmla="*/ 10 h 529"/>
                <a:gd name="T20" fmla="*/ 0 w 465"/>
                <a:gd name="T21" fmla="*/ 10 h 529"/>
                <a:gd name="T22" fmla="*/ 0 w 465"/>
                <a:gd name="T23" fmla="*/ 41 h 529"/>
                <a:gd name="T24" fmla="*/ 3 w 465"/>
                <a:gd name="T25" fmla="*/ 72 h 529"/>
                <a:gd name="T26" fmla="*/ 6 w 465"/>
                <a:gd name="T27" fmla="*/ 104 h 529"/>
                <a:gd name="T28" fmla="*/ 10 w 465"/>
                <a:gd name="T29" fmla="*/ 135 h 529"/>
                <a:gd name="T30" fmla="*/ 14 w 465"/>
                <a:gd name="T31" fmla="*/ 168 h 529"/>
                <a:gd name="T32" fmla="*/ 20 w 465"/>
                <a:gd name="T33" fmla="*/ 199 h 529"/>
                <a:gd name="T34" fmla="*/ 27 w 465"/>
                <a:gd name="T35" fmla="*/ 232 h 529"/>
                <a:gd name="T36" fmla="*/ 34 w 465"/>
                <a:gd name="T37" fmla="*/ 264 h 529"/>
                <a:gd name="T38" fmla="*/ 53 w 465"/>
                <a:gd name="T39" fmla="*/ 330 h 529"/>
                <a:gd name="T40" fmla="*/ 74 w 465"/>
                <a:gd name="T41" fmla="*/ 395 h 529"/>
                <a:gd name="T42" fmla="*/ 100 w 465"/>
                <a:gd name="T43" fmla="*/ 462 h 529"/>
                <a:gd name="T44" fmla="*/ 128 w 465"/>
                <a:gd name="T45" fmla="*/ 529 h 529"/>
                <a:gd name="T46" fmla="*/ 128 w 465"/>
                <a:gd name="T47" fmla="*/ 529 h 529"/>
                <a:gd name="T48" fmla="*/ 159 w 465"/>
                <a:gd name="T49" fmla="*/ 466 h 529"/>
                <a:gd name="T50" fmla="*/ 195 w 465"/>
                <a:gd name="T51" fmla="*/ 404 h 529"/>
                <a:gd name="T52" fmla="*/ 233 w 465"/>
                <a:gd name="T53" fmla="*/ 341 h 529"/>
                <a:gd name="T54" fmla="*/ 273 w 465"/>
                <a:gd name="T55" fmla="*/ 279 h 529"/>
                <a:gd name="T56" fmla="*/ 317 w 465"/>
                <a:gd name="T57" fmla="*/ 217 h 529"/>
                <a:gd name="T58" fmla="*/ 364 w 465"/>
                <a:gd name="T59" fmla="*/ 156 h 529"/>
                <a:gd name="T60" fmla="*/ 414 w 465"/>
                <a:gd name="T61" fmla="*/ 95 h 529"/>
                <a:gd name="T62" fmla="*/ 465 w 465"/>
                <a:gd name="T63" fmla="*/ 36 h 529"/>
                <a:gd name="T64" fmla="*/ 465 w 465"/>
                <a:gd name="T65" fmla="*/ 3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5" h="529">
                  <a:moveTo>
                    <a:pt x="465" y="36"/>
                  </a:moveTo>
                  <a:lnTo>
                    <a:pt x="465" y="36"/>
                  </a:lnTo>
                  <a:lnTo>
                    <a:pt x="404" y="24"/>
                  </a:lnTo>
                  <a:lnTo>
                    <a:pt x="343" y="14"/>
                  </a:lnTo>
                  <a:lnTo>
                    <a:pt x="283" y="6"/>
                  </a:lnTo>
                  <a:lnTo>
                    <a:pt x="223" y="1"/>
                  </a:lnTo>
                  <a:lnTo>
                    <a:pt x="166" y="0"/>
                  </a:lnTo>
                  <a:lnTo>
                    <a:pt x="110" y="1"/>
                  </a:lnTo>
                  <a:lnTo>
                    <a:pt x="54" y="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41"/>
                  </a:lnTo>
                  <a:lnTo>
                    <a:pt x="3" y="72"/>
                  </a:lnTo>
                  <a:lnTo>
                    <a:pt x="6" y="104"/>
                  </a:lnTo>
                  <a:lnTo>
                    <a:pt x="10" y="135"/>
                  </a:lnTo>
                  <a:lnTo>
                    <a:pt x="14" y="168"/>
                  </a:lnTo>
                  <a:lnTo>
                    <a:pt x="20" y="199"/>
                  </a:lnTo>
                  <a:lnTo>
                    <a:pt x="27" y="232"/>
                  </a:lnTo>
                  <a:lnTo>
                    <a:pt x="34" y="264"/>
                  </a:lnTo>
                  <a:lnTo>
                    <a:pt x="53" y="330"/>
                  </a:lnTo>
                  <a:lnTo>
                    <a:pt x="74" y="395"/>
                  </a:lnTo>
                  <a:lnTo>
                    <a:pt x="100" y="462"/>
                  </a:lnTo>
                  <a:lnTo>
                    <a:pt x="128" y="529"/>
                  </a:lnTo>
                  <a:lnTo>
                    <a:pt x="128" y="529"/>
                  </a:lnTo>
                  <a:lnTo>
                    <a:pt x="159" y="466"/>
                  </a:lnTo>
                  <a:lnTo>
                    <a:pt x="195" y="404"/>
                  </a:lnTo>
                  <a:lnTo>
                    <a:pt x="233" y="341"/>
                  </a:lnTo>
                  <a:lnTo>
                    <a:pt x="273" y="279"/>
                  </a:lnTo>
                  <a:lnTo>
                    <a:pt x="317" y="217"/>
                  </a:lnTo>
                  <a:lnTo>
                    <a:pt x="364" y="156"/>
                  </a:lnTo>
                  <a:lnTo>
                    <a:pt x="414" y="95"/>
                  </a:lnTo>
                  <a:lnTo>
                    <a:pt x="465" y="36"/>
                  </a:lnTo>
                  <a:lnTo>
                    <a:pt x="465" y="36"/>
                  </a:lnTo>
                  <a:close/>
                </a:path>
              </a:pathLst>
            </a:custGeom>
            <a:solidFill>
              <a:schemeClr val="accent5"/>
            </a:solidFill>
            <a:ln w="4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Freeform 28"/>
            <p:cNvSpPr>
              <a:spLocks/>
            </p:cNvSpPr>
            <p:nvPr/>
          </p:nvSpPr>
          <p:spPr bwMode="auto">
            <a:xfrm>
              <a:off x="7116782" y="3428714"/>
              <a:ext cx="2333096" cy="3221104"/>
            </a:xfrm>
            <a:custGeom>
              <a:avLst/>
              <a:gdLst>
                <a:gd name="T0" fmla="*/ 1648 w 1826"/>
                <a:gd name="T1" fmla="*/ 212 h 2521"/>
                <a:gd name="T2" fmla="*/ 1580 w 1826"/>
                <a:gd name="T3" fmla="*/ 149 h 2521"/>
                <a:gd name="T4" fmla="*/ 1503 w 1826"/>
                <a:gd name="T5" fmla="*/ 97 h 2521"/>
                <a:gd name="T6" fmla="*/ 1419 w 1826"/>
                <a:gd name="T7" fmla="*/ 54 h 2521"/>
                <a:gd name="T8" fmla="*/ 1328 w 1826"/>
                <a:gd name="T9" fmla="*/ 22 h 2521"/>
                <a:gd name="T10" fmla="*/ 1230 w 1826"/>
                <a:gd name="T11" fmla="*/ 0 h 2521"/>
                <a:gd name="T12" fmla="*/ 1227 w 1826"/>
                <a:gd name="T13" fmla="*/ 61 h 2521"/>
                <a:gd name="T14" fmla="*/ 1214 w 1826"/>
                <a:gd name="T15" fmla="*/ 155 h 2521"/>
                <a:gd name="T16" fmla="*/ 1177 w 1826"/>
                <a:gd name="T17" fmla="*/ 317 h 2521"/>
                <a:gd name="T18" fmla="*/ 1102 w 1826"/>
                <a:gd name="T19" fmla="*/ 515 h 2521"/>
                <a:gd name="T20" fmla="*/ 1136 w 1826"/>
                <a:gd name="T21" fmla="*/ 589 h 2521"/>
                <a:gd name="T22" fmla="*/ 1179 w 1826"/>
                <a:gd name="T23" fmla="*/ 700 h 2521"/>
                <a:gd name="T24" fmla="*/ 1211 w 1826"/>
                <a:gd name="T25" fmla="*/ 809 h 2521"/>
                <a:gd name="T26" fmla="*/ 1234 w 1826"/>
                <a:gd name="T27" fmla="*/ 917 h 2521"/>
                <a:gd name="T28" fmla="*/ 1247 w 1826"/>
                <a:gd name="T29" fmla="*/ 1022 h 2521"/>
                <a:gd name="T30" fmla="*/ 1248 w 1826"/>
                <a:gd name="T31" fmla="*/ 1123 h 2521"/>
                <a:gd name="T32" fmla="*/ 1240 w 1826"/>
                <a:gd name="T33" fmla="*/ 1221 h 2521"/>
                <a:gd name="T34" fmla="*/ 1220 w 1826"/>
                <a:gd name="T35" fmla="*/ 1314 h 2521"/>
                <a:gd name="T36" fmla="*/ 1190 w 1826"/>
                <a:gd name="T37" fmla="*/ 1402 h 2521"/>
                <a:gd name="T38" fmla="*/ 1147 w 1826"/>
                <a:gd name="T39" fmla="*/ 1483 h 2521"/>
                <a:gd name="T40" fmla="*/ 1093 w 1826"/>
                <a:gd name="T41" fmla="*/ 1558 h 2521"/>
                <a:gd name="T42" fmla="*/ 1049 w 1826"/>
                <a:gd name="T43" fmla="*/ 1605 h 2521"/>
                <a:gd name="T44" fmla="*/ 974 w 1826"/>
                <a:gd name="T45" fmla="*/ 1668 h 2521"/>
                <a:gd name="T46" fmla="*/ 891 w 1826"/>
                <a:gd name="T47" fmla="*/ 1717 h 2521"/>
                <a:gd name="T48" fmla="*/ 800 w 1826"/>
                <a:gd name="T49" fmla="*/ 1756 h 2521"/>
                <a:gd name="T50" fmla="*/ 701 w 1826"/>
                <a:gd name="T51" fmla="*/ 1784 h 2521"/>
                <a:gd name="T52" fmla="*/ 631 w 1826"/>
                <a:gd name="T53" fmla="*/ 1797 h 2521"/>
                <a:gd name="T54" fmla="*/ 628 w 1826"/>
                <a:gd name="T55" fmla="*/ 1899 h 2521"/>
                <a:gd name="T56" fmla="*/ 612 w 1826"/>
                <a:gd name="T57" fmla="*/ 1997 h 2521"/>
                <a:gd name="T58" fmla="*/ 585 w 1826"/>
                <a:gd name="T59" fmla="*/ 2090 h 2521"/>
                <a:gd name="T60" fmla="*/ 547 w 1826"/>
                <a:gd name="T61" fmla="*/ 2175 h 2521"/>
                <a:gd name="T62" fmla="*/ 494 w 1826"/>
                <a:gd name="T63" fmla="*/ 2255 h 2521"/>
                <a:gd name="T64" fmla="*/ 453 w 1826"/>
                <a:gd name="T65" fmla="*/ 2305 h 2521"/>
                <a:gd name="T66" fmla="*/ 379 w 1826"/>
                <a:gd name="T67" fmla="*/ 2371 h 2521"/>
                <a:gd name="T68" fmla="*/ 297 w 1826"/>
                <a:gd name="T69" fmla="*/ 2427 h 2521"/>
                <a:gd name="T70" fmla="*/ 206 w 1826"/>
                <a:gd name="T71" fmla="*/ 2469 h 2521"/>
                <a:gd name="T72" fmla="*/ 106 w 1826"/>
                <a:gd name="T73" fmla="*/ 2501 h 2521"/>
                <a:gd name="T74" fmla="*/ 0 w 1826"/>
                <a:gd name="T75" fmla="*/ 2521 h 2521"/>
                <a:gd name="T76" fmla="*/ 132 w 1826"/>
                <a:gd name="T77" fmla="*/ 2499 h 2521"/>
                <a:gd name="T78" fmla="*/ 335 w 1826"/>
                <a:gd name="T79" fmla="*/ 2445 h 2521"/>
                <a:gd name="T80" fmla="*/ 541 w 1826"/>
                <a:gd name="T81" fmla="*/ 2363 h 2521"/>
                <a:gd name="T82" fmla="*/ 750 w 1826"/>
                <a:gd name="T83" fmla="*/ 2255 h 2521"/>
                <a:gd name="T84" fmla="*/ 954 w 1826"/>
                <a:gd name="T85" fmla="*/ 2120 h 2521"/>
                <a:gd name="T86" fmla="*/ 1087 w 1826"/>
                <a:gd name="T87" fmla="*/ 2015 h 2521"/>
                <a:gd name="T88" fmla="*/ 1265 w 1826"/>
                <a:gd name="T89" fmla="*/ 1851 h 2521"/>
                <a:gd name="T90" fmla="*/ 1420 w 1826"/>
                <a:gd name="T91" fmla="*/ 1676 h 2521"/>
                <a:gd name="T92" fmla="*/ 1553 w 1826"/>
                <a:gd name="T93" fmla="*/ 1497 h 2521"/>
                <a:gd name="T94" fmla="*/ 1659 w 1826"/>
                <a:gd name="T95" fmla="*/ 1314 h 2521"/>
                <a:gd name="T96" fmla="*/ 1740 w 1826"/>
                <a:gd name="T97" fmla="*/ 1130 h 2521"/>
                <a:gd name="T98" fmla="*/ 1796 w 1826"/>
                <a:gd name="T99" fmla="*/ 951 h 2521"/>
                <a:gd name="T100" fmla="*/ 1823 w 1826"/>
                <a:gd name="T101" fmla="*/ 776 h 2521"/>
                <a:gd name="T102" fmla="*/ 1821 w 1826"/>
                <a:gd name="T103" fmla="*/ 610 h 2521"/>
                <a:gd name="T104" fmla="*/ 1809 w 1826"/>
                <a:gd name="T105" fmla="*/ 532 h 2521"/>
                <a:gd name="T106" fmla="*/ 1790 w 1826"/>
                <a:gd name="T107" fmla="*/ 457 h 2521"/>
                <a:gd name="T108" fmla="*/ 1763 w 1826"/>
                <a:gd name="T109" fmla="*/ 385 h 2521"/>
                <a:gd name="T110" fmla="*/ 1727 w 1826"/>
                <a:gd name="T111" fmla="*/ 319 h 2521"/>
                <a:gd name="T112" fmla="*/ 1685 w 1826"/>
                <a:gd name="T113" fmla="*/ 256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26" h="2521">
                  <a:moveTo>
                    <a:pt x="1669" y="236"/>
                  </a:moveTo>
                  <a:lnTo>
                    <a:pt x="1669" y="236"/>
                  </a:lnTo>
                  <a:lnTo>
                    <a:pt x="1648" y="212"/>
                  </a:lnTo>
                  <a:lnTo>
                    <a:pt x="1626" y="191"/>
                  </a:lnTo>
                  <a:lnTo>
                    <a:pt x="1604" y="169"/>
                  </a:lnTo>
                  <a:lnTo>
                    <a:pt x="1580" y="149"/>
                  </a:lnTo>
                  <a:lnTo>
                    <a:pt x="1555" y="131"/>
                  </a:lnTo>
                  <a:lnTo>
                    <a:pt x="1530" y="113"/>
                  </a:lnTo>
                  <a:lnTo>
                    <a:pt x="1503" y="97"/>
                  </a:lnTo>
                  <a:lnTo>
                    <a:pt x="1476" y="81"/>
                  </a:lnTo>
                  <a:lnTo>
                    <a:pt x="1447" y="67"/>
                  </a:lnTo>
                  <a:lnTo>
                    <a:pt x="1419" y="54"/>
                  </a:lnTo>
                  <a:lnTo>
                    <a:pt x="1389" y="43"/>
                  </a:lnTo>
                  <a:lnTo>
                    <a:pt x="1359" y="31"/>
                  </a:lnTo>
                  <a:lnTo>
                    <a:pt x="1328" y="22"/>
                  </a:lnTo>
                  <a:lnTo>
                    <a:pt x="1295" y="13"/>
                  </a:lnTo>
                  <a:lnTo>
                    <a:pt x="1262" y="6"/>
                  </a:lnTo>
                  <a:lnTo>
                    <a:pt x="1230" y="0"/>
                  </a:lnTo>
                  <a:lnTo>
                    <a:pt x="1230" y="0"/>
                  </a:lnTo>
                  <a:lnTo>
                    <a:pt x="1228" y="30"/>
                  </a:lnTo>
                  <a:lnTo>
                    <a:pt x="1227" y="61"/>
                  </a:lnTo>
                  <a:lnTo>
                    <a:pt x="1224" y="93"/>
                  </a:lnTo>
                  <a:lnTo>
                    <a:pt x="1220" y="124"/>
                  </a:lnTo>
                  <a:lnTo>
                    <a:pt x="1214" y="155"/>
                  </a:lnTo>
                  <a:lnTo>
                    <a:pt x="1208" y="188"/>
                  </a:lnTo>
                  <a:lnTo>
                    <a:pt x="1194" y="252"/>
                  </a:lnTo>
                  <a:lnTo>
                    <a:pt x="1177" y="317"/>
                  </a:lnTo>
                  <a:lnTo>
                    <a:pt x="1154" y="383"/>
                  </a:lnTo>
                  <a:lnTo>
                    <a:pt x="1130" y="448"/>
                  </a:lnTo>
                  <a:lnTo>
                    <a:pt x="1102" y="515"/>
                  </a:lnTo>
                  <a:lnTo>
                    <a:pt x="1102" y="515"/>
                  </a:lnTo>
                  <a:lnTo>
                    <a:pt x="1119" y="552"/>
                  </a:lnTo>
                  <a:lnTo>
                    <a:pt x="1136" y="589"/>
                  </a:lnTo>
                  <a:lnTo>
                    <a:pt x="1150" y="626"/>
                  </a:lnTo>
                  <a:lnTo>
                    <a:pt x="1164" y="663"/>
                  </a:lnTo>
                  <a:lnTo>
                    <a:pt x="1179" y="700"/>
                  </a:lnTo>
                  <a:lnTo>
                    <a:pt x="1190" y="737"/>
                  </a:lnTo>
                  <a:lnTo>
                    <a:pt x="1201" y="774"/>
                  </a:lnTo>
                  <a:lnTo>
                    <a:pt x="1211" y="809"/>
                  </a:lnTo>
                  <a:lnTo>
                    <a:pt x="1220" y="846"/>
                  </a:lnTo>
                  <a:lnTo>
                    <a:pt x="1228" y="882"/>
                  </a:lnTo>
                  <a:lnTo>
                    <a:pt x="1234" y="917"/>
                  </a:lnTo>
                  <a:lnTo>
                    <a:pt x="1240" y="953"/>
                  </a:lnTo>
                  <a:lnTo>
                    <a:pt x="1244" y="987"/>
                  </a:lnTo>
                  <a:lnTo>
                    <a:pt x="1247" y="1022"/>
                  </a:lnTo>
                  <a:lnTo>
                    <a:pt x="1248" y="1056"/>
                  </a:lnTo>
                  <a:lnTo>
                    <a:pt x="1250" y="1091"/>
                  </a:lnTo>
                  <a:lnTo>
                    <a:pt x="1248" y="1123"/>
                  </a:lnTo>
                  <a:lnTo>
                    <a:pt x="1247" y="1156"/>
                  </a:lnTo>
                  <a:lnTo>
                    <a:pt x="1244" y="1189"/>
                  </a:lnTo>
                  <a:lnTo>
                    <a:pt x="1240" y="1221"/>
                  </a:lnTo>
                  <a:lnTo>
                    <a:pt x="1234" y="1253"/>
                  </a:lnTo>
                  <a:lnTo>
                    <a:pt x="1228" y="1284"/>
                  </a:lnTo>
                  <a:lnTo>
                    <a:pt x="1220" y="1314"/>
                  </a:lnTo>
                  <a:lnTo>
                    <a:pt x="1211" y="1344"/>
                  </a:lnTo>
                  <a:lnTo>
                    <a:pt x="1201" y="1373"/>
                  </a:lnTo>
                  <a:lnTo>
                    <a:pt x="1190" y="1402"/>
                  </a:lnTo>
                  <a:lnTo>
                    <a:pt x="1177" y="1429"/>
                  </a:lnTo>
                  <a:lnTo>
                    <a:pt x="1163" y="1456"/>
                  </a:lnTo>
                  <a:lnTo>
                    <a:pt x="1147" y="1483"/>
                  </a:lnTo>
                  <a:lnTo>
                    <a:pt x="1130" y="1508"/>
                  </a:lnTo>
                  <a:lnTo>
                    <a:pt x="1112" y="1534"/>
                  </a:lnTo>
                  <a:lnTo>
                    <a:pt x="1093" y="1558"/>
                  </a:lnTo>
                  <a:lnTo>
                    <a:pt x="1093" y="1558"/>
                  </a:lnTo>
                  <a:lnTo>
                    <a:pt x="1072" y="1582"/>
                  </a:lnTo>
                  <a:lnTo>
                    <a:pt x="1049" y="1605"/>
                  </a:lnTo>
                  <a:lnTo>
                    <a:pt x="1025" y="1628"/>
                  </a:lnTo>
                  <a:lnTo>
                    <a:pt x="1001" y="1648"/>
                  </a:lnTo>
                  <a:lnTo>
                    <a:pt x="974" y="1668"/>
                  </a:lnTo>
                  <a:lnTo>
                    <a:pt x="948" y="1685"/>
                  </a:lnTo>
                  <a:lnTo>
                    <a:pt x="920" y="1702"/>
                  </a:lnTo>
                  <a:lnTo>
                    <a:pt x="891" y="1717"/>
                  </a:lnTo>
                  <a:lnTo>
                    <a:pt x="861" y="1732"/>
                  </a:lnTo>
                  <a:lnTo>
                    <a:pt x="832" y="1744"/>
                  </a:lnTo>
                  <a:lnTo>
                    <a:pt x="800" y="1756"/>
                  </a:lnTo>
                  <a:lnTo>
                    <a:pt x="768" y="1767"/>
                  </a:lnTo>
                  <a:lnTo>
                    <a:pt x="735" y="1776"/>
                  </a:lnTo>
                  <a:lnTo>
                    <a:pt x="701" y="1784"/>
                  </a:lnTo>
                  <a:lnTo>
                    <a:pt x="667" y="1791"/>
                  </a:lnTo>
                  <a:lnTo>
                    <a:pt x="631" y="1797"/>
                  </a:lnTo>
                  <a:lnTo>
                    <a:pt x="631" y="1797"/>
                  </a:lnTo>
                  <a:lnTo>
                    <a:pt x="631" y="1831"/>
                  </a:lnTo>
                  <a:lnTo>
                    <a:pt x="630" y="1865"/>
                  </a:lnTo>
                  <a:lnTo>
                    <a:pt x="628" y="1899"/>
                  </a:lnTo>
                  <a:lnTo>
                    <a:pt x="624" y="1932"/>
                  </a:lnTo>
                  <a:lnTo>
                    <a:pt x="618" y="1965"/>
                  </a:lnTo>
                  <a:lnTo>
                    <a:pt x="612" y="1997"/>
                  </a:lnTo>
                  <a:lnTo>
                    <a:pt x="605" y="2029"/>
                  </a:lnTo>
                  <a:lnTo>
                    <a:pt x="595" y="2059"/>
                  </a:lnTo>
                  <a:lnTo>
                    <a:pt x="585" y="2090"/>
                  </a:lnTo>
                  <a:lnTo>
                    <a:pt x="574" y="2118"/>
                  </a:lnTo>
                  <a:lnTo>
                    <a:pt x="561" y="2148"/>
                  </a:lnTo>
                  <a:lnTo>
                    <a:pt x="547" y="2175"/>
                  </a:lnTo>
                  <a:lnTo>
                    <a:pt x="530" y="2204"/>
                  </a:lnTo>
                  <a:lnTo>
                    <a:pt x="513" y="2229"/>
                  </a:lnTo>
                  <a:lnTo>
                    <a:pt x="494" y="2255"/>
                  </a:lnTo>
                  <a:lnTo>
                    <a:pt x="476" y="2280"/>
                  </a:lnTo>
                  <a:lnTo>
                    <a:pt x="476" y="2280"/>
                  </a:lnTo>
                  <a:lnTo>
                    <a:pt x="453" y="2305"/>
                  </a:lnTo>
                  <a:lnTo>
                    <a:pt x="430" y="2329"/>
                  </a:lnTo>
                  <a:lnTo>
                    <a:pt x="405" y="2351"/>
                  </a:lnTo>
                  <a:lnTo>
                    <a:pt x="379" y="2371"/>
                  </a:lnTo>
                  <a:lnTo>
                    <a:pt x="354" y="2391"/>
                  </a:lnTo>
                  <a:lnTo>
                    <a:pt x="325" y="2410"/>
                  </a:lnTo>
                  <a:lnTo>
                    <a:pt x="297" y="2427"/>
                  </a:lnTo>
                  <a:lnTo>
                    <a:pt x="267" y="2442"/>
                  </a:lnTo>
                  <a:lnTo>
                    <a:pt x="237" y="2457"/>
                  </a:lnTo>
                  <a:lnTo>
                    <a:pt x="206" y="2469"/>
                  </a:lnTo>
                  <a:lnTo>
                    <a:pt x="173" y="2482"/>
                  </a:lnTo>
                  <a:lnTo>
                    <a:pt x="140" y="2492"/>
                  </a:lnTo>
                  <a:lnTo>
                    <a:pt x="106" y="2501"/>
                  </a:lnTo>
                  <a:lnTo>
                    <a:pt x="72" y="2509"/>
                  </a:lnTo>
                  <a:lnTo>
                    <a:pt x="37" y="2516"/>
                  </a:lnTo>
                  <a:lnTo>
                    <a:pt x="0" y="2521"/>
                  </a:lnTo>
                  <a:lnTo>
                    <a:pt x="0" y="2521"/>
                  </a:lnTo>
                  <a:lnTo>
                    <a:pt x="65" y="2512"/>
                  </a:lnTo>
                  <a:lnTo>
                    <a:pt x="132" y="2499"/>
                  </a:lnTo>
                  <a:lnTo>
                    <a:pt x="199" y="2485"/>
                  </a:lnTo>
                  <a:lnTo>
                    <a:pt x="267" y="2467"/>
                  </a:lnTo>
                  <a:lnTo>
                    <a:pt x="335" y="2445"/>
                  </a:lnTo>
                  <a:lnTo>
                    <a:pt x="403" y="2421"/>
                  </a:lnTo>
                  <a:lnTo>
                    <a:pt x="473" y="2394"/>
                  </a:lnTo>
                  <a:lnTo>
                    <a:pt x="541" y="2363"/>
                  </a:lnTo>
                  <a:lnTo>
                    <a:pt x="611" y="2330"/>
                  </a:lnTo>
                  <a:lnTo>
                    <a:pt x="681" y="2293"/>
                  </a:lnTo>
                  <a:lnTo>
                    <a:pt x="750" y="2255"/>
                  </a:lnTo>
                  <a:lnTo>
                    <a:pt x="819" y="2212"/>
                  </a:lnTo>
                  <a:lnTo>
                    <a:pt x="887" y="2167"/>
                  </a:lnTo>
                  <a:lnTo>
                    <a:pt x="954" y="2120"/>
                  </a:lnTo>
                  <a:lnTo>
                    <a:pt x="1021" y="2069"/>
                  </a:lnTo>
                  <a:lnTo>
                    <a:pt x="1087" y="2015"/>
                  </a:lnTo>
                  <a:lnTo>
                    <a:pt x="1087" y="2015"/>
                  </a:lnTo>
                  <a:lnTo>
                    <a:pt x="1149" y="1962"/>
                  </a:lnTo>
                  <a:lnTo>
                    <a:pt x="1208" y="1907"/>
                  </a:lnTo>
                  <a:lnTo>
                    <a:pt x="1265" y="1851"/>
                  </a:lnTo>
                  <a:lnTo>
                    <a:pt x="1319" y="1794"/>
                  </a:lnTo>
                  <a:lnTo>
                    <a:pt x="1372" y="1736"/>
                  </a:lnTo>
                  <a:lnTo>
                    <a:pt x="1420" y="1676"/>
                  </a:lnTo>
                  <a:lnTo>
                    <a:pt x="1467" y="1618"/>
                  </a:lnTo>
                  <a:lnTo>
                    <a:pt x="1511" y="1558"/>
                  </a:lnTo>
                  <a:lnTo>
                    <a:pt x="1553" y="1497"/>
                  </a:lnTo>
                  <a:lnTo>
                    <a:pt x="1591" y="1436"/>
                  </a:lnTo>
                  <a:lnTo>
                    <a:pt x="1626" y="1375"/>
                  </a:lnTo>
                  <a:lnTo>
                    <a:pt x="1659" y="1314"/>
                  </a:lnTo>
                  <a:lnTo>
                    <a:pt x="1689" y="1253"/>
                  </a:lnTo>
                  <a:lnTo>
                    <a:pt x="1716" y="1191"/>
                  </a:lnTo>
                  <a:lnTo>
                    <a:pt x="1740" y="1130"/>
                  </a:lnTo>
                  <a:lnTo>
                    <a:pt x="1762" y="1071"/>
                  </a:lnTo>
                  <a:lnTo>
                    <a:pt x="1780" y="1011"/>
                  </a:lnTo>
                  <a:lnTo>
                    <a:pt x="1796" y="951"/>
                  </a:lnTo>
                  <a:lnTo>
                    <a:pt x="1807" y="892"/>
                  </a:lnTo>
                  <a:lnTo>
                    <a:pt x="1817" y="833"/>
                  </a:lnTo>
                  <a:lnTo>
                    <a:pt x="1823" y="776"/>
                  </a:lnTo>
                  <a:lnTo>
                    <a:pt x="1826" y="720"/>
                  </a:lnTo>
                  <a:lnTo>
                    <a:pt x="1824" y="664"/>
                  </a:lnTo>
                  <a:lnTo>
                    <a:pt x="1821" y="610"/>
                  </a:lnTo>
                  <a:lnTo>
                    <a:pt x="1817" y="584"/>
                  </a:lnTo>
                  <a:lnTo>
                    <a:pt x="1814" y="557"/>
                  </a:lnTo>
                  <a:lnTo>
                    <a:pt x="1809" y="532"/>
                  </a:lnTo>
                  <a:lnTo>
                    <a:pt x="1803" y="506"/>
                  </a:lnTo>
                  <a:lnTo>
                    <a:pt x="1797" y="482"/>
                  </a:lnTo>
                  <a:lnTo>
                    <a:pt x="1790" y="457"/>
                  </a:lnTo>
                  <a:lnTo>
                    <a:pt x="1781" y="432"/>
                  </a:lnTo>
                  <a:lnTo>
                    <a:pt x="1773" y="410"/>
                  </a:lnTo>
                  <a:lnTo>
                    <a:pt x="1763" y="385"/>
                  </a:lnTo>
                  <a:lnTo>
                    <a:pt x="1752" y="363"/>
                  </a:lnTo>
                  <a:lnTo>
                    <a:pt x="1740" y="340"/>
                  </a:lnTo>
                  <a:lnTo>
                    <a:pt x="1727" y="319"/>
                  </a:lnTo>
                  <a:lnTo>
                    <a:pt x="1715" y="297"/>
                  </a:lnTo>
                  <a:lnTo>
                    <a:pt x="1700" y="276"/>
                  </a:lnTo>
                  <a:lnTo>
                    <a:pt x="1685" y="256"/>
                  </a:lnTo>
                  <a:lnTo>
                    <a:pt x="1669" y="236"/>
                  </a:lnTo>
                  <a:lnTo>
                    <a:pt x="1669" y="23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Freeform 30"/>
            <p:cNvSpPr>
              <a:spLocks/>
            </p:cNvSpPr>
            <p:nvPr/>
          </p:nvSpPr>
          <p:spPr bwMode="auto">
            <a:xfrm>
              <a:off x="5938735" y="5570153"/>
              <a:ext cx="1984282" cy="1092441"/>
            </a:xfrm>
            <a:custGeom>
              <a:avLst/>
              <a:gdLst>
                <a:gd name="T0" fmla="*/ 1398 w 1553"/>
                <a:gd name="T1" fmla="*/ 604 h 855"/>
                <a:gd name="T2" fmla="*/ 1435 w 1553"/>
                <a:gd name="T3" fmla="*/ 553 h 855"/>
                <a:gd name="T4" fmla="*/ 1469 w 1553"/>
                <a:gd name="T5" fmla="*/ 499 h 855"/>
                <a:gd name="T6" fmla="*/ 1496 w 1553"/>
                <a:gd name="T7" fmla="*/ 442 h 855"/>
                <a:gd name="T8" fmla="*/ 1517 w 1553"/>
                <a:gd name="T9" fmla="*/ 383 h 855"/>
                <a:gd name="T10" fmla="*/ 1534 w 1553"/>
                <a:gd name="T11" fmla="*/ 321 h 855"/>
                <a:gd name="T12" fmla="*/ 1546 w 1553"/>
                <a:gd name="T13" fmla="*/ 256 h 855"/>
                <a:gd name="T14" fmla="*/ 1552 w 1553"/>
                <a:gd name="T15" fmla="*/ 189 h 855"/>
                <a:gd name="T16" fmla="*/ 1553 w 1553"/>
                <a:gd name="T17" fmla="*/ 121 h 855"/>
                <a:gd name="T18" fmla="*/ 1510 w 1553"/>
                <a:gd name="T19" fmla="*/ 127 h 855"/>
                <a:gd name="T20" fmla="*/ 1422 w 1553"/>
                <a:gd name="T21" fmla="*/ 131 h 855"/>
                <a:gd name="T22" fmla="*/ 1330 w 1553"/>
                <a:gd name="T23" fmla="*/ 130 h 855"/>
                <a:gd name="T24" fmla="*/ 1236 w 1553"/>
                <a:gd name="T25" fmla="*/ 121 h 855"/>
                <a:gd name="T26" fmla="*/ 1139 w 1553"/>
                <a:gd name="T27" fmla="*/ 107 h 855"/>
                <a:gd name="T28" fmla="*/ 1040 w 1553"/>
                <a:gd name="T29" fmla="*/ 84 h 855"/>
                <a:gd name="T30" fmla="*/ 940 w 1553"/>
                <a:gd name="T31" fmla="*/ 56 h 855"/>
                <a:gd name="T32" fmla="*/ 839 w 1553"/>
                <a:gd name="T33" fmla="*/ 20 h 855"/>
                <a:gd name="T34" fmla="*/ 788 w 1553"/>
                <a:gd name="T35" fmla="*/ 0 h 855"/>
                <a:gd name="T36" fmla="*/ 683 w 1553"/>
                <a:gd name="T37" fmla="*/ 40 h 855"/>
                <a:gd name="T38" fmla="*/ 579 w 1553"/>
                <a:gd name="T39" fmla="*/ 73 h 855"/>
                <a:gd name="T40" fmla="*/ 476 w 1553"/>
                <a:gd name="T41" fmla="*/ 98 h 855"/>
                <a:gd name="T42" fmla="*/ 375 w 1553"/>
                <a:gd name="T43" fmla="*/ 117 h 855"/>
                <a:gd name="T44" fmla="*/ 276 w 1553"/>
                <a:gd name="T45" fmla="*/ 128 h 855"/>
                <a:gd name="T46" fmla="*/ 181 w 1553"/>
                <a:gd name="T47" fmla="*/ 132 h 855"/>
                <a:gd name="T48" fmla="*/ 88 w 1553"/>
                <a:gd name="T49" fmla="*/ 128 h 855"/>
                <a:gd name="T50" fmla="*/ 0 w 1553"/>
                <a:gd name="T51" fmla="*/ 118 h 855"/>
                <a:gd name="T52" fmla="*/ 0 w 1553"/>
                <a:gd name="T53" fmla="*/ 152 h 855"/>
                <a:gd name="T54" fmla="*/ 3 w 1553"/>
                <a:gd name="T55" fmla="*/ 221 h 855"/>
                <a:gd name="T56" fmla="*/ 11 w 1553"/>
                <a:gd name="T57" fmla="*/ 287 h 855"/>
                <a:gd name="T58" fmla="*/ 26 w 1553"/>
                <a:gd name="T59" fmla="*/ 351 h 855"/>
                <a:gd name="T60" fmla="*/ 46 w 1553"/>
                <a:gd name="T61" fmla="*/ 412 h 855"/>
                <a:gd name="T62" fmla="*/ 70 w 1553"/>
                <a:gd name="T63" fmla="*/ 471 h 855"/>
                <a:gd name="T64" fmla="*/ 100 w 1553"/>
                <a:gd name="T65" fmla="*/ 526 h 855"/>
                <a:gd name="T66" fmla="*/ 135 w 1553"/>
                <a:gd name="T67" fmla="*/ 579 h 855"/>
                <a:gd name="T68" fmla="*/ 155 w 1553"/>
                <a:gd name="T69" fmla="*/ 604 h 855"/>
                <a:gd name="T70" fmla="*/ 201 w 1553"/>
                <a:gd name="T71" fmla="*/ 653 h 855"/>
                <a:gd name="T72" fmla="*/ 252 w 1553"/>
                <a:gd name="T73" fmla="*/ 695 h 855"/>
                <a:gd name="T74" fmla="*/ 306 w 1553"/>
                <a:gd name="T75" fmla="*/ 734 h 855"/>
                <a:gd name="T76" fmla="*/ 364 w 1553"/>
                <a:gd name="T77" fmla="*/ 766 h 855"/>
                <a:gd name="T78" fmla="*/ 425 w 1553"/>
                <a:gd name="T79" fmla="*/ 793 h 855"/>
                <a:gd name="T80" fmla="*/ 491 w 1553"/>
                <a:gd name="T81" fmla="*/ 816 h 855"/>
                <a:gd name="T82" fmla="*/ 559 w 1553"/>
                <a:gd name="T83" fmla="*/ 833 h 855"/>
                <a:gd name="T84" fmla="*/ 631 w 1553"/>
                <a:gd name="T85" fmla="*/ 845 h 855"/>
                <a:gd name="T86" fmla="*/ 667 w 1553"/>
                <a:gd name="T87" fmla="*/ 849 h 855"/>
                <a:gd name="T88" fmla="*/ 738 w 1553"/>
                <a:gd name="T89" fmla="*/ 853 h 855"/>
                <a:gd name="T90" fmla="*/ 772 w 1553"/>
                <a:gd name="T91" fmla="*/ 855 h 855"/>
                <a:gd name="T92" fmla="*/ 777 w 1553"/>
                <a:gd name="T93" fmla="*/ 855 h 855"/>
                <a:gd name="T94" fmla="*/ 781 w 1553"/>
                <a:gd name="T95" fmla="*/ 855 h 855"/>
                <a:gd name="T96" fmla="*/ 850 w 1553"/>
                <a:gd name="T97" fmla="*/ 852 h 855"/>
                <a:gd name="T98" fmla="*/ 922 w 1553"/>
                <a:gd name="T99" fmla="*/ 845 h 855"/>
                <a:gd name="T100" fmla="*/ 959 w 1553"/>
                <a:gd name="T101" fmla="*/ 840 h 855"/>
                <a:gd name="T102" fmla="*/ 1028 w 1553"/>
                <a:gd name="T103" fmla="*/ 825 h 855"/>
                <a:gd name="T104" fmla="*/ 1095 w 1553"/>
                <a:gd name="T105" fmla="*/ 806 h 855"/>
                <a:gd name="T106" fmla="*/ 1159 w 1553"/>
                <a:gd name="T107" fmla="*/ 781 h 855"/>
                <a:gd name="T108" fmla="*/ 1219 w 1553"/>
                <a:gd name="T109" fmla="*/ 751 h 855"/>
                <a:gd name="T110" fmla="*/ 1276 w 1553"/>
                <a:gd name="T111" fmla="*/ 715 h 855"/>
                <a:gd name="T112" fmla="*/ 1327 w 1553"/>
                <a:gd name="T113" fmla="*/ 675 h 855"/>
                <a:gd name="T114" fmla="*/ 1375 w 1553"/>
                <a:gd name="T115" fmla="*/ 629 h 855"/>
                <a:gd name="T116" fmla="*/ 1398 w 1553"/>
                <a:gd name="T117" fmla="*/ 604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53" h="855">
                  <a:moveTo>
                    <a:pt x="1398" y="604"/>
                  </a:moveTo>
                  <a:lnTo>
                    <a:pt x="1398" y="604"/>
                  </a:lnTo>
                  <a:lnTo>
                    <a:pt x="1416" y="579"/>
                  </a:lnTo>
                  <a:lnTo>
                    <a:pt x="1435" y="553"/>
                  </a:lnTo>
                  <a:lnTo>
                    <a:pt x="1452" y="528"/>
                  </a:lnTo>
                  <a:lnTo>
                    <a:pt x="1469" y="499"/>
                  </a:lnTo>
                  <a:lnTo>
                    <a:pt x="1483" y="472"/>
                  </a:lnTo>
                  <a:lnTo>
                    <a:pt x="1496" y="442"/>
                  </a:lnTo>
                  <a:lnTo>
                    <a:pt x="1507" y="414"/>
                  </a:lnTo>
                  <a:lnTo>
                    <a:pt x="1517" y="383"/>
                  </a:lnTo>
                  <a:lnTo>
                    <a:pt x="1527" y="353"/>
                  </a:lnTo>
                  <a:lnTo>
                    <a:pt x="1534" y="321"/>
                  </a:lnTo>
                  <a:lnTo>
                    <a:pt x="1540" y="289"/>
                  </a:lnTo>
                  <a:lnTo>
                    <a:pt x="1546" y="256"/>
                  </a:lnTo>
                  <a:lnTo>
                    <a:pt x="1550" y="223"/>
                  </a:lnTo>
                  <a:lnTo>
                    <a:pt x="1552" y="189"/>
                  </a:lnTo>
                  <a:lnTo>
                    <a:pt x="1553" y="155"/>
                  </a:lnTo>
                  <a:lnTo>
                    <a:pt x="1553" y="121"/>
                  </a:lnTo>
                  <a:lnTo>
                    <a:pt x="1553" y="121"/>
                  </a:lnTo>
                  <a:lnTo>
                    <a:pt x="1510" y="127"/>
                  </a:lnTo>
                  <a:lnTo>
                    <a:pt x="1466" y="130"/>
                  </a:lnTo>
                  <a:lnTo>
                    <a:pt x="1422" y="131"/>
                  </a:lnTo>
                  <a:lnTo>
                    <a:pt x="1377" y="131"/>
                  </a:lnTo>
                  <a:lnTo>
                    <a:pt x="1330" y="130"/>
                  </a:lnTo>
                  <a:lnTo>
                    <a:pt x="1283" y="127"/>
                  </a:lnTo>
                  <a:lnTo>
                    <a:pt x="1236" y="121"/>
                  </a:lnTo>
                  <a:lnTo>
                    <a:pt x="1187" y="115"/>
                  </a:lnTo>
                  <a:lnTo>
                    <a:pt x="1139" y="107"/>
                  </a:lnTo>
                  <a:lnTo>
                    <a:pt x="1089" y="95"/>
                  </a:lnTo>
                  <a:lnTo>
                    <a:pt x="1040" y="84"/>
                  </a:lnTo>
                  <a:lnTo>
                    <a:pt x="990" y="71"/>
                  </a:lnTo>
                  <a:lnTo>
                    <a:pt x="940" y="56"/>
                  </a:lnTo>
                  <a:lnTo>
                    <a:pt x="889" y="39"/>
                  </a:lnTo>
                  <a:lnTo>
                    <a:pt x="839" y="20"/>
                  </a:lnTo>
                  <a:lnTo>
                    <a:pt x="788" y="0"/>
                  </a:lnTo>
                  <a:lnTo>
                    <a:pt x="788" y="0"/>
                  </a:lnTo>
                  <a:lnTo>
                    <a:pt x="735" y="22"/>
                  </a:lnTo>
                  <a:lnTo>
                    <a:pt x="683" y="40"/>
                  </a:lnTo>
                  <a:lnTo>
                    <a:pt x="630" y="57"/>
                  </a:lnTo>
                  <a:lnTo>
                    <a:pt x="579" y="73"/>
                  </a:lnTo>
                  <a:lnTo>
                    <a:pt x="528" y="87"/>
                  </a:lnTo>
                  <a:lnTo>
                    <a:pt x="476" y="98"/>
                  </a:lnTo>
                  <a:lnTo>
                    <a:pt x="425" y="108"/>
                  </a:lnTo>
                  <a:lnTo>
                    <a:pt x="375" y="117"/>
                  </a:lnTo>
                  <a:lnTo>
                    <a:pt x="326" y="122"/>
                  </a:lnTo>
                  <a:lnTo>
                    <a:pt x="276" y="128"/>
                  </a:lnTo>
                  <a:lnTo>
                    <a:pt x="229" y="131"/>
                  </a:lnTo>
                  <a:lnTo>
                    <a:pt x="181" y="132"/>
                  </a:lnTo>
                  <a:lnTo>
                    <a:pt x="134" y="131"/>
                  </a:lnTo>
                  <a:lnTo>
                    <a:pt x="88" y="128"/>
                  </a:lnTo>
                  <a:lnTo>
                    <a:pt x="44" y="124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52"/>
                  </a:lnTo>
                  <a:lnTo>
                    <a:pt x="0" y="186"/>
                  </a:lnTo>
                  <a:lnTo>
                    <a:pt x="3" y="221"/>
                  </a:lnTo>
                  <a:lnTo>
                    <a:pt x="7" y="255"/>
                  </a:lnTo>
                  <a:lnTo>
                    <a:pt x="11" y="287"/>
                  </a:lnTo>
                  <a:lnTo>
                    <a:pt x="19" y="319"/>
                  </a:lnTo>
                  <a:lnTo>
                    <a:pt x="26" y="351"/>
                  </a:lnTo>
                  <a:lnTo>
                    <a:pt x="34" y="381"/>
                  </a:lnTo>
                  <a:lnTo>
                    <a:pt x="46" y="412"/>
                  </a:lnTo>
                  <a:lnTo>
                    <a:pt x="57" y="442"/>
                  </a:lnTo>
                  <a:lnTo>
                    <a:pt x="70" y="471"/>
                  </a:lnTo>
                  <a:lnTo>
                    <a:pt x="84" y="499"/>
                  </a:lnTo>
                  <a:lnTo>
                    <a:pt x="100" y="526"/>
                  </a:lnTo>
                  <a:lnTo>
                    <a:pt x="117" y="553"/>
                  </a:lnTo>
                  <a:lnTo>
                    <a:pt x="135" y="579"/>
                  </a:lnTo>
                  <a:lnTo>
                    <a:pt x="155" y="604"/>
                  </a:lnTo>
                  <a:lnTo>
                    <a:pt x="155" y="604"/>
                  </a:lnTo>
                  <a:lnTo>
                    <a:pt x="178" y="629"/>
                  </a:lnTo>
                  <a:lnTo>
                    <a:pt x="201" y="653"/>
                  </a:lnTo>
                  <a:lnTo>
                    <a:pt x="226" y="675"/>
                  </a:lnTo>
                  <a:lnTo>
                    <a:pt x="252" y="695"/>
                  </a:lnTo>
                  <a:lnTo>
                    <a:pt x="277" y="715"/>
                  </a:lnTo>
                  <a:lnTo>
                    <a:pt x="306" y="734"/>
                  </a:lnTo>
                  <a:lnTo>
                    <a:pt x="334" y="751"/>
                  </a:lnTo>
                  <a:lnTo>
                    <a:pt x="364" y="766"/>
                  </a:lnTo>
                  <a:lnTo>
                    <a:pt x="394" y="781"/>
                  </a:lnTo>
                  <a:lnTo>
                    <a:pt x="425" y="793"/>
                  </a:lnTo>
                  <a:lnTo>
                    <a:pt x="458" y="806"/>
                  </a:lnTo>
                  <a:lnTo>
                    <a:pt x="491" y="816"/>
                  </a:lnTo>
                  <a:lnTo>
                    <a:pt x="525" y="825"/>
                  </a:lnTo>
                  <a:lnTo>
                    <a:pt x="559" y="833"/>
                  </a:lnTo>
                  <a:lnTo>
                    <a:pt x="594" y="840"/>
                  </a:lnTo>
                  <a:lnTo>
                    <a:pt x="631" y="845"/>
                  </a:lnTo>
                  <a:lnTo>
                    <a:pt x="631" y="845"/>
                  </a:lnTo>
                  <a:lnTo>
                    <a:pt x="667" y="849"/>
                  </a:lnTo>
                  <a:lnTo>
                    <a:pt x="703" y="852"/>
                  </a:lnTo>
                  <a:lnTo>
                    <a:pt x="738" y="853"/>
                  </a:lnTo>
                  <a:lnTo>
                    <a:pt x="772" y="855"/>
                  </a:lnTo>
                  <a:lnTo>
                    <a:pt x="772" y="855"/>
                  </a:lnTo>
                  <a:lnTo>
                    <a:pt x="777" y="855"/>
                  </a:lnTo>
                  <a:lnTo>
                    <a:pt x="777" y="855"/>
                  </a:lnTo>
                  <a:lnTo>
                    <a:pt x="781" y="855"/>
                  </a:lnTo>
                  <a:lnTo>
                    <a:pt x="781" y="855"/>
                  </a:lnTo>
                  <a:lnTo>
                    <a:pt x="815" y="853"/>
                  </a:lnTo>
                  <a:lnTo>
                    <a:pt x="850" y="852"/>
                  </a:lnTo>
                  <a:lnTo>
                    <a:pt x="886" y="849"/>
                  </a:lnTo>
                  <a:lnTo>
                    <a:pt x="922" y="845"/>
                  </a:lnTo>
                  <a:lnTo>
                    <a:pt x="922" y="845"/>
                  </a:lnTo>
                  <a:lnTo>
                    <a:pt x="959" y="840"/>
                  </a:lnTo>
                  <a:lnTo>
                    <a:pt x="994" y="833"/>
                  </a:lnTo>
                  <a:lnTo>
                    <a:pt x="1028" y="825"/>
                  </a:lnTo>
                  <a:lnTo>
                    <a:pt x="1062" y="816"/>
                  </a:lnTo>
                  <a:lnTo>
                    <a:pt x="1095" y="806"/>
                  </a:lnTo>
                  <a:lnTo>
                    <a:pt x="1128" y="793"/>
                  </a:lnTo>
                  <a:lnTo>
                    <a:pt x="1159" y="781"/>
                  </a:lnTo>
                  <a:lnTo>
                    <a:pt x="1189" y="766"/>
                  </a:lnTo>
                  <a:lnTo>
                    <a:pt x="1219" y="751"/>
                  </a:lnTo>
                  <a:lnTo>
                    <a:pt x="1247" y="734"/>
                  </a:lnTo>
                  <a:lnTo>
                    <a:pt x="1276" y="715"/>
                  </a:lnTo>
                  <a:lnTo>
                    <a:pt x="1301" y="695"/>
                  </a:lnTo>
                  <a:lnTo>
                    <a:pt x="1327" y="675"/>
                  </a:lnTo>
                  <a:lnTo>
                    <a:pt x="1352" y="653"/>
                  </a:lnTo>
                  <a:lnTo>
                    <a:pt x="1375" y="629"/>
                  </a:lnTo>
                  <a:lnTo>
                    <a:pt x="1398" y="604"/>
                  </a:lnTo>
                  <a:lnTo>
                    <a:pt x="1398" y="60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Freeform 31"/>
            <p:cNvSpPr>
              <a:spLocks/>
            </p:cNvSpPr>
            <p:nvPr/>
          </p:nvSpPr>
          <p:spPr bwMode="auto">
            <a:xfrm>
              <a:off x="7760747" y="4086733"/>
              <a:ext cx="953170" cy="1638022"/>
            </a:xfrm>
            <a:custGeom>
              <a:avLst/>
              <a:gdLst>
                <a:gd name="T0" fmla="*/ 0 w 746"/>
                <a:gd name="T1" fmla="*/ 767 h 1282"/>
                <a:gd name="T2" fmla="*/ 54 w 746"/>
                <a:gd name="T3" fmla="*/ 900 h 1282"/>
                <a:gd name="T4" fmla="*/ 93 w 746"/>
                <a:gd name="T5" fmla="*/ 1030 h 1282"/>
                <a:gd name="T6" fmla="*/ 113 w 746"/>
                <a:gd name="T7" fmla="*/ 1127 h 1282"/>
                <a:gd name="T8" fmla="*/ 121 w 746"/>
                <a:gd name="T9" fmla="*/ 1190 h 1282"/>
                <a:gd name="T10" fmla="*/ 127 w 746"/>
                <a:gd name="T11" fmla="*/ 1252 h 1282"/>
                <a:gd name="T12" fmla="*/ 127 w 746"/>
                <a:gd name="T13" fmla="*/ 1282 h 1282"/>
                <a:gd name="T14" fmla="*/ 197 w 746"/>
                <a:gd name="T15" fmla="*/ 1269 h 1282"/>
                <a:gd name="T16" fmla="*/ 264 w 746"/>
                <a:gd name="T17" fmla="*/ 1252 h 1282"/>
                <a:gd name="T18" fmla="*/ 328 w 746"/>
                <a:gd name="T19" fmla="*/ 1229 h 1282"/>
                <a:gd name="T20" fmla="*/ 387 w 746"/>
                <a:gd name="T21" fmla="*/ 1202 h 1282"/>
                <a:gd name="T22" fmla="*/ 444 w 746"/>
                <a:gd name="T23" fmla="*/ 1170 h 1282"/>
                <a:gd name="T24" fmla="*/ 497 w 746"/>
                <a:gd name="T25" fmla="*/ 1133 h 1282"/>
                <a:gd name="T26" fmla="*/ 545 w 746"/>
                <a:gd name="T27" fmla="*/ 1090 h 1282"/>
                <a:gd name="T28" fmla="*/ 589 w 746"/>
                <a:gd name="T29" fmla="*/ 1043 h 1282"/>
                <a:gd name="T30" fmla="*/ 608 w 746"/>
                <a:gd name="T31" fmla="*/ 1019 h 1282"/>
                <a:gd name="T32" fmla="*/ 643 w 746"/>
                <a:gd name="T33" fmla="*/ 968 h 1282"/>
                <a:gd name="T34" fmla="*/ 673 w 746"/>
                <a:gd name="T35" fmla="*/ 914 h 1282"/>
                <a:gd name="T36" fmla="*/ 697 w 746"/>
                <a:gd name="T37" fmla="*/ 858 h 1282"/>
                <a:gd name="T38" fmla="*/ 716 w 746"/>
                <a:gd name="T39" fmla="*/ 799 h 1282"/>
                <a:gd name="T40" fmla="*/ 730 w 746"/>
                <a:gd name="T41" fmla="*/ 738 h 1282"/>
                <a:gd name="T42" fmla="*/ 740 w 746"/>
                <a:gd name="T43" fmla="*/ 674 h 1282"/>
                <a:gd name="T44" fmla="*/ 744 w 746"/>
                <a:gd name="T45" fmla="*/ 608 h 1282"/>
                <a:gd name="T46" fmla="*/ 744 w 746"/>
                <a:gd name="T47" fmla="*/ 541 h 1282"/>
                <a:gd name="T48" fmla="*/ 740 w 746"/>
                <a:gd name="T49" fmla="*/ 472 h 1282"/>
                <a:gd name="T50" fmla="*/ 730 w 746"/>
                <a:gd name="T51" fmla="*/ 402 h 1282"/>
                <a:gd name="T52" fmla="*/ 716 w 746"/>
                <a:gd name="T53" fmla="*/ 331 h 1282"/>
                <a:gd name="T54" fmla="*/ 697 w 746"/>
                <a:gd name="T55" fmla="*/ 259 h 1282"/>
                <a:gd name="T56" fmla="*/ 675 w 746"/>
                <a:gd name="T57" fmla="*/ 185 h 1282"/>
                <a:gd name="T58" fmla="*/ 646 w 746"/>
                <a:gd name="T59" fmla="*/ 111 h 1282"/>
                <a:gd name="T60" fmla="*/ 615 w 746"/>
                <a:gd name="T61" fmla="*/ 37 h 1282"/>
                <a:gd name="T62" fmla="*/ 598 w 746"/>
                <a:gd name="T63" fmla="*/ 0 h 1282"/>
                <a:gd name="T64" fmla="*/ 548 w 746"/>
                <a:gd name="T65" fmla="*/ 99 h 1282"/>
                <a:gd name="T66" fmla="*/ 491 w 746"/>
                <a:gd name="T67" fmla="*/ 200 h 1282"/>
                <a:gd name="T68" fmla="*/ 427 w 746"/>
                <a:gd name="T69" fmla="*/ 298 h 1282"/>
                <a:gd name="T70" fmla="*/ 356 w 746"/>
                <a:gd name="T71" fmla="*/ 396 h 1282"/>
                <a:gd name="T72" fmla="*/ 278 w 746"/>
                <a:gd name="T73" fmla="*/ 493 h 1282"/>
                <a:gd name="T74" fmla="*/ 191 w 746"/>
                <a:gd name="T75" fmla="*/ 587 h 1282"/>
                <a:gd name="T76" fmla="*/ 100 w 746"/>
                <a:gd name="T77" fmla="*/ 678 h 1282"/>
                <a:gd name="T78" fmla="*/ 0 w 746"/>
                <a:gd name="T79" fmla="*/ 767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46" h="1282">
                  <a:moveTo>
                    <a:pt x="0" y="767"/>
                  </a:moveTo>
                  <a:lnTo>
                    <a:pt x="0" y="767"/>
                  </a:lnTo>
                  <a:lnTo>
                    <a:pt x="29" y="833"/>
                  </a:lnTo>
                  <a:lnTo>
                    <a:pt x="54" y="900"/>
                  </a:lnTo>
                  <a:lnTo>
                    <a:pt x="76" y="965"/>
                  </a:lnTo>
                  <a:lnTo>
                    <a:pt x="93" y="1030"/>
                  </a:lnTo>
                  <a:lnTo>
                    <a:pt x="107" y="1094"/>
                  </a:lnTo>
                  <a:lnTo>
                    <a:pt x="113" y="1127"/>
                  </a:lnTo>
                  <a:lnTo>
                    <a:pt x="118" y="1158"/>
                  </a:lnTo>
                  <a:lnTo>
                    <a:pt x="121" y="1190"/>
                  </a:lnTo>
                  <a:lnTo>
                    <a:pt x="124" y="1221"/>
                  </a:lnTo>
                  <a:lnTo>
                    <a:pt x="127" y="1252"/>
                  </a:lnTo>
                  <a:lnTo>
                    <a:pt x="127" y="1282"/>
                  </a:lnTo>
                  <a:lnTo>
                    <a:pt x="127" y="1282"/>
                  </a:lnTo>
                  <a:lnTo>
                    <a:pt x="163" y="1276"/>
                  </a:lnTo>
                  <a:lnTo>
                    <a:pt x="197" y="1269"/>
                  </a:lnTo>
                  <a:lnTo>
                    <a:pt x="231" y="1261"/>
                  </a:lnTo>
                  <a:lnTo>
                    <a:pt x="264" y="1252"/>
                  </a:lnTo>
                  <a:lnTo>
                    <a:pt x="296" y="1241"/>
                  </a:lnTo>
                  <a:lnTo>
                    <a:pt x="328" y="1229"/>
                  </a:lnTo>
                  <a:lnTo>
                    <a:pt x="357" y="1217"/>
                  </a:lnTo>
                  <a:lnTo>
                    <a:pt x="387" y="1202"/>
                  </a:lnTo>
                  <a:lnTo>
                    <a:pt x="416" y="1187"/>
                  </a:lnTo>
                  <a:lnTo>
                    <a:pt x="444" y="1170"/>
                  </a:lnTo>
                  <a:lnTo>
                    <a:pt x="470" y="1153"/>
                  </a:lnTo>
                  <a:lnTo>
                    <a:pt x="497" y="1133"/>
                  </a:lnTo>
                  <a:lnTo>
                    <a:pt x="521" y="1113"/>
                  </a:lnTo>
                  <a:lnTo>
                    <a:pt x="545" y="1090"/>
                  </a:lnTo>
                  <a:lnTo>
                    <a:pt x="568" y="1067"/>
                  </a:lnTo>
                  <a:lnTo>
                    <a:pt x="589" y="1043"/>
                  </a:lnTo>
                  <a:lnTo>
                    <a:pt x="589" y="1043"/>
                  </a:lnTo>
                  <a:lnTo>
                    <a:pt x="608" y="1019"/>
                  </a:lnTo>
                  <a:lnTo>
                    <a:pt x="626" y="993"/>
                  </a:lnTo>
                  <a:lnTo>
                    <a:pt x="643" y="968"/>
                  </a:lnTo>
                  <a:lnTo>
                    <a:pt x="659" y="941"/>
                  </a:lnTo>
                  <a:lnTo>
                    <a:pt x="673" y="914"/>
                  </a:lnTo>
                  <a:lnTo>
                    <a:pt x="686" y="887"/>
                  </a:lnTo>
                  <a:lnTo>
                    <a:pt x="697" y="858"/>
                  </a:lnTo>
                  <a:lnTo>
                    <a:pt x="707" y="829"/>
                  </a:lnTo>
                  <a:lnTo>
                    <a:pt x="716" y="799"/>
                  </a:lnTo>
                  <a:lnTo>
                    <a:pt x="724" y="769"/>
                  </a:lnTo>
                  <a:lnTo>
                    <a:pt x="730" y="738"/>
                  </a:lnTo>
                  <a:lnTo>
                    <a:pt x="736" y="706"/>
                  </a:lnTo>
                  <a:lnTo>
                    <a:pt x="740" y="674"/>
                  </a:lnTo>
                  <a:lnTo>
                    <a:pt x="743" y="641"/>
                  </a:lnTo>
                  <a:lnTo>
                    <a:pt x="744" y="608"/>
                  </a:lnTo>
                  <a:lnTo>
                    <a:pt x="746" y="576"/>
                  </a:lnTo>
                  <a:lnTo>
                    <a:pt x="744" y="541"/>
                  </a:lnTo>
                  <a:lnTo>
                    <a:pt x="743" y="507"/>
                  </a:lnTo>
                  <a:lnTo>
                    <a:pt x="740" y="472"/>
                  </a:lnTo>
                  <a:lnTo>
                    <a:pt x="736" y="438"/>
                  </a:lnTo>
                  <a:lnTo>
                    <a:pt x="730" y="402"/>
                  </a:lnTo>
                  <a:lnTo>
                    <a:pt x="724" y="367"/>
                  </a:lnTo>
                  <a:lnTo>
                    <a:pt x="716" y="331"/>
                  </a:lnTo>
                  <a:lnTo>
                    <a:pt x="707" y="294"/>
                  </a:lnTo>
                  <a:lnTo>
                    <a:pt x="697" y="259"/>
                  </a:lnTo>
                  <a:lnTo>
                    <a:pt x="686" y="222"/>
                  </a:lnTo>
                  <a:lnTo>
                    <a:pt x="675" y="185"/>
                  </a:lnTo>
                  <a:lnTo>
                    <a:pt x="660" y="148"/>
                  </a:lnTo>
                  <a:lnTo>
                    <a:pt x="646" y="111"/>
                  </a:lnTo>
                  <a:lnTo>
                    <a:pt x="632" y="74"/>
                  </a:lnTo>
                  <a:lnTo>
                    <a:pt x="615" y="37"/>
                  </a:lnTo>
                  <a:lnTo>
                    <a:pt x="598" y="0"/>
                  </a:lnTo>
                  <a:lnTo>
                    <a:pt x="598" y="0"/>
                  </a:lnTo>
                  <a:lnTo>
                    <a:pt x="574" y="50"/>
                  </a:lnTo>
                  <a:lnTo>
                    <a:pt x="548" y="99"/>
                  </a:lnTo>
                  <a:lnTo>
                    <a:pt x="521" y="149"/>
                  </a:lnTo>
                  <a:lnTo>
                    <a:pt x="491" y="200"/>
                  </a:lnTo>
                  <a:lnTo>
                    <a:pt x="460" y="249"/>
                  </a:lnTo>
                  <a:lnTo>
                    <a:pt x="427" y="298"/>
                  </a:lnTo>
                  <a:lnTo>
                    <a:pt x="393" y="348"/>
                  </a:lnTo>
                  <a:lnTo>
                    <a:pt x="356" y="396"/>
                  </a:lnTo>
                  <a:lnTo>
                    <a:pt x="318" y="445"/>
                  </a:lnTo>
                  <a:lnTo>
                    <a:pt x="278" y="493"/>
                  </a:lnTo>
                  <a:lnTo>
                    <a:pt x="235" y="540"/>
                  </a:lnTo>
                  <a:lnTo>
                    <a:pt x="191" y="587"/>
                  </a:lnTo>
                  <a:lnTo>
                    <a:pt x="147" y="632"/>
                  </a:lnTo>
                  <a:lnTo>
                    <a:pt x="100" y="678"/>
                  </a:lnTo>
                  <a:lnTo>
                    <a:pt x="50" y="723"/>
                  </a:lnTo>
                  <a:lnTo>
                    <a:pt x="0" y="767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Freeform 32"/>
            <p:cNvSpPr>
              <a:spLocks/>
            </p:cNvSpPr>
            <p:nvPr/>
          </p:nvSpPr>
          <p:spPr bwMode="auto">
            <a:xfrm>
              <a:off x="6945569" y="5066736"/>
              <a:ext cx="977447" cy="670797"/>
            </a:xfrm>
            <a:custGeom>
              <a:avLst/>
              <a:gdLst>
                <a:gd name="T0" fmla="*/ 626 w 765"/>
                <a:gd name="T1" fmla="*/ 10 h 525"/>
                <a:gd name="T2" fmla="*/ 626 w 765"/>
                <a:gd name="T3" fmla="*/ 10 h 525"/>
                <a:gd name="T4" fmla="*/ 589 w 765"/>
                <a:gd name="T5" fmla="*/ 42 h 525"/>
                <a:gd name="T6" fmla="*/ 550 w 765"/>
                <a:gd name="T7" fmla="*/ 72 h 525"/>
                <a:gd name="T8" fmla="*/ 512 w 765"/>
                <a:gd name="T9" fmla="*/ 101 h 525"/>
                <a:gd name="T10" fmla="*/ 473 w 765"/>
                <a:gd name="T11" fmla="*/ 130 h 525"/>
                <a:gd name="T12" fmla="*/ 435 w 765"/>
                <a:gd name="T13" fmla="*/ 157 h 525"/>
                <a:gd name="T14" fmla="*/ 395 w 765"/>
                <a:gd name="T15" fmla="*/ 184 h 525"/>
                <a:gd name="T16" fmla="*/ 357 w 765"/>
                <a:gd name="T17" fmla="*/ 209 h 525"/>
                <a:gd name="T18" fmla="*/ 317 w 765"/>
                <a:gd name="T19" fmla="*/ 234 h 525"/>
                <a:gd name="T20" fmla="*/ 277 w 765"/>
                <a:gd name="T21" fmla="*/ 256 h 525"/>
                <a:gd name="T22" fmla="*/ 237 w 765"/>
                <a:gd name="T23" fmla="*/ 279 h 525"/>
                <a:gd name="T24" fmla="*/ 198 w 765"/>
                <a:gd name="T25" fmla="*/ 300 h 525"/>
                <a:gd name="T26" fmla="*/ 159 w 765"/>
                <a:gd name="T27" fmla="*/ 322 h 525"/>
                <a:gd name="T28" fmla="*/ 119 w 765"/>
                <a:gd name="T29" fmla="*/ 342 h 525"/>
                <a:gd name="T30" fmla="*/ 80 w 765"/>
                <a:gd name="T31" fmla="*/ 360 h 525"/>
                <a:gd name="T32" fmla="*/ 40 w 765"/>
                <a:gd name="T33" fmla="*/ 377 h 525"/>
                <a:gd name="T34" fmla="*/ 0 w 765"/>
                <a:gd name="T35" fmla="*/ 394 h 525"/>
                <a:gd name="T36" fmla="*/ 0 w 765"/>
                <a:gd name="T37" fmla="*/ 394 h 525"/>
                <a:gd name="T38" fmla="*/ 51 w 765"/>
                <a:gd name="T39" fmla="*/ 414 h 525"/>
                <a:gd name="T40" fmla="*/ 101 w 765"/>
                <a:gd name="T41" fmla="*/ 433 h 525"/>
                <a:gd name="T42" fmla="*/ 152 w 765"/>
                <a:gd name="T43" fmla="*/ 450 h 525"/>
                <a:gd name="T44" fmla="*/ 202 w 765"/>
                <a:gd name="T45" fmla="*/ 465 h 525"/>
                <a:gd name="T46" fmla="*/ 252 w 765"/>
                <a:gd name="T47" fmla="*/ 478 h 525"/>
                <a:gd name="T48" fmla="*/ 301 w 765"/>
                <a:gd name="T49" fmla="*/ 489 h 525"/>
                <a:gd name="T50" fmla="*/ 351 w 765"/>
                <a:gd name="T51" fmla="*/ 501 h 525"/>
                <a:gd name="T52" fmla="*/ 399 w 765"/>
                <a:gd name="T53" fmla="*/ 509 h 525"/>
                <a:gd name="T54" fmla="*/ 448 w 765"/>
                <a:gd name="T55" fmla="*/ 515 h 525"/>
                <a:gd name="T56" fmla="*/ 495 w 765"/>
                <a:gd name="T57" fmla="*/ 521 h 525"/>
                <a:gd name="T58" fmla="*/ 542 w 765"/>
                <a:gd name="T59" fmla="*/ 524 h 525"/>
                <a:gd name="T60" fmla="*/ 589 w 765"/>
                <a:gd name="T61" fmla="*/ 525 h 525"/>
                <a:gd name="T62" fmla="*/ 634 w 765"/>
                <a:gd name="T63" fmla="*/ 525 h 525"/>
                <a:gd name="T64" fmla="*/ 678 w 765"/>
                <a:gd name="T65" fmla="*/ 524 h 525"/>
                <a:gd name="T66" fmla="*/ 722 w 765"/>
                <a:gd name="T67" fmla="*/ 521 h 525"/>
                <a:gd name="T68" fmla="*/ 765 w 765"/>
                <a:gd name="T69" fmla="*/ 515 h 525"/>
                <a:gd name="T70" fmla="*/ 765 w 765"/>
                <a:gd name="T71" fmla="*/ 515 h 525"/>
                <a:gd name="T72" fmla="*/ 765 w 765"/>
                <a:gd name="T73" fmla="*/ 485 h 525"/>
                <a:gd name="T74" fmla="*/ 762 w 765"/>
                <a:gd name="T75" fmla="*/ 454 h 525"/>
                <a:gd name="T76" fmla="*/ 759 w 765"/>
                <a:gd name="T77" fmla="*/ 423 h 525"/>
                <a:gd name="T78" fmla="*/ 756 w 765"/>
                <a:gd name="T79" fmla="*/ 391 h 525"/>
                <a:gd name="T80" fmla="*/ 751 w 765"/>
                <a:gd name="T81" fmla="*/ 360 h 525"/>
                <a:gd name="T82" fmla="*/ 745 w 765"/>
                <a:gd name="T83" fmla="*/ 327 h 525"/>
                <a:gd name="T84" fmla="*/ 731 w 765"/>
                <a:gd name="T85" fmla="*/ 263 h 525"/>
                <a:gd name="T86" fmla="*/ 714 w 765"/>
                <a:gd name="T87" fmla="*/ 198 h 525"/>
                <a:gd name="T88" fmla="*/ 692 w 765"/>
                <a:gd name="T89" fmla="*/ 133 h 525"/>
                <a:gd name="T90" fmla="*/ 667 w 765"/>
                <a:gd name="T91" fmla="*/ 66 h 525"/>
                <a:gd name="T92" fmla="*/ 638 w 765"/>
                <a:gd name="T93" fmla="*/ 0 h 525"/>
                <a:gd name="T94" fmla="*/ 638 w 765"/>
                <a:gd name="T95" fmla="*/ 0 h 525"/>
                <a:gd name="T96" fmla="*/ 626 w 765"/>
                <a:gd name="T97" fmla="*/ 10 h 525"/>
                <a:gd name="T98" fmla="*/ 626 w 765"/>
                <a:gd name="T99" fmla="*/ 1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5" h="525">
                  <a:moveTo>
                    <a:pt x="626" y="10"/>
                  </a:moveTo>
                  <a:lnTo>
                    <a:pt x="626" y="10"/>
                  </a:lnTo>
                  <a:lnTo>
                    <a:pt x="589" y="42"/>
                  </a:lnTo>
                  <a:lnTo>
                    <a:pt x="550" y="72"/>
                  </a:lnTo>
                  <a:lnTo>
                    <a:pt x="512" y="101"/>
                  </a:lnTo>
                  <a:lnTo>
                    <a:pt x="473" y="130"/>
                  </a:lnTo>
                  <a:lnTo>
                    <a:pt x="435" y="157"/>
                  </a:lnTo>
                  <a:lnTo>
                    <a:pt x="395" y="184"/>
                  </a:lnTo>
                  <a:lnTo>
                    <a:pt x="357" y="209"/>
                  </a:lnTo>
                  <a:lnTo>
                    <a:pt x="317" y="234"/>
                  </a:lnTo>
                  <a:lnTo>
                    <a:pt x="277" y="256"/>
                  </a:lnTo>
                  <a:lnTo>
                    <a:pt x="237" y="279"/>
                  </a:lnTo>
                  <a:lnTo>
                    <a:pt x="198" y="300"/>
                  </a:lnTo>
                  <a:lnTo>
                    <a:pt x="159" y="322"/>
                  </a:lnTo>
                  <a:lnTo>
                    <a:pt x="119" y="342"/>
                  </a:lnTo>
                  <a:lnTo>
                    <a:pt x="80" y="360"/>
                  </a:lnTo>
                  <a:lnTo>
                    <a:pt x="40" y="377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51" y="414"/>
                  </a:lnTo>
                  <a:lnTo>
                    <a:pt x="101" y="433"/>
                  </a:lnTo>
                  <a:lnTo>
                    <a:pt x="152" y="450"/>
                  </a:lnTo>
                  <a:lnTo>
                    <a:pt x="202" y="465"/>
                  </a:lnTo>
                  <a:lnTo>
                    <a:pt x="252" y="478"/>
                  </a:lnTo>
                  <a:lnTo>
                    <a:pt x="301" y="489"/>
                  </a:lnTo>
                  <a:lnTo>
                    <a:pt x="351" y="501"/>
                  </a:lnTo>
                  <a:lnTo>
                    <a:pt x="399" y="509"/>
                  </a:lnTo>
                  <a:lnTo>
                    <a:pt x="448" y="515"/>
                  </a:lnTo>
                  <a:lnTo>
                    <a:pt x="495" y="521"/>
                  </a:lnTo>
                  <a:lnTo>
                    <a:pt x="542" y="524"/>
                  </a:lnTo>
                  <a:lnTo>
                    <a:pt x="589" y="525"/>
                  </a:lnTo>
                  <a:lnTo>
                    <a:pt x="634" y="525"/>
                  </a:lnTo>
                  <a:lnTo>
                    <a:pt x="678" y="524"/>
                  </a:lnTo>
                  <a:lnTo>
                    <a:pt x="722" y="521"/>
                  </a:lnTo>
                  <a:lnTo>
                    <a:pt x="765" y="515"/>
                  </a:lnTo>
                  <a:lnTo>
                    <a:pt x="765" y="515"/>
                  </a:lnTo>
                  <a:lnTo>
                    <a:pt x="765" y="485"/>
                  </a:lnTo>
                  <a:lnTo>
                    <a:pt x="762" y="454"/>
                  </a:lnTo>
                  <a:lnTo>
                    <a:pt x="759" y="423"/>
                  </a:lnTo>
                  <a:lnTo>
                    <a:pt x="756" y="391"/>
                  </a:lnTo>
                  <a:lnTo>
                    <a:pt x="751" y="360"/>
                  </a:lnTo>
                  <a:lnTo>
                    <a:pt x="745" y="327"/>
                  </a:lnTo>
                  <a:lnTo>
                    <a:pt x="731" y="263"/>
                  </a:lnTo>
                  <a:lnTo>
                    <a:pt x="714" y="198"/>
                  </a:lnTo>
                  <a:lnTo>
                    <a:pt x="692" y="133"/>
                  </a:lnTo>
                  <a:lnTo>
                    <a:pt x="667" y="66"/>
                  </a:lnTo>
                  <a:lnTo>
                    <a:pt x="638" y="0"/>
                  </a:lnTo>
                  <a:lnTo>
                    <a:pt x="638" y="0"/>
                  </a:lnTo>
                  <a:lnTo>
                    <a:pt x="626" y="10"/>
                  </a:lnTo>
                  <a:lnTo>
                    <a:pt x="626" y="10"/>
                  </a:lnTo>
                  <a:close/>
                </a:path>
              </a:pathLst>
            </a:custGeom>
            <a:solidFill>
              <a:schemeClr val="accent5"/>
            </a:solidFill>
            <a:ln w="4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Freeform 33"/>
            <p:cNvSpPr>
              <a:spLocks/>
            </p:cNvSpPr>
            <p:nvPr/>
          </p:nvSpPr>
          <p:spPr bwMode="auto">
            <a:xfrm>
              <a:off x="6945569" y="2488321"/>
              <a:ext cx="1742794" cy="964670"/>
            </a:xfrm>
            <a:custGeom>
              <a:avLst/>
              <a:gdLst>
                <a:gd name="T0" fmla="*/ 894 w 1364"/>
                <a:gd name="T1" fmla="*/ 755 h 755"/>
                <a:gd name="T2" fmla="*/ 1018 w 1364"/>
                <a:gd name="T3" fmla="*/ 733 h 755"/>
                <a:gd name="T4" fmla="*/ 1138 w 1364"/>
                <a:gd name="T5" fmla="*/ 723 h 755"/>
                <a:gd name="T6" fmla="*/ 1254 w 1364"/>
                <a:gd name="T7" fmla="*/ 723 h 755"/>
                <a:gd name="T8" fmla="*/ 1364 w 1364"/>
                <a:gd name="T9" fmla="*/ 736 h 755"/>
                <a:gd name="T10" fmla="*/ 1364 w 1364"/>
                <a:gd name="T11" fmla="*/ 701 h 755"/>
                <a:gd name="T12" fmla="*/ 1359 w 1364"/>
                <a:gd name="T13" fmla="*/ 632 h 755"/>
                <a:gd name="T14" fmla="*/ 1351 w 1364"/>
                <a:gd name="T15" fmla="*/ 567 h 755"/>
                <a:gd name="T16" fmla="*/ 1337 w 1364"/>
                <a:gd name="T17" fmla="*/ 503 h 755"/>
                <a:gd name="T18" fmla="*/ 1318 w 1364"/>
                <a:gd name="T19" fmla="*/ 442 h 755"/>
                <a:gd name="T20" fmla="*/ 1293 w 1364"/>
                <a:gd name="T21" fmla="*/ 382 h 755"/>
                <a:gd name="T22" fmla="*/ 1263 w 1364"/>
                <a:gd name="T23" fmla="*/ 327 h 755"/>
                <a:gd name="T24" fmla="*/ 1227 w 1364"/>
                <a:gd name="T25" fmla="*/ 274 h 755"/>
                <a:gd name="T26" fmla="*/ 1207 w 1364"/>
                <a:gd name="T27" fmla="*/ 250 h 755"/>
                <a:gd name="T28" fmla="*/ 1159 w 1364"/>
                <a:gd name="T29" fmla="*/ 199 h 755"/>
                <a:gd name="T30" fmla="*/ 1106 w 1364"/>
                <a:gd name="T31" fmla="*/ 153 h 755"/>
                <a:gd name="T32" fmla="*/ 1048 w 1364"/>
                <a:gd name="T33" fmla="*/ 114 h 755"/>
                <a:gd name="T34" fmla="*/ 985 w 1364"/>
                <a:gd name="T35" fmla="*/ 81 h 755"/>
                <a:gd name="T36" fmla="*/ 919 w 1364"/>
                <a:gd name="T37" fmla="*/ 52 h 755"/>
                <a:gd name="T38" fmla="*/ 847 w 1364"/>
                <a:gd name="T39" fmla="*/ 31 h 755"/>
                <a:gd name="T40" fmla="*/ 774 w 1364"/>
                <a:gd name="T41" fmla="*/ 15 h 755"/>
                <a:gd name="T42" fmla="*/ 697 w 1364"/>
                <a:gd name="T43" fmla="*/ 4 h 755"/>
                <a:gd name="T44" fmla="*/ 616 w 1364"/>
                <a:gd name="T45" fmla="*/ 0 h 755"/>
                <a:gd name="T46" fmla="*/ 533 w 1364"/>
                <a:gd name="T47" fmla="*/ 1 h 755"/>
                <a:gd name="T48" fmla="*/ 448 w 1364"/>
                <a:gd name="T49" fmla="*/ 8 h 755"/>
                <a:gd name="T50" fmla="*/ 361 w 1364"/>
                <a:gd name="T51" fmla="*/ 20 h 755"/>
                <a:gd name="T52" fmla="*/ 273 w 1364"/>
                <a:gd name="T53" fmla="*/ 38 h 755"/>
                <a:gd name="T54" fmla="*/ 182 w 1364"/>
                <a:gd name="T55" fmla="*/ 61 h 755"/>
                <a:gd name="T56" fmla="*/ 91 w 1364"/>
                <a:gd name="T57" fmla="*/ 89 h 755"/>
                <a:gd name="T58" fmla="*/ 0 w 1364"/>
                <a:gd name="T59" fmla="*/ 124 h 755"/>
                <a:gd name="T60" fmla="*/ 41 w 1364"/>
                <a:gd name="T61" fmla="*/ 141 h 755"/>
                <a:gd name="T62" fmla="*/ 122 w 1364"/>
                <a:gd name="T63" fmla="*/ 178 h 755"/>
                <a:gd name="T64" fmla="*/ 205 w 1364"/>
                <a:gd name="T65" fmla="*/ 217 h 755"/>
                <a:gd name="T66" fmla="*/ 286 w 1364"/>
                <a:gd name="T67" fmla="*/ 263 h 755"/>
                <a:gd name="T68" fmla="*/ 367 w 1364"/>
                <a:gd name="T69" fmla="*/ 311 h 755"/>
                <a:gd name="T70" fmla="*/ 448 w 1364"/>
                <a:gd name="T71" fmla="*/ 365 h 755"/>
                <a:gd name="T72" fmla="*/ 527 w 1364"/>
                <a:gd name="T73" fmla="*/ 422 h 755"/>
                <a:gd name="T74" fmla="*/ 607 w 1364"/>
                <a:gd name="T75" fmla="*/ 483 h 755"/>
                <a:gd name="T76" fmla="*/ 646 w 1364"/>
                <a:gd name="T77" fmla="*/ 514 h 755"/>
                <a:gd name="T78" fmla="*/ 775 w 1364"/>
                <a:gd name="T79" fmla="*/ 632 h 755"/>
                <a:gd name="T80" fmla="*/ 894 w 1364"/>
                <a:gd name="T8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4" h="755">
                  <a:moveTo>
                    <a:pt x="894" y="755"/>
                  </a:moveTo>
                  <a:lnTo>
                    <a:pt x="894" y="755"/>
                  </a:lnTo>
                  <a:lnTo>
                    <a:pt x="957" y="742"/>
                  </a:lnTo>
                  <a:lnTo>
                    <a:pt x="1018" y="733"/>
                  </a:lnTo>
                  <a:lnTo>
                    <a:pt x="1078" y="726"/>
                  </a:lnTo>
                  <a:lnTo>
                    <a:pt x="1138" y="723"/>
                  </a:lnTo>
                  <a:lnTo>
                    <a:pt x="1196" y="722"/>
                  </a:lnTo>
                  <a:lnTo>
                    <a:pt x="1254" y="723"/>
                  </a:lnTo>
                  <a:lnTo>
                    <a:pt x="1310" y="729"/>
                  </a:lnTo>
                  <a:lnTo>
                    <a:pt x="1364" y="736"/>
                  </a:lnTo>
                  <a:lnTo>
                    <a:pt x="1364" y="736"/>
                  </a:lnTo>
                  <a:lnTo>
                    <a:pt x="1364" y="701"/>
                  </a:lnTo>
                  <a:lnTo>
                    <a:pt x="1362" y="667"/>
                  </a:lnTo>
                  <a:lnTo>
                    <a:pt x="1359" y="632"/>
                  </a:lnTo>
                  <a:lnTo>
                    <a:pt x="1357" y="600"/>
                  </a:lnTo>
                  <a:lnTo>
                    <a:pt x="1351" y="567"/>
                  </a:lnTo>
                  <a:lnTo>
                    <a:pt x="1345" y="534"/>
                  </a:lnTo>
                  <a:lnTo>
                    <a:pt x="1337" y="503"/>
                  </a:lnTo>
                  <a:lnTo>
                    <a:pt x="1328" y="472"/>
                  </a:lnTo>
                  <a:lnTo>
                    <a:pt x="1318" y="442"/>
                  </a:lnTo>
                  <a:lnTo>
                    <a:pt x="1307" y="412"/>
                  </a:lnTo>
                  <a:lnTo>
                    <a:pt x="1293" y="382"/>
                  </a:lnTo>
                  <a:lnTo>
                    <a:pt x="1278" y="355"/>
                  </a:lnTo>
                  <a:lnTo>
                    <a:pt x="1263" y="327"/>
                  </a:lnTo>
                  <a:lnTo>
                    <a:pt x="1246" y="301"/>
                  </a:lnTo>
                  <a:lnTo>
                    <a:pt x="1227" y="274"/>
                  </a:lnTo>
                  <a:lnTo>
                    <a:pt x="1207" y="250"/>
                  </a:lnTo>
                  <a:lnTo>
                    <a:pt x="1207" y="250"/>
                  </a:lnTo>
                  <a:lnTo>
                    <a:pt x="1185" y="223"/>
                  </a:lnTo>
                  <a:lnTo>
                    <a:pt x="1159" y="199"/>
                  </a:lnTo>
                  <a:lnTo>
                    <a:pt x="1133" y="175"/>
                  </a:lnTo>
                  <a:lnTo>
                    <a:pt x="1106" y="153"/>
                  </a:lnTo>
                  <a:lnTo>
                    <a:pt x="1078" y="132"/>
                  </a:lnTo>
                  <a:lnTo>
                    <a:pt x="1048" y="114"/>
                  </a:lnTo>
                  <a:lnTo>
                    <a:pt x="1017" y="97"/>
                  </a:lnTo>
                  <a:lnTo>
                    <a:pt x="985" y="81"/>
                  </a:lnTo>
                  <a:lnTo>
                    <a:pt x="953" y="65"/>
                  </a:lnTo>
                  <a:lnTo>
                    <a:pt x="919" y="52"/>
                  </a:lnTo>
                  <a:lnTo>
                    <a:pt x="883" y="41"/>
                  </a:lnTo>
                  <a:lnTo>
                    <a:pt x="847" y="31"/>
                  </a:lnTo>
                  <a:lnTo>
                    <a:pt x="810" y="23"/>
                  </a:lnTo>
                  <a:lnTo>
                    <a:pt x="774" y="15"/>
                  </a:lnTo>
                  <a:lnTo>
                    <a:pt x="735" y="8"/>
                  </a:lnTo>
                  <a:lnTo>
                    <a:pt x="697" y="4"/>
                  </a:lnTo>
                  <a:lnTo>
                    <a:pt x="657" y="1"/>
                  </a:lnTo>
                  <a:lnTo>
                    <a:pt x="616" y="0"/>
                  </a:lnTo>
                  <a:lnTo>
                    <a:pt x="576" y="0"/>
                  </a:lnTo>
                  <a:lnTo>
                    <a:pt x="533" y="1"/>
                  </a:lnTo>
                  <a:lnTo>
                    <a:pt x="491" y="4"/>
                  </a:lnTo>
                  <a:lnTo>
                    <a:pt x="448" y="8"/>
                  </a:lnTo>
                  <a:lnTo>
                    <a:pt x="405" y="13"/>
                  </a:lnTo>
                  <a:lnTo>
                    <a:pt x="361" y="20"/>
                  </a:lnTo>
                  <a:lnTo>
                    <a:pt x="317" y="28"/>
                  </a:lnTo>
                  <a:lnTo>
                    <a:pt x="273" y="38"/>
                  </a:lnTo>
                  <a:lnTo>
                    <a:pt x="227" y="48"/>
                  </a:lnTo>
                  <a:lnTo>
                    <a:pt x="182" y="61"/>
                  </a:lnTo>
                  <a:lnTo>
                    <a:pt x="136" y="75"/>
                  </a:lnTo>
                  <a:lnTo>
                    <a:pt x="91" y="89"/>
                  </a:lnTo>
                  <a:lnTo>
                    <a:pt x="45" y="10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41" y="141"/>
                  </a:lnTo>
                  <a:lnTo>
                    <a:pt x="81" y="158"/>
                  </a:lnTo>
                  <a:lnTo>
                    <a:pt x="122" y="178"/>
                  </a:lnTo>
                  <a:lnTo>
                    <a:pt x="163" y="196"/>
                  </a:lnTo>
                  <a:lnTo>
                    <a:pt x="205" y="217"/>
                  </a:lnTo>
                  <a:lnTo>
                    <a:pt x="246" y="240"/>
                  </a:lnTo>
                  <a:lnTo>
                    <a:pt x="286" y="263"/>
                  </a:lnTo>
                  <a:lnTo>
                    <a:pt x="327" y="287"/>
                  </a:lnTo>
                  <a:lnTo>
                    <a:pt x="367" y="311"/>
                  </a:lnTo>
                  <a:lnTo>
                    <a:pt x="408" y="338"/>
                  </a:lnTo>
                  <a:lnTo>
                    <a:pt x="448" y="365"/>
                  </a:lnTo>
                  <a:lnTo>
                    <a:pt x="488" y="392"/>
                  </a:lnTo>
                  <a:lnTo>
                    <a:pt x="527" y="422"/>
                  </a:lnTo>
                  <a:lnTo>
                    <a:pt x="567" y="452"/>
                  </a:lnTo>
                  <a:lnTo>
                    <a:pt x="607" y="483"/>
                  </a:lnTo>
                  <a:lnTo>
                    <a:pt x="646" y="514"/>
                  </a:lnTo>
                  <a:lnTo>
                    <a:pt x="646" y="514"/>
                  </a:lnTo>
                  <a:lnTo>
                    <a:pt x="712" y="573"/>
                  </a:lnTo>
                  <a:lnTo>
                    <a:pt x="775" y="632"/>
                  </a:lnTo>
                  <a:lnTo>
                    <a:pt x="836" y="692"/>
                  </a:lnTo>
                  <a:lnTo>
                    <a:pt x="894" y="755"/>
                  </a:lnTo>
                  <a:lnTo>
                    <a:pt x="894" y="75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Freeform 34"/>
            <p:cNvSpPr>
              <a:spLocks/>
            </p:cNvSpPr>
            <p:nvPr/>
          </p:nvSpPr>
          <p:spPr bwMode="auto">
            <a:xfrm>
              <a:off x="5177221" y="4086733"/>
              <a:ext cx="930172" cy="1634190"/>
            </a:xfrm>
            <a:custGeom>
              <a:avLst/>
              <a:gdLst>
                <a:gd name="T0" fmla="*/ 148 w 728"/>
                <a:gd name="T1" fmla="*/ 0 h 1279"/>
                <a:gd name="T2" fmla="*/ 114 w 728"/>
                <a:gd name="T3" fmla="*/ 74 h 1279"/>
                <a:gd name="T4" fmla="*/ 84 w 728"/>
                <a:gd name="T5" fmla="*/ 148 h 1279"/>
                <a:gd name="T6" fmla="*/ 58 w 728"/>
                <a:gd name="T7" fmla="*/ 222 h 1279"/>
                <a:gd name="T8" fmla="*/ 39 w 728"/>
                <a:gd name="T9" fmla="*/ 294 h 1279"/>
                <a:gd name="T10" fmla="*/ 21 w 728"/>
                <a:gd name="T11" fmla="*/ 367 h 1279"/>
                <a:gd name="T12" fmla="*/ 10 w 728"/>
                <a:gd name="T13" fmla="*/ 438 h 1279"/>
                <a:gd name="T14" fmla="*/ 3 w 728"/>
                <a:gd name="T15" fmla="*/ 507 h 1279"/>
                <a:gd name="T16" fmla="*/ 0 w 728"/>
                <a:gd name="T17" fmla="*/ 576 h 1279"/>
                <a:gd name="T18" fmla="*/ 2 w 728"/>
                <a:gd name="T19" fmla="*/ 641 h 1279"/>
                <a:gd name="T20" fmla="*/ 9 w 728"/>
                <a:gd name="T21" fmla="*/ 706 h 1279"/>
                <a:gd name="T22" fmla="*/ 21 w 728"/>
                <a:gd name="T23" fmla="*/ 769 h 1279"/>
                <a:gd name="T24" fmla="*/ 39 w 728"/>
                <a:gd name="T25" fmla="*/ 829 h 1279"/>
                <a:gd name="T26" fmla="*/ 60 w 728"/>
                <a:gd name="T27" fmla="*/ 887 h 1279"/>
                <a:gd name="T28" fmla="*/ 87 w 728"/>
                <a:gd name="T29" fmla="*/ 941 h 1279"/>
                <a:gd name="T30" fmla="*/ 120 w 728"/>
                <a:gd name="T31" fmla="*/ 993 h 1279"/>
                <a:gd name="T32" fmla="*/ 157 w 728"/>
                <a:gd name="T33" fmla="*/ 1043 h 1279"/>
                <a:gd name="T34" fmla="*/ 176 w 728"/>
                <a:gd name="T35" fmla="*/ 1066 h 1279"/>
                <a:gd name="T36" fmla="*/ 222 w 728"/>
                <a:gd name="T37" fmla="*/ 1110 h 1279"/>
                <a:gd name="T38" fmla="*/ 270 w 728"/>
                <a:gd name="T39" fmla="*/ 1148 h 1279"/>
                <a:gd name="T40" fmla="*/ 322 w 728"/>
                <a:gd name="T41" fmla="*/ 1183 h 1279"/>
                <a:gd name="T42" fmla="*/ 377 w 728"/>
                <a:gd name="T43" fmla="*/ 1212 h 1279"/>
                <a:gd name="T44" fmla="*/ 435 w 728"/>
                <a:gd name="T45" fmla="*/ 1237 h 1279"/>
                <a:gd name="T46" fmla="*/ 498 w 728"/>
                <a:gd name="T47" fmla="*/ 1256 h 1279"/>
                <a:gd name="T48" fmla="*/ 562 w 728"/>
                <a:gd name="T49" fmla="*/ 1272 h 1279"/>
                <a:gd name="T50" fmla="*/ 596 w 728"/>
                <a:gd name="T51" fmla="*/ 1279 h 1279"/>
                <a:gd name="T52" fmla="*/ 599 w 728"/>
                <a:gd name="T53" fmla="*/ 1217 h 1279"/>
                <a:gd name="T54" fmla="*/ 606 w 728"/>
                <a:gd name="T55" fmla="*/ 1153 h 1279"/>
                <a:gd name="T56" fmla="*/ 617 w 728"/>
                <a:gd name="T57" fmla="*/ 1087 h 1279"/>
                <a:gd name="T58" fmla="*/ 632 w 728"/>
                <a:gd name="T59" fmla="*/ 1022 h 1279"/>
                <a:gd name="T60" fmla="*/ 650 w 728"/>
                <a:gd name="T61" fmla="*/ 955 h 1279"/>
                <a:gd name="T62" fmla="*/ 698 w 728"/>
                <a:gd name="T63" fmla="*/ 821 h 1279"/>
                <a:gd name="T64" fmla="*/ 728 w 728"/>
                <a:gd name="T65" fmla="*/ 753 h 1279"/>
                <a:gd name="T66" fmla="*/ 633 w 728"/>
                <a:gd name="T67" fmla="*/ 667 h 1279"/>
                <a:gd name="T68" fmla="*/ 543 w 728"/>
                <a:gd name="T69" fmla="*/ 576 h 1279"/>
                <a:gd name="T70" fmla="*/ 459 w 728"/>
                <a:gd name="T71" fmla="*/ 483 h 1279"/>
                <a:gd name="T72" fmla="*/ 384 w 728"/>
                <a:gd name="T73" fmla="*/ 389 h 1279"/>
                <a:gd name="T74" fmla="*/ 314 w 728"/>
                <a:gd name="T75" fmla="*/ 293 h 1279"/>
                <a:gd name="T76" fmla="*/ 252 w 728"/>
                <a:gd name="T77" fmla="*/ 196 h 1279"/>
                <a:gd name="T78" fmla="*/ 196 w 728"/>
                <a:gd name="T79" fmla="*/ 98 h 1279"/>
                <a:gd name="T80" fmla="*/ 148 w 728"/>
                <a:gd name="T81" fmla="*/ 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8" h="1279">
                  <a:moveTo>
                    <a:pt x="148" y="0"/>
                  </a:moveTo>
                  <a:lnTo>
                    <a:pt x="148" y="0"/>
                  </a:lnTo>
                  <a:lnTo>
                    <a:pt x="131" y="37"/>
                  </a:lnTo>
                  <a:lnTo>
                    <a:pt x="114" y="74"/>
                  </a:lnTo>
                  <a:lnTo>
                    <a:pt x="98" y="111"/>
                  </a:lnTo>
                  <a:lnTo>
                    <a:pt x="84" y="148"/>
                  </a:lnTo>
                  <a:lnTo>
                    <a:pt x="71" y="185"/>
                  </a:lnTo>
                  <a:lnTo>
                    <a:pt x="58" y="222"/>
                  </a:lnTo>
                  <a:lnTo>
                    <a:pt x="48" y="259"/>
                  </a:lnTo>
                  <a:lnTo>
                    <a:pt x="39" y="294"/>
                  </a:lnTo>
                  <a:lnTo>
                    <a:pt x="29" y="331"/>
                  </a:lnTo>
                  <a:lnTo>
                    <a:pt x="21" y="367"/>
                  </a:lnTo>
                  <a:lnTo>
                    <a:pt x="14" y="402"/>
                  </a:lnTo>
                  <a:lnTo>
                    <a:pt x="10" y="438"/>
                  </a:lnTo>
                  <a:lnTo>
                    <a:pt x="6" y="472"/>
                  </a:lnTo>
                  <a:lnTo>
                    <a:pt x="3" y="507"/>
                  </a:lnTo>
                  <a:lnTo>
                    <a:pt x="0" y="541"/>
                  </a:lnTo>
                  <a:lnTo>
                    <a:pt x="0" y="576"/>
                  </a:lnTo>
                  <a:lnTo>
                    <a:pt x="0" y="608"/>
                  </a:lnTo>
                  <a:lnTo>
                    <a:pt x="2" y="641"/>
                  </a:lnTo>
                  <a:lnTo>
                    <a:pt x="4" y="674"/>
                  </a:lnTo>
                  <a:lnTo>
                    <a:pt x="9" y="706"/>
                  </a:lnTo>
                  <a:lnTo>
                    <a:pt x="14" y="738"/>
                  </a:lnTo>
                  <a:lnTo>
                    <a:pt x="21" y="769"/>
                  </a:lnTo>
                  <a:lnTo>
                    <a:pt x="29" y="799"/>
                  </a:lnTo>
                  <a:lnTo>
                    <a:pt x="39" y="829"/>
                  </a:lnTo>
                  <a:lnTo>
                    <a:pt x="48" y="858"/>
                  </a:lnTo>
                  <a:lnTo>
                    <a:pt x="60" y="887"/>
                  </a:lnTo>
                  <a:lnTo>
                    <a:pt x="73" y="914"/>
                  </a:lnTo>
                  <a:lnTo>
                    <a:pt x="87" y="941"/>
                  </a:lnTo>
                  <a:lnTo>
                    <a:pt x="103" y="968"/>
                  </a:lnTo>
                  <a:lnTo>
                    <a:pt x="120" y="993"/>
                  </a:lnTo>
                  <a:lnTo>
                    <a:pt x="137" y="1019"/>
                  </a:lnTo>
                  <a:lnTo>
                    <a:pt x="157" y="1043"/>
                  </a:lnTo>
                  <a:lnTo>
                    <a:pt x="157" y="1043"/>
                  </a:lnTo>
                  <a:lnTo>
                    <a:pt x="176" y="1066"/>
                  </a:lnTo>
                  <a:lnTo>
                    <a:pt x="199" y="1089"/>
                  </a:lnTo>
                  <a:lnTo>
                    <a:pt x="222" y="1110"/>
                  </a:lnTo>
                  <a:lnTo>
                    <a:pt x="245" y="1130"/>
                  </a:lnTo>
                  <a:lnTo>
                    <a:pt x="270" y="1148"/>
                  </a:lnTo>
                  <a:lnTo>
                    <a:pt x="296" y="1165"/>
                  </a:lnTo>
                  <a:lnTo>
                    <a:pt x="322" y="1183"/>
                  </a:lnTo>
                  <a:lnTo>
                    <a:pt x="349" y="1198"/>
                  </a:lnTo>
                  <a:lnTo>
                    <a:pt x="377" y="1212"/>
                  </a:lnTo>
                  <a:lnTo>
                    <a:pt x="407" y="1225"/>
                  </a:lnTo>
                  <a:lnTo>
                    <a:pt x="435" y="1237"/>
                  </a:lnTo>
                  <a:lnTo>
                    <a:pt x="467" y="1247"/>
                  </a:lnTo>
                  <a:lnTo>
                    <a:pt x="498" y="1256"/>
                  </a:lnTo>
                  <a:lnTo>
                    <a:pt x="529" y="1265"/>
                  </a:lnTo>
                  <a:lnTo>
                    <a:pt x="562" y="1272"/>
                  </a:lnTo>
                  <a:lnTo>
                    <a:pt x="596" y="1279"/>
                  </a:lnTo>
                  <a:lnTo>
                    <a:pt x="596" y="1279"/>
                  </a:lnTo>
                  <a:lnTo>
                    <a:pt x="596" y="1248"/>
                  </a:lnTo>
                  <a:lnTo>
                    <a:pt x="599" y="1217"/>
                  </a:lnTo>
                  <a:lnTo>
                    <a:pt x="602" y="1184"/>
                  </a:lnTo>
                  <a:lnTo>
                    <a:pt x="606" y="1153"/>
                  </a:lnTo>
                  <a:lnTo>
                    <a:pt x="612" y="1120"/>
                  </a:lnTo>
                  <a:lnTo>
                    <a:pt x="617" y="1087"/>
                  </a:lnTo>
                  <a:lnTo>
                    <a:pt x="624" y="1055"/>
                  </a:lnTo>
                  <a:lnTo>
                    <a:pt x="632" y="1022"/>
                  </a:lnTo>
                  <a:lnTo>
                    <a:pt x="642" y="989"/>
                  </a:lnTo>
                  <a:lnTo>
                    <a:pt x="650" y="955"/>
                  </a:lnTo>
                  <a:lnTo>
                    <a:pt x="673" y="888"/>
                  </a:lnTo>
                  <a:lnTo>
                    <a:pt x="698" y="821"/>
                  </a:lnTo>
                  <a:lnTo>
                    <a:pt x="728" y="753"/>
                  </a:lnTo>
                  <a:lnTo>
                    <a:pt x="728" y="753"/>
                  </a:lnTo>
                  <a:lnTo>
                    <a:pt x="680" y="711"/>
                  </a:lnTo>
                  <a:lnTo>
                    <a:pt x="633" y="667"/>
                  </a:lnTo>
                  <a:lnTo>
                    <a:pt x="587" y="621"/>
                  </a:lnTo>
                  <a:lnTo>
                    <a:pt x="543" y="576"/>
                  </a:lnTo>
                  <a:lnTo>
                    <a:pt x="501" y="530"/>
                  </a:lnTo>
                  <a:lnTo>
                    <a:pt x="459" y="483"/>
                  </a:lnTo>
                  <a:lnTo>
                    <a:pt x="421" y="436"/>
                  </a:lnTo>
                  <a:lnTo>
                    <a:pt x="384" y="389"/>
                  </a:lnTo>
                  <a:lnTo>
                    <a:pt x="349" y="341"/>
                  </a:lnTo>
                  <a:lnTo>
                    <a:pt x="314" y="293"/>
                  </a:lnTo>
                  <a:lnTo>
                    <a:pt x="282" y="244"/>
                  </a:lnTo>
                  <a:lnTo>
                    <a:pt x="252" y="196"/>
                  </a:lnTo>
                  <a:lnTo>
                    <a:pt x="223" y="146"/>
                  </a:lnTo>
                  <a:lnTo>
                    <a:pt x="196" y="98"/>
                  </a:lnTo>
                  <a:lnTo>
                    <a:pt x="171" y="50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Freeform 35"/>
            <p:cNvSpPr>
              <a:spLocks/>
            </p:cNvSpPr>
            <p:nvPr/>
          </p:nvSpPr>
          <p:spPr bwMode="auto">
            <a:xfrm>
              <a:off x="5796910" y="2646756"/>
              <a:ext cx="2290932" cy="1379925"/>
            </a:xfrm>
            <a:custGeom>
              <a:avLst/>
              <a:gdLst>
                <a:gd name="T0" fmla="*/ 0 w 1793"/>
                <a:gd name="T1" fmla="*/ 634 h 1080"/>
                <a:gd name="T2" fmla="*/ 110 w 1793"/>
                <a:gd name="T3" fmla="*/ 662 h 1080"/>
                <a:gd name="T4" fmla="*/ 221 w 1793"/>
                <a:gd name="T5" fmla="*/ 699 h 1080"/>
                <a:gd name="T6" fmla="*/ 333 w 1793"/>
                <a:gd name="T7" fmla="*/ 743 h 1080"/>
                <a:gd name="T8" fmla="*/ 445 w 1793"/>
                <a:gd name="T9" fmla="*/ 796 h 1080"/>
                <a:gd name="T10" fmla="*/ 558 w 1793"/>
                <a:gd name="T11" fmla="*/ 855 h 1080"/>
                <a:gd name="T12" fmla="*/ 668 w 1793"/>
                <a:gd name="T13" fmla="*/ 922 h 1080"/>
                <a:gd name="T14" fmla="*/ 779 w 1793"/>
                <a:gd name="T15" fmla="*/ 997 h 1080"/>
                <a:gd name="T16" fmla="*/ 888 w 1793"/>
                <a:gd name="T17" fmla="*/ 1080 h 1080"/>
                <a:gd name="T18" fmla="*/ 943 w 1793"/>
                <a:gd name="T19" fmla="*/ 1037 h 1080"/>
                <a:gd name="T20" fmla="*/ 1054 w 1793"/>
                <a:gd name="T21" fmla="*/ 956 h 1080"/>
                <a:gd name="T22" fmla="*/ 1168 w 1793"/>
                <a:gd name="T23" fmla="*/ 884 h 1080"/>
                <a:gd name="T24" fmla="*/ 1281 w 1793"/>
                <a:gd name="T25" fmla="*/ 820 h 1080"/>
                <a:gd name="T26" fmla="*/ 1397 w 1793"/>
                <a:gd name="T27" fmla="*/ 763 h 1080"/>
                <a:gd name="T28" fmla="*/ 1512 w 1793"/>
                <a:gd name="T29" fmla="*/ 715 h 1080"/>
                <a:gd name="T30" fmla="*/ 1626 w 1793"/>
                <a:gd name="T31" fmla="*/ 675 h 1080"/>
                <a:gd name="T32" fmla="*/ 1738 w 1793"/>
                <a:gd name="T33" fmla="*/ 642 h 1080"/>
                <a:gd name="T34" fmla="*/ 1793 w 1793"/>
                <a:gd name="T35" fmla="*/ 631 h 1080"/>
                <a:gd name="T36" fmla="*/ 1674 w 1793"/>
                <a:gd name="T37" fmla="*/ 508 h 1080"/>
                <a:gd name="T38" fmla="*/ 1545 w 1793"/>
                <a:gd name="T39" fmla="*/ 390 h 1080"/>
                <a:gd name="T40" fmla="*/ 1506 w 1793"/>
                <a:gd name="T41" fmla="*/ 359 h 1080"/>
                <a:gd name="T42" fmla="*/ 1426 w 1793"/>
                <a:gd name="T43" fmla="*/ 298 h 1080"/>
                <a:gd name="T44" fmla="*/ 1347 w 1793"/>
                <a:gd name="T45" fmla="*/ 241 h 1080"/>
                <a:gd name="T46" fmla="*/ 1266 w 1793"/>
                <a:gd name="T47" fmla="*/ 187 h 1080"/>
                <a:gd name="T48" fmla="*/ 1185 w 1793"/>
                <a:gd name="T49" fmla="*/ 139 h 1080"/>
                <a:gd name="T50" fmla="*/ 1104 w 1793"/>
                <a:gd name="T51" fmla="*/ 93 h 1080"/>
                <a:gd name="T52" fmla="*/ 1021 w 1793"/>
                <a:gd name="T53" fmla="*/ 54 h 1080"/>
                <a:gd name="T54" fmla="*/ 940 w 1793"/>
                <a:gd name="T55" fmla="*/ 17 h 1080"/>
                <a:gd name="T56" fmla="*/ 899 w 1793"/>
                <a:gd name="T57" fmla="*/ 0 h 1080"/>
                <a:gd name="T58" fmla="*/ 816 w 1793"/>
                <a:gd name="T59" fmla="*/ 34 h 1080"/>
                <a:gd name="T60" fmla="*/ 735 w 1793"/>
                <a:gd name="T61" fmla="*/ 72 h 1080"/>
                <a:gd name="T62" fmla="*/ 653 w 1793"/>
                <a:gd name="T63" fmla="*/ 116 h 1080"/>
                <a:gd name="T64" fmla="*/ 572 w 1793"/>
                <a:gd name="T65" fmla="*/ 163 h 1080"/>
                <a:gd name="T66" fmla="*/ 491 w 1793"/>
                <a:gd name="T67" fmla="*/ 214 h 1080"/>
                <a:gd name="T68" fmla="*/ 410 w 1793"/>
                <a:gd name="T69" fmla="*/ 268 h 1080"/>
                <a:gd name="T70" fmla="*/ 331 w 1793"/>
                <a:gd name="T71" fmla="*/ 328 h 1080"/>
                <a:gd name="T72" fmla="*/ 253 w 1793"/>
                <a:gd name="T73" fmla="*/ 390 h 1080"/>
                <a:gd name="T74" fmla="*/ 185 w 1793"/>
                <a:gd name="T75" fmla="*/ 450 h 1080"/>
                <a:gd name="T76" fmla="*/ 58 w 1793"/>
                <a:gd name="T77" fmla="*/ 571 h 1080"/>
                <a:gd name="T78" fmla="*/ 0 w 1793"/>
                <a:gd name="T79" fmla="*/ 634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3" h="1080">
                  <a:moveTo>
                    <a:pt x="0" y="634"/>
                  </a:moveTo>
                  <a:lnTo>
                    <a:pt x="0" y="634"/>
                  </a:lnTo>
                  <a:lnTo>
                    <a:pt x="56" y="648"/>
                  </a:lnTo>
                  <a:lnTo>
                    <a:pt x="110" y="662"/>
                  </a:lnTo>
                  <a:lnTo>
                    <a:pt x="165" y="679"/>
                  </a:lnTo>
                  <a:lnTo>
                    <a:pt x="221" y="699"/>
                  </a:lnTo>
                  <a:lnTo>
                    <a:pt x="277" y="720"/>
                  </a:lnTo>
                  <a:lnTo>
                    <a:pt x="333" y="743"/>
                  </a:lnTo>
                  <a:lnTo>
                    <a:pt x="390" y="769"/>
                  </a:lnTo>
                  <a:lnTo>
                    <a:pt x="445" y="796"/>
                  </a:lnTo>
                  <a:lnTo>
                    <a:pt x="502" y="824"/>
                  </a:lnTo>
                  <a:lnTo>
                    <a:pt x="558" y="855"/>
                  </a:lnTo>
                  <a:lnTo>
                    <a:pt x="613" y="888"/>
                  </a:lnTo>
                  <a:lnTo>
                    <a:pt x="668" y="922"/>
                  </a:lnTo>
                  <a:lnTo>
                    <a:pt x="724" y="959"/>
                  </a:lnTo>
                  <a:lnTo>
                    <a:pt x="779" y="997"/>
                  </a:lnTo>
                  <a:lnTo>
                    <a:pt x="833" y="1039"/>
                  </a:lnTo>
                  <a:lnTo>
                    <a:pt x="888" y="1080"/>
                  </a:lnTo>
                  <a:lnTo>
                    <a:pt x="888" y="1080"/>
                  </a:lnTo>
                  <a:lnTo>
                    <a:pt x="943" y="1037"/>
                  </a:lnTo>
                  <a:lnTo>
                    <a:pt x="998" y="996"/>
                  </a:lnTo>
                  <a:lnTo>
                    <a:pt x="1054" y="956"/>
                  </a:lnTo>
                  <a:lnTo>
                    <a:pt x="1111" y="919"/>
                  </a:lnTo>
                  <a:lnTo>
                    <a:pt x="1168" y="884"/>
                  </a:lnTo>
                  <a:lnTo>
                    <a:pt x="1225" y="851"/>
                  </a:lnTo>
                  <a:lnTo>
                    <a:pt x="1281" y="820"/>
                  </a:lnTo>
                  <a:lnTo>
                    <a:pt x="1340" y="790"/>
                  </a:lnTo>
                  <a:lnTo>
                    <a:pt x="1397" y="763"/>
                  </a:lnTo>
                  <a:lnTo>
                    <a:pt x="1454" y="737"/>
                  </a:lnTo>
                  <a:lnTo>
                    <a:pt x="1512" y="715"/>
                  </a:lnTo>
                  <a:lnTo>
                    <a:pt x="1569" y="693"/>
                  </a:lnTo>
                  <a:lnTo>
                    <a:pt x="1626" y="675"/>
                  </a:lnTo>
                  <a:lnTo>
                    <a:pt x="1681" y="658"/>
                  </a:lnTo>
                  <a:lnTo>
                    <a:pt x="1738" y="642"/>
                  </a:lnTo>
                  <a:lnTo>
                    <a:pt x="1793" y="631"/>
                  </a:lnTo>
                  <a:lnTo>
                    <a:pt x="1793" y="631"/>
                  </a:lnTo>
                  <a:lnTo>
                    <a:pt x="1735" y="568"/>
                  </a:lnTo>
                  <a:lnTo>
                    <a:pt x="1674" y="508"/>
                  </a:lnTo>
                  <a:lnTo>
                    <a:pt x="1611" y="449"/>
                  </a:lnTo>
                  <a:lnTo>
                    <a:pt x="1545" y="390"/>
                  </a:lnTo>
                  <a:lnTo>
                    <a:pt x="1545" y="390"/>
                  </a:lnTo>
                  <a:lnTo>
                    <a:pt x="1506" y="359"/>
                  </a:lnTo>
                  <a:lnTo>
                    <a:pt x="1466" y="328"/>
                  </a:lnTo>
                  <a:lnTo>
                    <a:pt x="1426" y="298"/>
                  </a:lnTo>
                  <a:lnTo>
                    <a:pt x="1387" y="268"/>
                  </a:lnTo>
                  <a:lnTo>
                    <a:pt x="1347" y="241"/>
                  </a:lnTo>
                  <a:lnTo>
                    <a:pt x="1307" y="214"/>
                  </a:lnTo>
                  <a:lnTo>
                    <a:pt x="1266" y="187"/>
                  </a:lnTo>
                  <a:lnTo>
                    <a:pt x="1226" y="163"/>
                  </a:lnTo>
                  <a:lnTo>
                    <a:pt x="1185" y="139"/>
                  </a:lnTo>
                  <a:lnTo>
                    <a:pt x="1145" y="116"/>
                  </a:lnTo>
                  <a:lnTo>
                    <a:pt x="1104" y="93"/>
                  </a:lnTo>
                  <a:lnTo>
                    <a:pt x="1062" y="72"/>
                  </a:lnTo>
                  <a:lnTo>
                    <a:pt x="1021" y="54"/>
                  </a:lnTo>
                  <a:lnTo>
                    <a:pt x="980" y="34"/>
                  </a:lnTo>
                  <a:lnTo>
                    <a:pt x="940" y="17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858" y="17"/>
                  </a:lnTo>
                  <a:lnTo>
                    <a:pt x="816" y="34"/>
                  </a:lnTo>
                  <a:lnTo>
                    <a:pt x="775" y="54"/>
                  </a:lnTo>
                  <a:lnTo>
                    <a:pt x="735" y="72"/>
                  </a:lnTo>
                  <a:lnTo>
                    <a:pt x="694" y="93"/>
                  </a:lnTo>
                  <a:lnTo>
                    <a:pt x="653" y="116"/>
                  </a:lnTo>
                  <a:lnTo>
                    <a:pt x="612" y="139"/>
                  </a:lnTo>
                  <a:lnTo>
                    <a:pt x="572" y="163"/>
                  </a:lnTo>
                  <a:lnTo>
                    <a:pt x="531" y="187"/>
                  </a:lnTo>
                  <a:lnTo>
                    <a:pt x="491" y="214"/>
                  </a:lnTo>
                  <a:lnTo>
                    <a:pt x="449" y="241"/>
                  </a:lnTo>
                  <a:lnTo>
                    <a:pt x="410" y="268"/>
                  </a:lnTo>
                  <a:lnTo>
                    <a:pt x="370" y="298"/>
                  </a:lnTo>
                  <a:lnTo>
                    <a:pt x="331" y="328"/>
                  </a:lnTo>
                  <a:lnTo>
                    <a:pt x="292" y="359"/>
                  </a:lnTo>
                  <a:lnTo>
                    <a:pt x="253" y="390"/>
                  </a:lnTo>
                  <a:lnTo>
                    <a:pt x="253" y="390"/>
                  </a:lnTo>
                  <a:lnTo>
                    <a:pt x="185" y="450"/>
                  </a:lnTo>
                  <a:lnTo>
                    <a:pt x="121" y="510"/>
                  </a:lnTo>
                  <a:lnTo>
                    <a:pt x="58" y="571"/>
                  </a:lnTo>
                  <a:lnTo>
                    <a:pt x="0" y="634"/>
                  </a:lnTo>
                  <a:lnTo>
                    <a:pt x="0" y="63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Freeform 36"/>
            <p:cNvSpPr>
              <a:spLocks/>
            </p:cNvSpPr>
            <p:nvPr/>
          </p:nvSpPr>
          <p:spPr bwMode="auto">
            <a:xfrm>
              <a:off x="5366322" y="3456824"/>
              <a:ext cx="1565193" cy="1592025"/>
            </a:xfrm>
            <a:custGeom>
              <a:avLst/>
              <a:gdLst>
                <a:gd name="T0" fmla="*/ 580 w 1225"/>
                <a:gd name="T1" fmla="*/ 1246 h 1246"/>
                <a:gd name="T2" fmla="*/ 630 w 1225"/>
                <a:gd name="T3" fmla="*/ 1147 h 1246"/>
                <a:gd name="T4" fmla="*/ 688 w 1225"/>
                <a:gd name="T5" fmla="*/ 1046 h 1246"/>
                <a:gd name="T6" fmla="*/ 754 w 1225"/>
                <a:gd name="T7" fmla="*/ 948 h 1246"/>
                <a:gd name="T8" fmla="*/ 826 w 1225"/>
                <a:gd name="T9" fmla="*/ 850 h 1246"/>
                <a:gd name="T10" fmla="*/ 906 w 1225"/>
                <a:gd name="T11" fmla="*/ 753 h 1246"/>
                <a:gd name="T12" fmla="*/ 993 w 1225"/>
                <a:gd name="T13" fmla="*/ 659 h 1246"/>
                <a:gd name="T14" fmla="*/ 1085 w 1225"/>
                <a:gd name="T15" fmla="*/ 567 h 1246"/>
                <a:gd name="T16" fmla="*/ 1185 w 1225"/>
                <a:gd name="T17" fmla="*/ 479 h 1246"/>
                <a:gd name="T18" fmla="*/ 1225 w 1225"/>
                <a:gd name="T19" fmla="*/ 446 h 1246"/>
                <a:gd name="T20" fmla="*/ 1170 w 1225"/>
                <a:gd name="T21" fmla="*/ 405 h 1246"/>
                <a:gd name="T22" fmla="*/ 1061 w 1225"/>
                <a:gd name="T23" fmla="*/ 325 h 1246"/>
                <a:gd name="T24" fmla="*/ 950 w 1225"/>
                <a:gd name="T25" fmla="*/ 254 h 1246"/>
                <a:gd name="T26" fmla="*/ 839 w 1225"/>
                <a:gd name="T27" fmla="*/ 190 h 1246"/>
                <a:gd name="T28" fmla="*/ 727 w 1225"/>
                <a:gd name="T29" fmla="*/ 135 h 1246"/>
                <a:gd name="T30" fmla="*/ 614 w 1225"/>
                <a:gd name="T31" fmla="*/ 86 h 1246"/>
                <a:gd name="T32" fmla="*/ 502 w 1225"/>
                <a:gd name="T33" fmla="*/ 45 h 1246"/>
                <a:gd name="T34" fmla="*/ 393 w 1225"/>
                <a:gd name="T35" fmla="*/ 14 h 1246"/>
                <a:gd name="T36" fmla="*/ 337 w 1225"/>
                <a:gd name="T37" fmla="*/ 0 h 1246"/>
                <a:gd name="T38" fmla="*/ 236 w 1225"/>
                <a:gd name="T39" fmla="*/ 120 h 1246"/>
                <a:gd name="T40" fmla="*/ 145 w 1225"/>
                <a:gd name="T41" fmla="*/ 243 h 1246"/>
                <a:gd name="T42" fmla="*/ 67 w 1225"/>
                <a:gd name="T43" fmla="*/ 368 h 1246"/>
                <a:gd name="T44" fmla="*/ 0 w 1225"/>
                <a:gd name="T45" fmla="*/ 493 h 1246"/>
                <a:gd name="T46" fmla="*/ 23 w 1225"/>
                <a:gd name="T47" fmla="*/ 543 h 1246"/>
                <a:gd name="T48" fmla="*/ 75 w 1225"/>
                <a:gd name="T49" fmla="*/ 639 h 1246"/>
                <a:gd name="T50" fmla="*/ 134 w 1225"/>
                <a:gd name="T51" fmla="*/ 737 h 1246"/>
                <a:gd name="T52" fmla="*/ 201 w 1225"/>
                <a:gd name="T53" fmla="*/ 834 h 1246"/>
                <a:gd name="T54" fmla="*/ 273 w 1225"/>
                <a:gd name="T55" fmla="*/ 929 h 1246"/>
                <a:gd name="T56" fmla="*/ 353 w 1225"/>
                <a:gd name="T57" fmla="*/ 1023 h 1246"/>
                <a:gd name="T58" fmla="*/ 439 w 1225"/>
                <a:gd name="T59" fmla="*/ 1114 h 1246"/>
                <a:gd name="T60" fmla="*/ 532 w 1225"/>
                <a:gd name="T61" fmla="*/ 1204 h 1246"/>
                <a:gd name="T62" fmla="*/ 580 w 1225"/>
                <a:gd name="T63" fmla="*/ 1246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5" h="1246">
                  <a:moveTo>
                    <a:pt x="580" y="1246"/>
                  </a:moveTo>
                  <a:lnTo>
                    <a:pt x="580" y="1246"/>
                  </a:lnTo>
                  <a:lnTo>
                    <a:pt x="604" y="1196"/>
                  </a:lnTo>
                  <a:lnTo>
                    <a:pt x="630" y="1147"/>
                  </a:lnTo>
                  <a:lnTo>
                    <a:pt x="658" y="1096"/>
                  </a:lnTo>
                  <a:lnTo>
                    <a:pt x="688" y="1046"/>
                  </a:lnTo>
                  <a:lnTo>
                    <a:pt x="720" y="996"/>
                  </a:lnTo>
                  <a:lnTo>
                    <a:pt x="754" y="948"/>
                  </a:lnTo>
                  <a:lnTo>
                    <a:pt x="789" y="898"/>
                  </a:lnTo>
                  <a:lnTo>
                    <a:pt x="826" y="850"/>
                  </a:lnTo>
                  <a:lnTo>
                    <a:pt x="865" y="801"/>
                  </a:lnTo>
                  <a:lnTo>
                    <a:pt x="906" y="753"/>
                  </a:lnTo>
                  <a:lnTo>
                    <a:pt x="949" y="706"/>
                  </a:lnTo>
                  <a:lnTo>
                    <a:pt x="993" y="659"/>
                  </a:lnTo>
                  <a:lnTo>
                    <a:pt x="1038" y="612"/>
                  </a:lnTo>
                  <a:lnTo>
                    <a:pt x="1085" y="567"/>
                  </a:lnTo>
                  <a:lnTo>
                    <a:pt x="1135" y="523"/>
                  </a:lnTo>
                  <a:lnTo>
                    <a:pt x="1185" y="479"/>
                  </a:lnTo>
                  <a:lnTo>
                    <a:pt x="1185" y="479"/>
                  </a:lnTo>
                  <a:lnTo>
                    <a:pt x="1225" y="446"/>
                  </a:lnTo>
                  <a:lnTo>
                    <a:pt x="1225" y="446"/>
                  </a:lnTo>
                  <a:lnTo>
                    <a:pt x="1170" y="405"/>
                  </a:lnTo>
                  <a:lnTo>
                    <a:pt x="1116" y="363"/>
                  </a:lnTo>
                  <a:lnTo>
                    <a:pt x="1061" y="325"/>
                  </a:lnTo>
                  <a:lnTo>
                    <a:pt x="1005" y="288"/>
                  </a:lnTo>
                  <a:lnTo>
                    <a:pt x="950" y="254"/>
                  </a:lnTo>
                  <a:lnTo>
                    <a:pt x="895" y="221"/>
                  </a:lnTo>
                  <a:lnTo>
                    <a:pt x="839" y="190"/>
                  </a:lnTo>
                  <a:lnTo>
                    <a:pt x="782" y="162"/>
                  </a:lnTo>
                  <a:lnTo>
                    <a:pt x="727" y="135"/>
                  </a:lnTo>
                  <a:lnTo>
                    <a:pt x="670" y="109"/>
                  </a:lnTo>
                  <a:lnTo>
                    <a:pt x="614" y="86"/>
                  </a:lnTo>
                  <a:lnTo>
                    <a:pt x="558" y="65"/>
                  </a:lnTo>
                  <a:lnTo>
                    <a:pt x="502" y="45"/>
                  </a:lnTo>
                  <a:lnTo>
                    <a:pt x="447" y="28"/>
                  </a:lnTo>
                  <a:lnTo>
                    <a:pt x="393" y="14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286" y="59"/>
                  </a:lnTo>
                  <a:lnTo>
                    <a:pt x="236" y="120"/>
                  </a:lnTo>
                  <a:lnTo>
                    <a:pt x="189" y="181"/>
                  </a:lnTo>
                  <a:lnTo>
                    <a:pt x="145" y="243"/>
                  </a:lnTo>
                  <a:lnTo>
                    <a:pt x="105" y="305"/>
                  </a:lnTo>
                  <a:lnTo>
                    <a:pt x="67" y="368"/>
                  </a:lnTo>
                  <a:lnTo>
                    <a:pt x="31" y="430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23" y="543"/>
                  </a:lnTo>
                  <a:lnTo>
                    <a:pt x="48" y="591"/>
                  </a:lnTo>
                  <a:lnTo>
                    <a:pt x="75" y="639"/>
                  </a:lnTo>
                  <a:lnTo>
                    <a:pt x="104" y="689"/>
                  </a:lnTo>
                  <a:lnTo>
                    <a:pt x="134" y="737"/>
                  </a:lnTo>
                  <a:lnTo>
                    <a:pt x="166" y="786"/>
                  </a:lnTo>
                  <a:lnTo>
                    <a:pt x="201" y="834"/>
                  </a:lnTo>
                  <a:lnTo>
                    <a:pt x="236" y="882"/>
                  </a:lnTo>
                  <a:lnTo>
                    <a:pt x="273" y="929"/>
                  </a:lnTo>
                  <a:lnTo>
                    <a:pt x="311" y="976"/>
                  </a:lnTo>
                  <a:lnTo>
                    <a:pt x="353" y="1023"/>
                  </a:lnTo>
                  <a:lnTo>
                    <a:pt x="395" y="1069"/>
                  </a:lnTo>
                  <a:lnTo>
                    <a:pt x="439" y="1114"/>
                  </a:lnTo>
                  <a:lnTo>
                    <a:pt x="485" y="1160"/>
                  </a:lnTo>
                  <a:lnTo>
                    <a:pt x="532" y="1204"/>
                  </a:lnTo>
                  <a:lnTo>
                    <a:pt x="580" y="1246"/>
                  </a:lnTo>
                  <a:lnTo>
                    <a:pt x="580" y="124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Freeform 37"/>
            <p:cNvSpPr>
              <a:spLocks/>
            </p:cNvSpPr>
            <p:nvPr/>
          </p:nvSpPr>
          <p:spPr bwMode="auto">
            <a:xfrm>
              <a:off x="8087841" y="3410826"/>
              <a:ext cx="600523" cy="675908"/>
            </a:xfrm>
            <a:custGeom>
              <a:avLst/>
              <a:gdLst>
                <a:gd name="T0" fmla="*/ 0 w 470"/>
                <a:gd name="T1" fmla="*/ 33 h 529"/>
                <a:gd name="T2" fmla="*/ 0 w 470"/>
                <a:gd name="T3" fmla="*/ 33 h 529"/>
                <a:gd name="T4" fmla="*/ 53 w 470"/>
                <a:gd name="T5" fmla="*/ 92 h 529"/>
                <a:gd name="T6" fmla="*/ 103 w 470"/>
                <a:gd name="T7" fmla="*/ 154 h 529"/>
                <a:gd name="T8" fmla="*/ 150 w 470"/>
                <a:gd name="T9" fmla="*/ 215 h 529"/>
                <a:gd name="T10" fmla="*/ 194 w 470"/>
                <a:gd name="T11" fmla="*/ 277 h 529"/>
                <a:gd name="T12" fmla="*/ 235 w 470"/>
                <a:gd name="T13" fmla="*/ 340 h 529"/>
                <a:gd name="T14" fmla="*/ 273 w 470"/>
                <a:gd name="T15" fmla="*/ 402 h 529"/>
                <a:gd name="T16" fmla="*/ 309 w 470"/>
                <a:gd name="T17" fmla="*/ 466 h 529"/>
                <a:gd name="T18" fmla="*/ 342 w 470"/>
                <a:gd name="T19" fmla="*/ 529 h 529"/>
                <a:gd name="T20" fmla="*/ 342 w 470"/>
                <a:gd name="T21" fmla="*/ 529 h 529"/>
                <a:gd name="T22" fmla="*/ 370 w 470"/>
                <a:gd name="T23" fmla="*/ 462 h 529"/>
                <a:gd name="T24" fmla="*/ 394 w 470"/>
                <a:gd name="T25" fmla="*/ 397 h 529"/>
                <a:gd name="T26" fmla="*/ 417 w 470"/>
                <a:gd name="T27" fmla="*/ 331 h 529"/>
                <a:gd name="T28" fmla="*/ 434 w 470"/>
                <a:gd name="T29" fmla="*/ 266 h 529"/>
                <a:gd name="T30" fmla="*/ 448 w 470"/>
                <a:gd name="T31" fmla="*/ 202 h 529"/>
                <a:gd name="T32" fmla="*/ 454 w 470"/>
                <a:gd name="T33" fmla="*/ 169 h 529"/>
                <a:gd name="T34" fmla="*/ 460 w 470"/>
                <a:gd name="T35" fmla="*/ 138 h 529"/>
                <a:gd name="T36" fmla="*/ 464 w 470"/>
                <a:gd name="T37" fmla="*/ 107 h 529"/>
                <a:gd name="T38" fmla="*/ 467 w 470"/>
                <a:gd name="T39" fmla="*/ 75 h 529"/>
                <a:gd name="T40" fmla="*/ 468 w 470"/>
                <a:gd name="T41" fmla="*/ 44 h 529"/>
                <a:gd name="T42" fmla="*/ 470 w 470"/>
                <a:gd name="T43" fmla="*/ 14 h 529"/>
                <a:gd name="T44" fmla="*/ 470 w 470"/>
                <a:gd name="T45" fmla="*/ 14 h 529"/>
                <a:gd name="T46" fmla="*/ 416 w 470"/>
                <a:gd name="T47" fmla="*/ 7 h 529"/>
                <a:gd name="T48" fmla="*/ 360 w 470"/>
                <a:gd name="T49" fmla="*/ 1 h 529"/>
                <a:gd name="T50" fmla="*/ 302 w 470"/>
                <a:gd name="T51" fmla="*/ 0 h 529"/>
                <a:gd name="T52" fmla="*/ 244 w 470"/>
                <a:gd name="T53" fmla="*/ 1 h 529"/>
                <a:gd name="T54" fmla="*/ 184 w 470"/>
                <a:gd name="T55" fmla="*/ 4 h 529"/>
                <a:gd name="T56" fmla="*/ 124 w 470"/>
                <a:gd name="T57" fmla="*/ 11 h 529"/>
                <a:gd name="T58" fmla="*/ 63 w 470"/>
                <a:gd name="T59" fmla="*/ 20 h 529"/>
                <a:gd name="T60" fmla="*/ 0 w 470"/>
                <a:gd name="T61" fmla="*/ 33 h 529"/>
                <a:gd name="T62" fmla="*/ 0 w 470"/>
                <a:gd name="T63" fmla="*/ 33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0" h="529">
                  <a:moveTo>
                    <a:pt x="0" y="33"/>
                  </a:moveTo>
                  <a:lnTo>
                    <a:pt x="0" y="33"/>
                  </a:lnTo>
                  <a:lnTo>
                    <a:pt x="53" y="92"/>
                  </a:lnTo>
                  <a:lnTo>
                    <a:pt x="103" y="154"/>
                  </a:lnTo>
                  <a:lnTo>
                    <a:pt x="150" y="215"/>
                  </a:lnTo>
                  <a:lnTo>
                    <a:pt x="194" y="277"/>
                  </a:lnTo>
                  <a:lnTo>
                    <a:pt x="235" y="340"/>
                  </a:lnTo>
                  <a:lnTo>
                    <a:pt x="273" y="402"/>
                  </a:lnTo>
                  <a:lnTo>
                    <a:pt x="309" y="466"/>
                  </a:lnTo>
                  <a:lnTo>
                    <a:pt x="342" y="529"/>
                  </a:lnTo>
                  <a:lnTo>
                    <a:pt x="342" y="529"/>
                  </a:lnTo>
                  <a:lnTo>
                    <a:pt x="370" y="462"/>
                  </a:lnTo>
                  <a:lnTo>
                    <a:pt x="394" y="397"/>
                  </a:lnTo>
                  <a:lnTo>
                    <a:pt x="417" y="331"/>
                  </a:lnTo>
                  <a:lnTo>
                    <a:pt x="434" y="266"/>
                  </a:lnTo>
                  <a:lnTo>
                    <a:pt x="448" y="202"/>
                  </a:lnTo>
                  <a:lnTo>
                    <a:pt x="454" y="169"/>
                  </a:lnTo>
                  <a:lnTo>
                    <a:pt x="460" y="138"/>
                  </a:lnTo>
                  <a:lnTo>
                    <a:pt x="464" y="107"/>
                  </a:lnTo>
                  <a:lnTo>
                    <a:pt x="467" y="75"/>
                  </a:lnTo>
                  <a:lnTo>
                    <a:pt x="468" y="44"/>
                  </a:lnTo>
                  <a:lnTo>
                    <a:pt x="470" y="14"/>
                  </a:lnTo>
                  <a:lnTo>
                    <a:pt x="470" y="14"/>
                  </a:lnTo>
                  <a:lnTo>
                    <a:pt x="416" y="7"/>
                  </a:lnTo>
                  <a:lnTo>
                    <a:pt x="360" y="1"/>
                  </a:lnTo>
                  <a:lnTo>
                    <a:pt x="302" y="0"/>
                  </a:lnTo>
                  <a:lnTo>
                    <a:pt x="244" y="1"/>
                  </a:lnTo>
                  <a:lnTo>
                    <a:pt x="184" y="4"/>
                  </a:lnTo>
                  <a:lnTo>
                    <a:pt x="124" y="11"/>
                  </a:lnTo>
                  <a:lnTo>
                    <a:pt x="63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4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 38"/>
            <p:cNvSpPr>
              <a:spLocks/>
            </p:cNvSpPr>
            <p:nvPr/>
          </p:nvSpPr>
          <p:spPr bwMode="auto">
            <a:xfrm>
              <a:off x="5938735" y="5048848"/>
              <a:ext cx="1006834" cy="689963"/>
            </a:xfrm>
            <a:custGeom>
              <a:avLst/>
              <a:gdLst>
                <a:gd name="T0" fmla="*/ 132 w 788"/>
                <a:gd name="T1" fmla="*/ 0 h 540"/>
                <a:gd name="T2" fmla="*/ 132 w 788"/>
                <a:gd name="T3" fmla="*/ 0 h 540"/>
                <a:gd name="T4" fmla="*/ 102 w 788"/>
                <a:gd name="T5" fmla="*/ 68 h 540"/>
                <a:gd name="T6" fmla="*/ 77 w 788"/>
                <a:gd name="T7" fmla="*/ 135 h 540"/>
                <a:gd name="T8" fmla="*/ 54 w 788"/>
                <a:gd name="T9" fmla="*/ 202 h 540"/>
                <a:gd name="T10" fmla="*/ 46 w 788"/>
                <a:gd name="T11" fmla="*/ 236 h 540"/>
                <a:gd name="T12" fmla="*/ 36 w 788"/>
                <a:gd name="T13" fmla="*/ 269 h 540"/>
                <a:gd name="T14" fmla="*/ 28 w 788"/>
                <a:gd name="T15" fmla="*/ 302 h 540"/>
                <a:gd name="T16" fmla="*/ 21 w 788"/>
                <a:gd name="T17" fmla="*/ 334 h 540"/>
                <a:gd name="T18" fmla="*/ 16 w 788"/>
                <a:gd name="T19" fmla="*/ 367 h 540"/>
                <a:gd name="T20" fmla="*/ 10 w 788"/>
                <a:gd name="T21" fmla="*/ 400 h 540"/>
                <a:gd name="T22" fmla="*/ 6 w 788"/>
                <a:gd name="T23" fmla="*/ 431 h 540"/>
                <a:gd name="T24" fmla="*/ 3 w 788"/>
                <a:gd name="T25" fmla="*/ 464 h 540"/>
                <a:gd name="T26" fmla="*/ 0 w 788"/>
                <a:gd name="T27" fmla="*/ 495 h 540"/>
                <a:gd name="T28" fmla="*/ 0 w 788"/>
                <a:gd name="T29" fmla="*/ 526 h 540"/>
                <a:gd name="T30" fmla="*/ 0 w 788"/>
                <a:gd name="T31" fmla="*/ 526 h 540"/>
                <a:gd name="T32" fmla="*/ 44 w 788"/>
                <a:gd name="T33" fmla="*/ 532 h 540"/>
                <a:gd name="T34" fmla="*/ 88 w 788"/>
                <a:gd name="T35" fmla="*/ 536 h 540"/>
                <a:gd name="T36" fmla="*/ 134 w 788"/>
                <a:gd name="T37" fmla="*/ 539 h 540"/>
                <a:gd name="T38" fmla="*/ 181 w 788"/>
                <a:gd name="T39" fmla="*/ 540 h 540"/>
                <a:gd name="T40" fmla="*/ 229 w 788"/>
                <a:gd name="T41" fmla="*/ 539 h 540"/>
                <a:gd name="T42" fmla="*/ 276 w 788"/>
                <a:gd name="T43" fmla="*/ 536 h 540"/>
                <a:gd name="T44" fmla="*/ 326 w 788"/>
                <a:gd name="T45" fmla="*/ 530 h 540"/>
                <a:gd name="T46" fmla="*/ 375 w 788"/>
                <a:gd name="T47" fmla="*/ 525 h 540"/>
                <a:gd name="T48" fmla="*/ 425 w 788"/>
                <a:gd name="T49" fmla="*/ 516 h 540"/>
                <a:gd name="T50" fmla="*/ 476 w 788"/>
                <a:gd name="T51" fmla="*/ 506 h 540"/>
                <a:gd name="T52" fmla="*/ 528 w 788"/>
                <a:gd name="T53" fmla="*/ 495 h 540"/>
                <a:gd name="T54" fmla="*/ 579 w 788"/>
                <a:gd name="T55" fmla="*/ 481 h 540"/>
                <a:gd name="T56" fmla="*/ 630 w 788"/>
                <a:gd name="T57" fmla="*/ 465 h 540"/>
                <a:gd name="T58" fmla="*/ 683 w 788"/>
                <a:gd name="T59" fmla="*/ 448 h 540"/>
                <a:gd name="T60" fmla="*/ 735 w 788"/>
                <a:gd name="T61" fmla="*/ 430 h 540"/>
                <a:gd name="T62" fmla="*/ 788 w 788"/>
                <a:gd name="T63" fmla="*/ 408 h 540"/>
                <a:gd name="T64" fmla="*/ 788 w 788"/>
                <a:gd name="T65" fmla="*/ 408 h 540"/>
                <a:gd name="T66" fmla="*/ 748 w 788"/>
                <a:gd name="T67" fmla="*/ 391 h 540"/>
                <a:gd name="T68" fmla="*/ 708 w 788"/>
                <a:gd name="T69" fmla="*/ 374 h 540"/>
                <a:gd name="T70" fmla="*/ 668 w 788"/>
                <a:gd name="T71" fmla="*/ 356 h 540"/>
                <a:gd name="T72" fmla="*/ 629 w 788"/>
                <a:gd name="T73" fmla="*/ 336 h 540"/>
                <a:gd name="T74" fmla="*/ 589 w 788"/>
                <a:gd name="T75" fmla="*/ 314 h 540"/>
                <a:gd name="T76" fmla="*/ 549 w 788"/>
                <a:gd name="T77" fmla="*/ 293 h 540"/>
                <a:gd name="T78" fmla="*/ 509 w 788"/>
                <a:gd name="T79" fmla="*/ 270 h 540"/>
                <a:gd name="T80" fmla="*/ 471 w 788"/>
                <a:gd name="T81" fmla="*/ 248 h 540"/>
                <a:gd name="T82" fmla="*/ 431 w 788"/>
                <a:gd name="T83" fmla="*/ 223 h 540"/>
                <a:gd name="T84" fmla="*/ 391 w 788"/>
                <a:gd name="T85" fmla="*/ 198 h 540"/>
                <a:gd name="T86" fmla="*/ 353 w 788"/>
                <a:gd name="T87" fmla="*/ 171 h 540"/>
                <a:gd name="T88" fmla="*/ 314 w 788"/>
                <a:gd name="T89" fmla="*/ 144 h 540"/>
                <a:gd name="T90" fmla="*/ 276 w 788"/>
                <a:gd name="T91" fmla="*/ 115 h 540"/>
                <a:gd name="T92" fmla="*/ 238 w 788"/>
                <a:gd name="T93" fmla="*/ 86 h 540"/>
                <a:gd name="T94" fmla="*/ 199 w 788"/>
                <a:gd name="T95" fmla="*/ 56 h 540"/>
                <a:gd name="T96" fmla="*/ 161 w 788"/>
                <a:gd name="T97" fmla="*/ 24 h 540"/>
                <a:gd name="T98" fmla="*/ 161 w 788"/>
                <a:gd name="T99" fmla="*/ 24 h 540"/>
                <a:gd name="T100" fmla="*/ 132 w 788"/>
                <a:gd name="T101" fmla="*/ 0 h 540"/>
                <a:gd name="T102" fmla="*/ 132 w 788"/>
                <a:gd name="T103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8" h="540">
                  <a:moveTo>
                    <a:pt x="132" y="0"/>
                  </a:moveTo>
                  <a:lnTo>
                    <a:pt x="132" y="0"/>
                  </a:lnTo>
                  <a:lnTo>
                    <a:pt x="102" y="68"/>
                  </a:lnTo>
                  <a:lnTo>
                    <a:pt x="77" y="135"/>
                  </a:lnTo>
                  <a:lnTo>
                    <a:pt x="54" y="202"/>
                  </a:lnTo>
                  <a:lnTo>
                    <a:pt x="46" y="236"/>
                  </a:lnTo>
                  <a:lnTo>
                    <a:pt x="36" y="269"/>
                  </a:lnTo>
                  <a:lnTo>
                    <a:pt x="28" y="302"/>
                  </a:lnTo>
                  <a:lnTo>
                    <a:pt x="21" y="334"/>
                  </a:lnTo>
                  <a:lnTo>
                    <a:pt x="16" y="367"/>
                  </a:lnTo>
                  <a:lnTo>
                    <a:pt x="10" y="400"/>
                  </a:lnTo>
                  <a:lnTo>
                    <a:pt x="6" y="431"/>
                  </a:lnTo>
                  <a:lnTo>
                    <a:pt x="3" y="464"/>
                  </a:lnTo>
                  <a:lnTo>
                    <a:pt x="0" y="495"/>
                  </a:lnTo>
                  <a:lnTo>
                    <a:pt x="0" y="526"/>
                  </a:lnTo>
                  <a:lnTo>
                    <a:pt x="0" y="526"/>
                  </a:lnTo>
                  <a:lnTo>
                    <a:pt x="44" y="532"/>
                  </a:lnTo>
                  <a:lnTo>
                    <a:pt x="88" y="536"/>
                  </a:lnTo>
                  <a:lnTo>
                    <a:pt x="134" y="539"/>
                  </a:lnTo>
                  <a:lnTo>
                    <a:pt x="181" y="540"/>
                  </a:lnTo>
                  <a:lnTo>
                    <a:pt x="229" y="539"/>
                  </a:lnTo>
                  <a:lnTo>
                    <a:pt x="276" y="536"/>
                  </a:lnTo>
                  <a:lnTo>
                    <a:pt x="326" y="530"/>
                  </a:lnTo>
                  <a:lnTo>
                    <a:pt x="375" y="525"/>
                  </a:lnTo>
                  <a:lnTo>
                    <a:pt x="425" y="516"/>
                  </a:lnTo>
                  <a:lnTo>
                    <a:pt x="476" y="506"/>
                  </a:lnTo>
                  <a:lnTo>
                    <a:pt x="528" y="495"/>
                  </a:lnTo>
                  <a:lnTo>
                    <a:pt x="579" y="481"/>
                  </a:lnTo>
                  <a:lnTo>
                    <a:pt x="630" y="465"/>
                  </a:lnTo>
                  <a:lnTo>
                    <a:pt x="683" y="448"/>
                  </a:lnTo>
                  <a:lnTo>
                    <a:pt x="735" y="430"/>
                  </a:lnTo>
                  <a:lnTo>
                    <a:pt x="788" y="408"/>
                  </a:lnTo>
                  <a:lnTo>
                    <a:pt x="788" y="408"/>
                  </a:lnTo>
                  <a:lnTo>
                    <a:pt x="748" y="391"/>
                  </a:lnTo>
                  <a:lnTo>
                    <a:pt x="708" y="374"/>
                  </a:lnTo>
                  <a:lnTo>
                    <a:pt x="668" y="356"/>
                  </a:lnTo>
                  <a:lnTo>
                    <a:pt x="629" y="336"/>
                  </a:lnTo>
                  <a:lnTo>
                    <a:pt x="589" y="314"/>
                  </a:lnTo>
                  <a:lnTo>
                    <a:pt x="549" y="293"/>
                  </a:lnTo>
                  <a:lnTo>
                    <a:pt x="509" y="270"/>
                  </a:lnTo>
                  <a:lnTo>
                    <a:pt x="471" y="248"/>
                  </a:lnTo>
                  <a:lnTo>
                    <a:pt x="431" y="223"/>
                  </a:lnTo>
                  <a:lnTo>
                    <a:pt x="391" y="198"/>
                  </a:lnTo>
                  <a:lnTo>
                    <a:pt x="353" y="171"/>
                  </a:lnTo>
                  <a:lnTo>
                    <a:pt x="314" y="144"/>
                  </a:lnTo>
                  <a:lnTo>
                    <a:pt x="276" y="115"/>
                  </a:lnTo>
                  <a:lnTo>
                    <a:pt x="238" y="86"/>
                  </a:lnTo>
                  <a:lnTo>
                    <a:pt x="199" y="56"/>
                  </a:lnTo>
                  <a:lnTo>
                    <a:pt x="161" y="24"/>
                  </a:lnTo>
                  <a:lnTo>
                    <a:pt x="161" y="24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C000"/>
            </a:solidFill>
            <a:ln w="4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Freeform 39"/>
            <p:cNvSpPr>
              <a:spLocks/>
            </p:cNvSpPr>
            <p:nvPr/>
          </p:nvSpPr>
          <p:spPr bwMode="auto">
            <a:xfrm>
              <a:off x="6931515" y="3452990"/>
              <a:ext cx="1593303" cy="1613746"/>
            </a:xfrm>
            <a:custGeom>
              <a:avLst/>
              <a:gdLst>
                <a:gd name="T0" fmla="*/ 0 w 1247"/>
                <a:gd name="T1" fmla="*/ 449 h 1263"/>
                <a:gd name="T2" fmla="*/ 39 w 1247"/>
                <a:gd name="T3" fmla="*/ 482 h 1263"/>
                <a:gd name="T4" fmla="*/ 140 w 1247"/>
                <a:gd name="T5" fmla="*/ 571 h 1263"/>
                <a:gd name="T6" fmla="*/ 236 w 1247"/>
                <a:gd name="T7" fmla="*/ 665 h 1263"/>
                <a:gd name="T8" fmla="*/ 322 w 1247"/>
                <a:gd name="T9" fmla="*/ 760 h 1263"/>
                <a:gd name="T10" fmla="*/ 403 w 1247"/>
                <a:gd name="T11" fmla="*/ 858 h 1263"/>
                <a:gd name="T12" fmla="*/ 476 w 1247"/>
                <a:gd name="T13" fmla="*/ 959 h 1263"/>
                <a:gd name="T14" fmla="*/ 541 w 1247"/>
                <a:gd name="T15" fmla="*/ 1060 h 1263"/>
                <a:gd name="T16" fmla="*/ 600 w 1247"/>
                <a:gd name="T17" fmla="*/ 1161 h 1263"/>
                <a:gd name="T18" fmla="*/ 649 w 1247"/>
                <a:gd name="T19" fmla="*/ 1263 h 1263"/>
                <a:gd name="T20" fmla="*/ 699 w 1247"/>
                <a:gd name="T21" fmla="*/ 1219 h 1263"/>
                <a:gd name="T22" fmla="*/ 796 w 1247"/>
                <a:gd name="T23" fmla="*/ 1128 h 1263"/>
                <a:gd name="T24" fmla="*/ 884 w 1247"/>
                <a:gd name="T25" fmla="*/ 1036 h 1263"/>
                <a:gd name="T26" fmla="*/ 967 w 1247"/>
                <a:gd name="T27" fmla="*/ 941 h 1263"/>
                <a:gd name="T28" fmla="*/ 1042 w 1247"/>
                <a:gd name="T29" fmla="*/ 844 h 1263"/>
                <a:gd name="T30" fmla="*/ 1109 w 1247"/>
                <a:gd name="T31" fmla="*/ 745 h 1263"/>
                <a:gd name="T32" fmla="*/ 1170 w 1247"/>
                <a:gd name="T33" fmla="*/ 645 h 1263"/>
                <a:gd name="T34" fmla="*/ 1223 w 1247"/>
                <a:gd name="T35" fmla="*/ 546 h 1263"/>
                <a:gd name="T36" fmla="*/ 1247 w 1247"/>
                <a:gd name="T37" fmla="*/ 496 h 1263"/>
                <a:gd name="T38" fmla="*/ 1178 w 1247"/>
                <a:gd name="T39" fmla="*/ 369 h 1263"/>
                <a:gd name="T40" fmla="*/ 1099 w 1247"/>
                <a:gd name="T41" fmla="*/ 244 h 1263"/>
                <a:gd name="T42" fmla="*/ 1008 w 1247"/>
                <a:gd name="T43" fmla="*/ 121 h 1263"/>
                <a:gd name="T44" fmla="*/ 905 w 1247"/>
                <a:gd name="T45" fmla="*/ 0 h 1263"/>
                <a:gd name="T46" fmla="*/ 850 w 1247"/>
                <a:gd name="T47" fmla="*/ 11 h 1263"/>
                <a:gd name="T48" fmla="*/ 738 w 1247"/>
                <a:gd name="T49" fmla="*/ 44 h 1263"/>
                <a:gd name="T50" fmla="*/ 624 w 1247"/>
                <a:gd name="T51" fmla="*/ 84 h 1263"/>
                <a:gd name="T52" fmla="*/ 509 w 1247"/>
                <a:gd name="T53" fmla="*/ 132 h 1263"/>
                <a:gd name="T54" fmla="*/ 393 w 1247"/>
                <a:gd name="T55" fmla="*/ 189 h 1263"/>
                <a:gd name="T56" fmla="*/ 280 w 1247"/>
                <a:gd name="T57" fmla="*/ 253 h 1263"/>
                <a:gd name="T58" fmla="*/ 166 w 1247"/>
                <a:gd name="T59" fmla="*/ 325 h 1263"/>
                <a:gd name="T60" fmla="*/ 55 w 1247"/>
                <a:gd name="T61" fmla="*/ 406 h 1263"/>
                <a:gd name="T62" fmla="*/ 0 w 1247"/>
                <a:gd name="T63" fmla="*/ 449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7" h="1263">
                  <a:moveTo>
                    <a:pt x="0" y="449"/>
                  </a:moveTo>
                  <a:lnTo>
                    <a:pt x="0" y="449"/>
                  </a:lnTo>
                  <a:lnTo>
                    <a:pt x="39" y="482"/>
                  </a:lnTo>
                  <a:lnTo>
                    <a:pt x="39" y="482"/>
                  </a:lnTo>
                  <a:lnTo>
                    <a:pt x="91" y="526"/>
                  </a:lnTo>
                  <a:lnTo>
                    <a:pt x="140" y="571"/>
                  </a:lnTo>
                  <a:lnTo>
                    <a:pt x="189" y="618"/>
                  </a:lnTo>
                  <a:lnTo>
                    <a:pt x="236" y="665"/>
                  </a:lnTo>
                  <a:lnTo>
                    <a:pt x="280" y="712"/>
                  </a:lnTo>
                  <a:lnTo>
                    <a:pt x="322" y="760"/>
                  </a:lnTo>
                  <a:lnTo>
                    <a:pt x="364" y="810"/>
                  </a:lnTo>
                  <a:lnTo>
                    <a:pt x="403" y="858"/>
                  </a:lnTo>
                  <a:lnTo>
                    <a:pt x="440" y="908"/>
                  </a:lnTo>
                  <a:lnTo>
                    <a:pt x="476" y="959"/>
                  </a:lnTo>
                  <a:lnTo>
                    <a:pt x="510" y="1009"/>
                  </a:lnTo>
                  <a:lnTo>
                    <a:pt x="541" y="1060"/>
                  </a:lnTo>
                  <a:lnTo>
                    <a:pt x="571" y="1110"/>
                  </a:lnTo>
                  <a:lnTo>
                    <a:pt x="600" y="1161"/>
                  </a:lnTo>
                  <a:lnTo>
                    <a:pt x="625" y="1212"/>
                  </a:lnTo>
                  <a:lnTo>
                    <a:pt x="649" y="1263"/>
                  </a:lnTo>
                  <a:lnTo>
                    <a:pt x="649" y="1263"/>
                  </a:lnTo>
                  <a:lnTo>
                    <a:pt x="699" y="1219"/>
                  </a:lnTo>
                  <a:lnTo>
                    <a:pt x="749" y="1174"/>
                  </a:lnTo>
                  <a:lnTo>
                    <a:pt x="796" y="1128"/>
                  </a:lnTo>
                  <a:lnTo>
                    <a:pt x="840" y="1083"/>
                  </a:lnTo>
                  <a:lnTo>
                    <a:pt x="884" y="1036"/>
                  </a:lnTo>
                  <a:lnTo>
                    <a:pt x="927" y="989"/>
                  </a:lnTo>
                  <a:lnTo>
                    <a:pt x="967" y="941"/>
                  </a:lnTo>
                  <a:lnTo>
                    <a:pt x="1005" y="892"/>
                  </a:lnTo>
                  <a:lnTo>
                    <a:pt x="1042" y="844"/>
                  </a:lnTo>
                  <a:lnTo>
                    <a:pt x="1076" y="794"/>
                  </a:lnTo>
                  <a:lnTo>
                    <a:pt x="1109" y="745"/>
                  </a:lnTo>
                  <a:lnTo>
                    <a:pt x="1140" y="696"/>
                  </a:lnTo>
                  <a:lnTo>
                    <a:pt x="1170" y="645"/>
                  </a:lnTo>
                  <a:lnTo>
                    <a:pt x="1197" y="595"/>
                  </a:lnTo>
                  <a:lnTo>
                    <a:pt x="1223" y="546"/>
                  </a:lnTo>
                  <a:lnTo>
                    <a:pt x="1247" y="496"/>
                  </a:lnTo>
                  <a:lnTo>
                    <a:pt x="1247" y="496"/>
                  </a:lnTo>
                  <a:lnTo>
                    <a:pt x="1214" y="433"/>
                  </a:lnTo>
                  <a:lnTo>
                    <a:pt x="1178" y="369"/>
                  </a:lnTo>
                  <a:lnTo>
                    <a:pt x="1140" y="307"/>
                  </a:lnTo>
                  <a:lnTo>
                    <a:pt x="1099" y="244"/>
                  </a:lnTo>
                  <a:lnTo>
                    <a:pt x="1055" y="182"/>
                  </a:lnTo>
                  <a:lnTo>
                    <a:pt x="1008" y="121"/>
                  </a:lnTo>
                  <a:lnTo>
                    <a:pt x="958" y="59"/>
                  </a:lnTo>
                  <a:lnTo>
                    <a:pt x="905" y="0"/>
                  </a:lnTo>
                  <a:lnTo>
                    <a:pt x="905" y="0"/>
                  </a:lnTo>
                  <a:lnTo>
                    <a:pt x="850" y="11"/>
                  </a:lnTo>
                  <a:lnTo>
                    <a:pt x="793" y="27"/>
                  </a:lnTo>
                  <a:lnTo>
                    <a:pt x="738" y="44"/>
                  </a:lnTo>
                  <a:lnTo>
                    <a:pt x="681" y="62"/>
                  </a:lnTo>
                  <a:lnTo>
                    <a:pt x="624" y="84"/>
                  </a:lnTo>
                  <a:lnTo>
                    <a:pt x="566" y="106"/>
                  </a:lnTo>
                  <a:lnTo>
                    <a:pt x="509" y="132"/>
                  </a:lnTo>
                  <a:lnTo>
                    <a:pt x="452" y="159"/>
                  </a:lnTo>
                  <a:lnTo>
                    <a:pt x="393" y="189"/>
                  </a:lnTo>
                  <a:lnTo>
                    <a:pt x="337" y="220"/>
                  </a:lnTo>
                  <a:lnTo>
                    <a:pt x="280" y="253"/>
                  </a:lnTo>
                  <a:lnTo>
                    <a:pt x="223" y="288"/>
                  </a:lnTo>
                  <a:lnTo>
                    <a:pt x="166" y="325"/>
                  </a:lnTo>
                  <a:lnTo>
                    <a:pt x="110" y="365"/>
                  </a:lnTo>
                  <a:lnTo>
                    <a:pt x="55" y="406"/>
                  </a:lnTo>
                  <a:lnTo>
                    <a:pt x="0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chemeClr val="accent5"/>
            </a:solidFill>
            <a:ln w="4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Freeform 40"/>
            <p:cNvSpPr>
              <a:spLocks/>
            </p:cNvSpPr>
            <p:nvPr/>
          </p:nvSpPr>
          <p:spPr bwMode="auto">
            <a:xfrm>
              <a:off x="6107393" y="4026682"/>
              <a:ext cx="1653355" cy="1543472"/>
            </a:xfrm>
            <a:custGeom>
              <a:avLst/>
              <a:gdLst>
                <a:gd name="T0" fmla="*/ 1294 w 1294"/>
                <a:gd name="T1" fmla="*/ 814 h 1208"/>
                <a:gd name="T2" fmla="*/ 1245 w 1294"/>
                <a:gd name="T3" fmla="*/ 712 h 1208"/>
                <a:gd name="T4" fmla="*/ 1186 w 1294"/>
                <a:gd name="T5" fmla="*/ 611 h 1208"/>
                <a:gd name="T6" fmla="*/ 1121 w 1294"/>
                <a:gd name="T7" fmla="*/ 510 h 1208"/>
                <a:gd name="T8" fmla="*/ 1048 w 1294"/>
                <a:gd name="T9" fmla="*/ 409 h 1208"/>
                <a:gd name="T10" fmla="*/ 967 w 1294"/>
                <a:gd name="T11" fmla="*/ 311 h 1208"/>
                <a:gd name="T12" fmla="*/ 881 w 1294"/>
                <a:gd name="T13" fmla="*/ 216 h 1208"/>
                <a:gd name="T14" fmla="*/ 785 w 1294"/>
                <a:gd name="T15" fmla="*/ 122 h 1208"/>
                <a:gd name="T16" fmla="*/ 684 w 1294"/>
                <a:gd name="T17" fmla="*/ 33 h 1208"/>
                <a:gd name="T18" fmla="*/ 645 w 1294"/>
                <a:gd name="T19" fmla="*/ 0 h 1208"/>
                <a:gd name="T20" fmla="*/ 605 w 1294"/>
                <a:gd name="T21" fmla="*/ 33 h 1208"/>
                <a:gd name="T22" fmla="*/ 555 w 1294"/>
                <a:gd name="T23" fmla="*/ 77 h 1208"/>
                <a:gd name="T24" fmla="*/ 458 w 1294"/>
                <a:gd name="T25" fmla="*/ 166 h 1208"/>
                <a:gd name="T26" fmla="*/ 369 w 1294"/>
                <a:gd name="T27" fmla="*/ 260 h 1208"/>
                <a:gd name="T28" fmla="*/ 285 w 1294"/>
                <a:gd name="T29" fmla="*/ 355 h 1208"/>
                <a:gd name="T30" fmla="*/ 209 w 1294"/>
                <a:gd name="T31" fmla="*/ 452 h 1208"/>
                <a:gd name="T32" fmla="*/ 140 w 1294"/>
                <a:gd name="T33" fmla="*/ 550 h 1208"/>
                <a:gd name="T34" fmla="*/ 78 w 1294"/>
                <a:gd name="T35" fmla="*/ 650 h 1208"/>
                <a:gd name="T36" fmla="*/ 24 w 1294"/>
                <a:gd name="T37" fmla="*/ 750 h 1208"/>
                <a:gd name="T38" fmla="*/ 0 w 1294"/>
                <a:gd name="T39" fmla="*/ 800 h 1208"/>
                <a:gd name="T40" fmla="*/ 29 w 1294"/>
                <a:gd name="T41" fmla="*/ 824 h 1208"/>
                <a:gd name="T42" fmla="*/ 106 w 1294"/>
                <a:gd name="T43" fmla="*/ 886 h 1208"/>
                <a:gd name="T44" fmla="*/ 182 w 1294"/>
                <a:gd name="T45" fmla="*/ 944 h 1208"/>
                <a:gd name="T46" fmla="*/ 259 w 1294"/>
                <a:gd name="T47" fmla="*/ 998 h 1208"/>
                <a:gd name="T48" fmla="*/ 339 w 1294"/>
                <a:gd name="T49" fmla="*/ 1048 h 1208"/>
                <a:gd name="T50" fmla="*/ 417 w 1294"/>
                <a:gd name="T51" fmla="*/ 1093 h 1208"/>
                <a:gd name="T52" fmla="*/ 497 w 1294"/>
                <a:gd name="T53" fmla="*/ 1136 h 1208"/>
                <a:gd name="T54" fmla="*/ 576 w 1294"/>
                <a:gd name="T55" fmla="*/ 1174 h 1208"/>
                <a:gd name="T56" fmla="*/ 656 w 1294"/>
                <a:gd name="T57" fmla="*/ 1208 h 1208"/>
                <a:gd name="T58" fmla="*/ 696 w 1294"/>
                <a:gd name="T59" fmla="*/ 1191 h 1208"/>
                <a:gd name="T60" fmla="*/ 775 w 1294"/>
                <a:gd name="T61" fmla="*/ 1156 h 1208"/>
                <a:gd name="T62" fmla="*/ 854 w 1294"/>
                <a:gd name="T63" fmla="*/ 1114 h 1208"/>
                <a:gd name="T64" fmla="*/ 933 w 1294"/>
                <a:gd name="T65" fmla="*/ 1070 h 1208"/>
                <a:gd name="T66" fmla="*/ 1013 w 1294"/>
                <a:gd name="T67" fmla="*/ 1023 h 1208"/>
                <a:gd name="T68" fmla="*/ 1091 w 1294"/>
                <a:gd name="T69" fmla="*/ 971 h 1208"/>
                <a:gd name="T70" fmla="*/ 1168 w 1294"/>
                <a:gd name="T71" fmla="*/ 915 h 1208"/>
                <a:gd name="T72" fmla="*/ 1245 w 1294"/>
                <a:gd name="T73" fmla="*/ 856 h 1208"/>
                <a:gd name="T74" fmla="*/ 1282 w 1294"/>
                <a:gd name="T75" fmla="*/ 824 h 1208"/>
                <a:gd name="T76" fmla="*/ 1294 w 1294"/>
                <a:gd name="T77" fmla="*/ 814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94" h="1208">
                  <a:moveTo>
                    <a:pt x="1294" y="814"/>
                  </a:moveTo>
                  <a:lnTo>
                    <a:pt x="1294" y="814"/>
                  </a:lnTo>
                  <a:lnTo>
                    <a:pt x="1270" y="763"/>
                  </a:lnTo>
                  <a:lnTo>
                    <a:pt x="1245" y="712"/>
                  </a:lnTo>
                  <a:lnTo>
                    <a:pt x="1216" y="661"/>
                  </a:lnTo>
                  <a:lnTo>
                    <a:pt x="1186" y="611"/>
                  </a:lnTo>
                  <a:lnTo>
                    <a:pt x="1155" y="560"/>
                  </a:lnTo>
                  <a:lnTo>
                    <a:pt x="1121" y="510"/>
                  </a:lnTo>
                  <a:lnTo>
                    <a:pt x="1085" y="459"/>
                  </a:lnTo>
                  <a:lnTo>
                    <a:pt x="1048" y="409"/>
                  </a:lnTo>
                  <a:lnTo>
                    <a:pt x="1009" y="361"/>
                  </a:lnTo>
                  <a:lnTo>
                    <a:pt x="967" y="311"/>
                  </a:lnTo>
                  <a:lnTo>
                    <a:pt x="925" y="263"/>
                  </a:lnTo>
                  <a:lnTo>
                    <a:pt x="881" y="216"/>
                  </a:lnTo>
                  <a:lnTo>
                    <a:pt x="834" y="169"/>
                  </a:lnTo>
                  <a:lnTo>
                    <a:pt x="785" y="122"/>
                  </a:lnTo>
                  <a:lnTo>
                    <a:pt x="736" y="77"/>
                  </a:lnTo>
                  <a:lnTo>
                    <a:pt x="684" y="33"/>
                  </a:lnTo>
                  <a:lnTo>
                    <a:pt x="684" y="33"/>
                  </a:lnTo>
                  <a:lnTo>
                    <a:pt x="645" y="0"/>
                  </a:lnTo>
                  <a:lnTo>
                    <a:pt x="645" y="0"/>
                  </a:lnTo>
                  <a:lnTo>
                    <a:pt x="605" y="33"/>
                  </a:lnTo>
                  <a:lnTo>
                    <a:pt x="605" y="33"/>
                  </a:lnTo>
                  <a:lnTo>
                    <a:pt x="555" y="77"/>
                  </a:lnTo>
                  <a:lnTo>
                    <a:pt x="505" y="121"/>
                  </a:lnTo>
                  <a:lnTo>
                    <a:pt x="458" y="166"/>
                  </a:lnTo>
                  <a:lnTo>
                    <a:pt x="413" y="213"/>
                  </a:lnTo>
                  <a:lnTo>
                    <a:pt x="369" y="260"/>
                  </a:lnTo>
                  <a:lnTo>
                    <a:pt x="326" y="307"/>
                  </a:lnTo>
                  <a:lnTo>
                    <a:pt x="285" y="355"/>
                  </a:lnTo>
                  <a:lnTo>
                    <a:pt x="246" y="404"/>
                  </a:lnTo>
                  <a:lnTo>
                    <a:pt x="209" y="452"/>
                  </a:lnTo>
                  <a:lnTo>
                    <a:pt x="174" y="502"/>
                  </a:lnTo>
                  <a:lnTo>
                    <a:pt x="140" y="550"/>
                  </a:lnTo>
                  <a:lnTo>
                    <a:pt x="108" y="600"/>
                  </a:lnTo>
                  <a:lnTo>
                    <a:pt x="78" y="650"/>
                  </a:lnTo>
                  <a:lnTo>
                    <a:pt x="50" y="701"/>
                  </a:lnTo>
                  <a:lnTo>
                    <a:pt x="24" y="75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29" y="824"/>
                  </a:lnTo>
                  <a:lnTo>
                    <a:pt x="29" y="824"/>
                  </a:lnTo>
                  <a:lnTo>
                    <a:pt x="67" y="856"/>
                  </a:lnTo>
                  <a:lnTo>
                    <a:pt x="106" y="886"/>
                  </a:lnTo>
                  <a:lnTo>
                    <a:pt x="144" y="915"/>
                  </a:lnTo>
                  <a:lnTo>
                    <a:pt x="182" y="944"/>
                  </a:lnTo>
                  <a:lnTo>
                    <a:pt x="221" y="971"/>
                  </a:lnTo>
                  <a:lnTo>
                    <a:pt x="259" y="998"/>
                  </a:lnTo>
                  <a:lnTo>
                    <a:pt x="299" y="1023"/>
                  </a:lnTo>
                  <a:lnTo>
                    <a:pt x="339" y="1048"/>
                  </a:lnTo>
                  <a:lnTo>
                    <a:pt x="377" y="1070"/>
                  </a:lnTo>
                  <a:lnTo>
                    <a:pt x="417" y="1093"/>
                  </a:lnTo>
                  <a:lnTo>
                    <a:pt x="457" y="1114"/>
                  </a:lnTo>
                  <a:lnTo>
                    <a:pt x="497" y="1136"/>
                  </a:lnTo>
                  <a:lnTo>
                    <a:pt x="536" y="1156"/>
                  </a:lnTo>
                  <a:lnTo>
                    <a:pt x="576" y="1174"/>
                  </a:lnTo>
                  <a:lnTo>
                    <a:pt x="616" y="1191"/>
                  </a:lnTo>
                  <a:lnTo>
                    <a:pt x="656" y="1208"/>
                  </a:lnTo>
                  <a:lnTo>
                    <a:pt x="656" y="1208"/>
                  </a:lnTo>
                  <a:lnTo>
                    <a:pt x="696" y="1191"/>
                  </a:lnTo>
                  <a:lnTo>
                    <a:pt x="736" y="1174"/>
                  </a:lnTo>
                  <a:lnTo>
                    <a:pt x="775" y="1156"/>
                  </a:lnTo>
                  <a:lnTo>
                    <a:pt x="815" y="1136"/>
                  </a:lnTo>
                  <a:lnTo>
                    <a:pt x="854" y="1114"/>
                  </a:lnTo>
                  <a:lnTo>
                    <a:pt x="893" y="1093"/>
                  </a:lnTo>
                  <a:lnTo>
                    <a:pt x="933" y="1070"/>
                  </a:lnTo>
                  <a:lnTo>
                    <a:pt x="973" y="1048"/>
                  </a:lnTo>
                  <a:lnTo>
                    <a:pt x="1013" y="1023"/>
                  </a:lnTo>
                  <a:lnTo>
                    <a:pt x="1051" y="998"/>
                  </a:lnTo>
                  <a:lnTo>
                    <a:pt x="1091" y="971"/>
                  </a:lnTo>
                  <a:lnTo>
                    <a:pt x="1129" y="944"/>
                  </a:lnTo>
                  <a:lnTo>
                    <a:pt x="1168" y="915"/>
                  </a:lnTo>
                  <a:lnTo>
                    <a:pt x="1206" y="886"/>
                  </a:lnTo>
                  <a:lnTo>
                    <a:pt x="1245" y="856"/>
                  </a:lnTo>
                  <a:lnTo>
                    <a:pt x="1282" y="824"/>
                  </a:lnTo>
                  <a:lnTo>
                    <a:pt x="1282" y="824"/>
                  </a:lnTo>
                  <a:lnTo>
                    <a:pt x="1294" y="814"/>
                  </a:lnTo>
                  <a:lnTo>
                    <a:pt x="1294" y="814"/>
                  </a:lnTo>
                  <a:close/>
                </a:path>
              </a:pathLst>
            </a:custGeom>
            <a:solidFill>
              <a:schemeClr val="accent1"/>
            </a:solidFill>
            <a:ln w="4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Rectangle 22"/>
            <p:cNvSpPr>
              <a:spLocks noChangeArrowheads="1"/>
            </p:cNvSpPr>
            <p:nvPr/>
          </p:nvSpPr>
          <p:spPr bwMode="auto">
            <a:xfrm>
              <a:off x="5104624" y="2711909"/>
              <a:ext cx="1532800" cy="35230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kumimoji="0" lang="it-IT" sz="135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</a:rPr>
                <a:t>Machine</a:t>
              </a:r>
            </a:p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lang="it-IT" sz="1350" b="1" kern="0" smtClean="0">
                  <a:solidFill>
                    <a:schemeClr val="bg1"/>
                  </a:solidFill>
                  <a:latin typeface="Georgia"/>
                </a:rPr>
                <a:t>Learning</a:t>
              </a:r>
              <a:endPara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105" name="Rectangle 23"/>
            <p:cNvSpPr>
              <a:spLocks noChangeArrowheads="1"/>
            </p:cNvSpPr>
            <p:nvPr/>
          </p:nvSpPr>
          <p:spPr bwMode="auto">
            <a:xfrm>
              <a:off x="8688364" y="3968897"/>
              <a:ext cx="622973" cy="35230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kumimoji="0" lang="it-IT" sz="135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</a:rPr>
                <a:t>Data Mining</a:t>
              </a:r>
              <a:endPara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106" name="Rectangle 24"/>
            <p:cNvSpPr>
              <a:spLocks noChangeArrowheads="1"/>
            </p:cNvSpPr>
            <p:nvPr/>
          </p:nvSpPr>
          <p:spPr bwMode="auto">
            <a:xfrm>
              <a:off x="4437495" y="3968897"/>
              <a:ext cx="842011" cy="35230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kumimoji="0" lang="it-IT" sz="135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</a:rPr>
                <a:t>Data</a:t>
              </a:r>
            </a:p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lang="it-IT" sz="1350" b="1" kern="0" smtClean="0">
                  <a:solidFill>
                    <a:schemeClr val="bg1"/>
                  </a:solidFill>
                  <a:latin typeface="Georgia"/>
                </a:rPr>
                <a:t>Integration</a:t>
              </a:r>
              <a:endPara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107" name="Rectangle 25"/>
            <p:cNvSpPr>
              <a:spLocks noChangeArrowheads="1"/>
            </p:cNvSpPr>
            <p:nvPr/>
          </p:nvSpPr>
          <p:spPr bwMode="auto">
            <a:xfrm>
              <a:off x="7414485" y="2723972"/>
              <a:ext cx="1421814" cy="35230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kumimoji="0" lang="it-IT" sz="135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</a:rPr>
                <a:t>Business</a:t>
              </a:r>
            </a:p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lang="it-IT" sz="1350" b="1" kern="0" smtClean="0">
                  <a:solidFill>
                    <a:schemeClr val="bg1"/>
                  </a:solidFill>
                  <a:latin typeface="Georgia"/>
                </a:rPr>
                <a:t>Intelligence</a:t>
              </a:r>
              <a:endParaRPr lang="it-IT" sz="1350" b="1" kern="0" dirty="0">
                <a:solidFill>
                  <a:schemeClr val="bg1"/>
                </a:solidFill>
                <a:latin typeface="Georgia"/>
              </a:endParaRPr>
            </a:p>
          </p:txBody>
        </p:sp>
        <p:sp>
          <p:nvSpPr>
            <p:cNvPr id="108" name="Rectangle 24"/>
            <p:cNvSpPr>
              <a:spLocks noChangeArrowheads="1"/>
            </p:cNvSpPr>
            <p:nvPr/>
          </p:nvSpPr>
          <p:spPr bwMode="auto">
            <a:xfrm>
              <a:off x="5227833" y="3439603"/>
              <a:ext cx="460544" cy="17615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lang="it-IT" sz="1350" b="1" kern="0" smtClean="0">
                  <a:solidFill>
                    <a:schemeClr val="bg1"/>
                  </a:solidFill>
                  <a:latin typeface="Georgia"/>
                </a:rPr>
                <a:t>Sqoop</a:t>
              </a:r>
              <a:endPara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109" name="Rectangle 24"/>
            <p:cNvSpPr>
              <a:spLocks noChangeArrowheads="1"/>
            </p:cNvSpPr>
            <p:nvPr/>
          </p:nvSpPr>
          <p:spPr bwMode="auto">
            <a:xfrm>
              <a:off x="6469651" y="3183242"/>
              <a:ext cx="964641" cy="33971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lang="it-IT" sz="1350" b="1" kern="0" smtClean="0">
                  <a:solidFill>
                    <a:schemeClr val="bg1"/>
                  </a:solidFill>
                  <a:latin typeface="Georgia"/>
                </a:rPr>
                <a:t>Data Warehousing</a:t>
              </a:r>
              <a:endPara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110" name="Rectangle 24"/>
            <p:cNvSpPr>
              <a:spLocks noChangeArrowheads="1"/>
            </p:cNvSpPr>
            <p:nvPr/>
          </p:nvSpPr>
          <p:spPr bwMode="auto">
            <a:xfrm>
              <a:off x="8267415" y="3524050"/>
              <a:ext cx="395479" cy="17615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lang="it-IT" sz="1350" b="1" kern="0" smtClean="0">
                  <a:solidFill>
                    <a:schemeClr val="bg1"/>
                  </a:solidFill>
                  <a:latin typeface="Georgia"/>
                </a:rPr>
                <a:t>MPP</a:t>
              </a:r>
              <a:endParaRPr lang="it-IT" sz="1350" b="1" kern="0" dirty="0" smtClean="0">
                <a:solidFill>
                  <a:schemeClr val="bg1"/>
                </a:solidFill>
                <a:latin typeface="Georgia"/>
              </a:endParaRPr>
            </a:p>
          </p:txBody>
        </p:sp>
        <p:sp>
          <p:nvSpPr>
            <p:cNvPr id="111" name="Rectangle 24"/>
            <p:cNvSpPr>
              <a:spLocks noChangeArrowheads="1"/>
            </p:cNvSpPr>
            <p:nvPr/>
          </p:nvSpPr>
          <p:spPr bwMode="auto">
            <a:xfrm>
              <a:off x="7836319" y="4832515"/>
              <a:ext cx="869058" cy="33971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lang="it-IT" sz="1350" b="1" kern="0" noProof="0" smtClean="0">
                  <a:solidFill>
                    <a:schemeClr val="bg1"/>
                  </a:solidFill>
                  <a:latin typeface="Georgia"/>
                </a:rPr>
                <a:t>Data</a:t>
              </a:r>
            </a:p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kumimoji="0" lang="it-IT" sz="1350" b="1" i="0" u="none" strike="noStrike" kern="0" cap="none" spc="0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</a:rPr>
                <a:t>Governance</a:t>
              </a:r>
              <a:endPara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6443857" y="6032740"/>
              <a:ext cx="1030270" cy="17615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lang="it-IT" sz="1350" b="1" kern="0" smtClean="0">
                  <a:solidFill>
                    <a:schemeClr val="bg1"/>
                  </a:solidFill>
                  <a:latin typeface="Georgia"/>
                </a:rPr>
                <a:t>DW Appliance</a:t>
              </a:r>
              <a:endPara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113" name="Rectangle 24"/>
            <p:cNvSpPr>
              <a:spLocks noChangeArrowheads="1"/>
            </p:cNvSpPr>
            <p:nvPr/>
          </p:nvSpPr>
          <p:spPr bwMode="auto">
            <a:xfrm>
              <a:off x="5348954" y="4965216"/>
              <a:ext cx="572412" cy="17615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lang="it-IT" sz="1350" b="1" kern="0" smtClean="0">
                  <a:solidFill>
                    <a:schemeClr val="bg1"/>
                  </a:solidFill>
                  <a:latin typeface="Georgia"/>
                </a:rPr>
                <a:t>Hadoop</a:t>
              </a:r>
              <a:endPara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5528758" y="3909871"/>
              <a:ext cx="1090829" cy="35230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lang="it-IT" sz="1350" b="1" kern="0" smtClean="0">
                  <a:solidFill>
                    <a:schemeClr val="bg1"/>
                  </a:solidFill>
                  <a:latin typeface="Georgia"/>
                </a:rPr>
                <a:t>Information</a:t>
              </a:r>
            </a:p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kumimoji="0" lang="it-IT" sz="135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eorgia"/>
                </a:rPr>
                <a:t>Management</a:t>
              </a:r>
              <a:endPara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115" name="Rectangle 24"/>
            <p:cNvSpPr>
              <a:spLocks noChangeArrowheads="1"/>
            </p:cNvSpPr>
            <p:nvPr/>
          </p:nvSpPr>
          <p:spPr bwMode="auto">
            <a:xfrm>
              <a:off x="7434293" y="4136164"/>
              <a:ext cx="728941" cy="17615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lang="it-IT" sz="1350" b="1" kern="0" smtClean="0">
                  <a:solidFill>
                    <a:schemeClr val="bg1"/>
                  </a:solidFill>
                  <a:latin typeface="Georgia"/>
                </a:rPr>
                <a:t>Analytics</a:t>
              </a:r>
              <a:endPara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116" name="Rectangle 24"/>
            <p:cNvSpPr>
              <a:spLocks noChangeArrowheads="1"/>
            </p:cNvSpPr>
            <p:nvPr/>
          </p:nvSpPr>
          <p:spPr bwMode="auto">
            <a:xfrm>
              <a:off x="6556749" y="4797950"/>
              <a:ext cx="877543" cy="17615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lang="it-IT" sz="1350" b="1" kern="0" smtClean="0">
                  <a:solidFill>
                    <a:schemeClr val="bg1"/>
                  </a:solidFill>
                  <a:latin typeface="Georgia"/>
                </a:rPr>
                <a:t>Big Data</a:t>
              </a:r>
              <a:endPara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119" name="Rectangle 24"/>
            <p:cNvSpPr>
              <a:spLocks noChangeArrowheads="1"/>
            </p:cNvSpPr>
            <p:nvPr/>
          </p:nvSpPr>
          <p:spPr bwMode="auto">
            <a:xfrm>
              <a:off x="6013300" y="5414345"/>
              <a:ext cx="543448" cy="16986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lang="it-IT" sz="1350" b="1" kern="0" smtClean="0">
                  <a:solidFill>
                    <a:schemeClr val="bg1"/>
                  </a:solidFill>
                  <a:latin typeface="Georgia"/>
                </a:rPr>
                <a:t>NoSQL</a:t>
              </a:r>
              <a:endPara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121" name="Rectangle 24"/>
            <p:cNvSpPr>
              <a:spLocks noChangeArrowheads="1"/>
            </p:cNvSpPr>
            <p:nvPr/>
          </p:nvSpPr>
          <p:spPr bwMode="auto">
            <a:xfrm>
              <a:off x="7277074" y="5414345"/>
              <a:ext cx="619889" cy="17615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buClr>
                  <a:srgbClr val="66BAE4"/>
                </a:buClr>
                <a:buSzPct val="85000"/>
                <a:buFont typeface="Wingdings" pitchFamily="2" charset="2"/>
                <a:buNone/>
                <a:tabLst/>
                <a:defRPr/>
              </a:pPr>
              <a:r>
                <a:rPr lang="it-IT" sz="1350" b="1" kern="0" smtClean="0">
                  <a:solidFill>
                    <a:schemeClr val="bg1"/>
                  </a:solidFill>
                  <a:latin typeface="Georgia"/>
                </a:rPr>
                <a:t>Mahout</a:t>
              </a:r>
              <a:endParaRPr kumimoji="0" lang="it-IT" sz="13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4092-98C4-44A6-931F-128F963AF71C}" type="slidenum">
              <a:rPr lang="it-IT" smtClean="0"/>
              <a:t>12</a:t>
            </a:fld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8 ottobre 2014</a:t>
            </a:r>
            <a:endParaRPr lang="it-IT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533400" y="685800"/>
            <a:ext cx="8077200" cy="6303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6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Big Data per fare cosa?</a:t>
            </a:r>
            <a:br>
              <a:rPr lang="it-IT" smtClean="0"/>
            </a:br>
            <a:endParaRPr lang="it-IT" b="0" dirty="0" smtClean="0"/>
          </a:p>
        </p:txBody>
      </p:sp>
    </p:spTree>
    <p:extLst>
      <p:ext uri="{BB962C8B-B14F-4D97-AF65-F5344CB8AC3E}">
        <p14:creationId xmlns:p14="http://schemas.microsoft.com/office/powerpoint/2010/main" val="32446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1"/>
            </p:custDataLst>
          </p:nvPr>
        </p:nvGrpSpPr>
        <p:grpSpPr>
          <a:xfrm>
            <a:off x="1594045" y="605119"/>
            <a:ext cx="5955909" cy="5922085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56010" tIns="0" rIns="57156" bIns="0" anchor="ctr"/>
            <a:lstStyle/>
            <a:p>
              <a:pPr algn="ctr" defTabSz="805466">
                <a:defRPr/>
              </a:pPr>
              <a:endParaRPr lang="it-IT" sz="1677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56010" tIns="0" rIns="57156" bIns="0" anchor="ctr"/>
            <a:lstStyle/>
            <a:p>
              <a:pPr algn="ctr" defTabSz="805466">
                <a:defRPr/>
              </a:pPr>
              <a:endParaRPr lang="it-IT" sz="1677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55858" tIns="0" rIns="57000" bIns="0" anchor="ctr"/>
            <a:lstStyle/>
            <a:p>
              <a:pPr algn="ctr" defTabSz="707409">
                <a:buSzPct val="90000"/>
                <a:defRPr/>
              </a:pPr>
              <a:endParaRPr lang="it-IT" sz="1235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6010" tIns="0" rIns="57156" bIns="0" anchor="ctr"/>
              <a:lstStyle/>
              <a:p>
                <a:pPr algn="ctr" defTabSz="805466">
                  <a:defRPr/>
                </a:pPr>
                <a:endParaRPr lang="it-IT" sz="1677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77696"/>
            <a:ext cx="8077200" cy="914400"/>
          </a:xfrm>
        </p:spPr>
        <p:txBody>
          <a:bodyPr/>
          <a:lstStyle/>
          <a:p>
            <a:r>
              <a:rPr lang="it-IT" sz="2000" b="0" i="0" smtClean="0"/>
              <a:t>Big Data per l'innovazione incrementale</a:t>
            </a:r>
            <a:endParaRPr lang="it-IT" sz="2000" b="0" i="0" dirty="0"/>
          </a:p>
        </p:txBody>
      </p:sp>
      <p:grpSp>
        <p:nvGrpSpPr>
          <p:cNvPr id="52" name="Group 51"/>
          <p:cNvGrpSpPr/>
          <p:nvPr/>
        </p:nvGrpSpPr>
        <p:grpSpPr>
          <a:xfrm>
            <a:off x="179032" y="1678028"/>
            <a:ext cx="8649282" cy="4481516"/>
            <a:chOff x="412197" y="1525624"/>
            <a:chExt cx="7851693" cy="4481516"/>
          </a:xfrm>
        </p:grpSpPr>
        <p:sp>
          <p:nvSpPr>
            <p:cNvPr id="86" name="Rectangle 85"/>
            <p:cNvSpPr/>
            <p:nvPr/>
          </p:nvSpPr>
          <p:spPr>
            <a:xfrm>
              <a:off x="6599382" y="2187482"/>
              <a:ext cx="1412309" cy="3685684"/>
            </a:xfrm>
            <a:prstGeom prst="rect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</a:ln>
          </p:spPr>
          <p:txBody>
            <a:bodyPr vert="horz" wrap="square" lIns="80682" tIns="40341" rIns="80682" bIns="40341" rtlCol="0" anchor="ctr">
              <a:noAutofit/>
            </a:bodyPr>
            <a:lstStyle/>
            <a:p>
              <a:pPr algn="ctr"/>
              <a:endParaRPr lang="it-IT" sz="1677" dirty="0"/>
            </a:p>
          </p:txBody>
        </p:sp>
        <p:graphicFrame>
          <p:nvGraphicFramePr>
            <p:cNvPr id="53" name="Group 132"/>
            <p:cNvGraphicFramePr>
              <a:graphicFrameLocks/>
            </p:cNvGraphicFramePr>
            <p:nvPr>
              <p:custDataLst>
                <p:tags r:id="rId2"/>
              </p:custDataLst>
              <p:extLst>
                <p:ext uri="{D42A27DB-BD31-4B8C-83A1-F6EECF244321}">
                  <p14:modId xmlns:p14="http://schemas.microsoft.com/office/powerpoint/2010/main" val="1715464341"/>
                </p:ext>
              </p:extLst>
            </p:nvPr>
          </p:nvGraphicFramePr>
          <p:xfrm>
            <a:off x="1197904" y="1841336"/>
            <a:ext cx="4470582" cy="3789627"/>
          </p:xfrm>
          <a:graphic>
            <a:graphicData uri="http://schemas.openxmlformats.org/drawingml/2006/table">
              <a:tbl>
                <a:tblPr firstRow="1" firstCol="1" bandRow="1"/>
                <a:tblGrid>
                  <a:gridCol w="2064269"/>
                  <a:gridCol w="1795438"/>
                  <a:gridCol w="1065005"/>
                </a:tblGrid>
                <a:tr h="1153561">
                  <a:tc>
                    <a:txBody>
                      <a:bodyPr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90000"/>
                          </a:lnSpc>
                          <a:spcBef>
                            <a:spcPct val="9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marL="0" marR="0" marT="0" marB="0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90000"/>
                          </a:lnSpc>
                          <a:spcBef>
                            <a:spcPct val="9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marL="0" marR="0" marT="0" marB="0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90000"/>
                          </a:lnSpc>
                          <a:spcBef>
                            <a:spcPct val="9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marL="0" marR="0" marT="0" marB="0" horzOverflow="overflow"/>
                  </a:tc>
                </a:tr>
                <a:tr h="1257024">
                  <a:tc>
                    <a:txBody>
                      <a:bodyPr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90000"/>
                          </a:lnSpc>
                          <a:spcBef>
                            <a:spcPct val="9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marL="0" marR="0" marT="0" marB="0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90000"/>
                          </a:lnSpc>
                          <a:spcBef>
                            <a:spcPct val="9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marL="0" marR="0" marT="0" marB="0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90000"/>
                          </a:lnSpc>
                          <a:spcBef>
                            <a:spcPct val="9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marL="0" marR="0" marT="0" marB="0" horzOverflow="overflow"/>
                  </a:tc>
                </a:tr>
                <a:tr h="1379042">
                  <a:tc>
                    <a:txBody>
                      <a:bodyPr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90000"/>
                          </a:lnSpc>
                          <a:spcBef>
                            <a:spcPct val="9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marL="0" marR="0" marT="0" marB="0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90000"/>
                          </a:lnSpc>
                          <a:spcBef>
                            <a:spcPct val="9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marL="0" marR="0" marT="0" marB="0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90000"/>
                          </a:lnSpc>
                          <a:spcBef>
                            <a:spcPct val="9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endParaRPr>
                      </a:p>
                    </a:txBody>
                    <a:tcPr marL="0" marR="0" marT="0" marB="0" horzOverflow="overflow"/>
                  </a:tc>
                </a:tr>
              </a:tbl>
            </a:graphicData>
          </a:graphic>
        </p:graphicFrame>
        <p:sp>
          <p:nvSpPr>
            <p:cNvPr id="54" name="TextBox 53"/>
            <p:cNvSpPr txBox="1"/>
            <p:nvPr/>
          </p:nvSpPr>
          <p:spPr>
            <a:xfrm>
              <a:off x="1275733" y="5780490"/>
              <a:ext cx="50058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 rtl="0"/>
              <a:r>
                <a:rPr lang="it-IT" sz="1400" b="1" smtClean="0">
                  <a:solidFill>
                    <a:schemeClr val="tx2"/>
                  </a:solidFill>
                  <a:latin typeface="+mj-lt"/>
                </a:rPr>
                <a:t>Micro</a:t>
              </a:r>
              <a:endParaRPr lang="it-IT" sz="14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78927" y="5791696"/>
              <a:ext cx="53987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 rtl="0"/>
              <a:r>
                <a:rPr lang="it-IT" sz="1400" b="1" smtClean="0">
                  <a:solidFill>
                    <a:schemeClr val="tx2"/>
                  </a:solidFill>
                  <a:latin typeface="+mj-lt"/>
                </a:rPr>
                <a:t>Macro</a:t>
              </a:r>
              <a:endParaRPr lang="it-IT" sz="14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-305118" y="3273292"/>
              <a:ext cx="2105178" cy="6705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it-IT" sz="1600" b="1" smtClean="0">
                  <a:solidFill>
                    <a:schemeClr val="tx2"/>
                  </a:solidFill>
                  <a:latin typeface="+mj-lt"/>
                </a:rPr>
                <a:t/>
              </a:r>
              <a:br>
                <a:rPr lang="it-IT" sz="1600" b="1" smtClean="0">
                  <a:solidFill>
                    <a:schemeClr val="tx2"/>
                  </a:solidFill>
                  <a:latin typeface="+mj-lt"/>
                </a:rPr>
              </a:br>
              <a:r>
                <a:rPr lang="it-IT" sz="1600" b="1" smtClean="0">
                  <a:solidFill>
                    <a:schemeClr val="tx2"/>
                  </a:solidFill>
                  <a:latin typeface="+mj-lt"/>
                </a:rPr>
                <a:t>Decision Pattern</a:t>
              </a:r>
              <a:br>
                <a:rPr lang="it-IT" sz="1600" b="1" smtClean="0">
                  <a:solidFill>
                    <a:schemeClr val="tx2"/>
                  </a:solidFill>
                  <a:latin typeface="+mj-lt"/>
                </a:rPr>
              </a:br>
              <a:endParaRPr lang="it-IT" sz="16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390394" y="4989226"/>
              <a:ext cx="1191032" cy="1676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 rtl="0"/>
              <a:r>
                <a:rPr lang="it-IT" sz="1200" b="1" smtClean="0">
                  <a:solidFill>
                    <a:schemeClr val="tx2"/>
                  </a:solidFill>
                  <a:latin typeface="+mj-lt"/>
                </a:rPr>
                <a:t>More Frequent</a:t>
              </a:r>
              <a:endParaRPr lang="it-IT" sz="12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426461" y="2279406"/>
              <a:ext cx="1118896" cy="1676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 rtl="0"/>
              <a:r>
                <a:rPr lang="it-IT" sz="1200" b="1" smtClean="0">
                  <a:solidFill>
                    <a:schemeClr val="tx2"/>
                  </a:solidFill>
                  <a:latin typeface="+mj-lt"/>
                </a:rPr>
                <a:t>Less Frequent</a:t>
              </a:r>
              <a:endParaRPr lang="it-IT" sz="12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9" name="Content Placeholder 6"/>
            <p:cNvSpPr txBox="1">
              <a:spLocks/>
            </p:cNvSpPr>
            <p:nvPr/>
          </p:nvSpPr>
          <p:spPr bwMode="auto">
            <a:xfrm>
              <a:off x="2068826" y="1973961"/>
              <a:ext cx="2887219" cy="3995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marL="100858" lvl="1" indent="-100858">
                <a:spcAft>
                  <a:spcPts val="88"/>
                </a:spcAft>
                <a:buFont typeface="Arial" charset="0"/>
                <a:buChar char="•"/>
              </a:pPr>
              <a:r>
                <a:rPr lang="it-IT" sz="971" b="1" smtClean="0">
                  <a:solidFill>
                    <a:schemeClr val="accent3"/>
                  </a:solidFill>
                  <a:latin typeface="+mj-lt"/>
                  <a:cs typeface="Times New Roman" pitchFamily="18" charset="0"/>
                </a:rPr>
                <a:t>Gain or maintain positioning advantage </a:t>
              </a:r>
            </a:p>
            <a:p>
              <a:pPr marL="100858" lvl="1" indent="-100858">
                <a:spcAft>
                  <a:spcPts val="88"/>
                </a:spcAft>
                <a:buFont typeface="Arial" charset="0"/>
                <a:buChar char="•"/>
              </a:pPr>
              <a:r>
                <a:rPr lang="it-IT" sz="971" b="1" smtClean="0">
                  <a:solidFill>
                    <a:schemeClr val="accent3"/>
                  </a:solidFill>
                  <a:latin typeface="+mj-lt"/>
                  <a:cs typeface="Times New Roman" pitchFamily="18" charset="0"/>
                </a:rPr>
                <a:t>Maximize revenue from new markets</a:t>
              </a:r>
              <a:endParaRPr lang="it-IT" sz="971" b="1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4515260" y="2484331"/>
              <a:ext cx="783204" cy="9000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Strategy &amp; </a:t>
              </a:r>
              <a:br>
                <a:rPr lang="it-IT" sz="970" b="1" smtClean="0">
                  <a:solidFill>
                    <a:schemeClr val="bg1"/>
                  </a:solidFill>
                  <a:latin typeface="+mj-lt"/>
                </a:rPr>
              </a:br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Business</a:t>
              </a:r>
              <a:br>
                <a:rPr lang="it-IT" sz="970" b="1" smtClean="0">
                  <a:solidFill>
                    <a:schemeClr val="bg1"/>
                  </a:solidFill>
                  <a:latin typeface="+mj-lt"/>
                </a:rPr>
              </a:br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Portfolio</a:t>
              </a:r>
              <a:endParaRPr lang="it-IT" sz="97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592341" y="1639173"/>
              <a:ext cx="616997" cy="14266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 rtl="0"/>
              <a:r>
                <a:rPr lang="it-IT" sz="927" b="1" smtClean="0">
                  <a:solidFill>
                    <a:srgbClr val="FF0000"/>
                  </a:solidFill>
                  <a:latin typeface="+mj-lt"/>
                </a:rPr>
                <a:t>Illustrative</a:t>
              </a:r>
              <a:endParaRPr lang="it-IT" sz="927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1223447" y="4537386"/>
              <a:ext cx="860577" cy="988912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it-IT" sz="970" b="1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Production, </a:t>
              </a:r>
              <a:br>
                <a:rPr lang="it-IT" sz="970" b="1" smtClean="0">
                  <a:solidFill>
                    <a:schemeClr val="bg1"/>
                  </a:solidFill>
                  <a:latin typeface="+mj-lt"/>
                </a:rPr>
              </a:br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Operations</a:t>
              </a:r>
              <a:br>
                <a:rPr lang="it-IT" sz="970" b="1" smtClean="0">
                  <a:solidFill>
                    <a:schemeClr val="bg1"/>
                  </a:solidFill>
                  <a:latin typeface="+mj-lt"/>
                </a:rPr>
              </a:br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 &amp; </a:t>
              </a:r>
              <a:br>
                <a:rPr lang="it-IT" sz="970" b="1" smtClean="0">
                  <a:solidFill>
                    <a:schemeClr val="bg1"/>
                  </a:solidFill>
                  <a:latin typeface="+mj-lt"/>
                </a:rPr>
              </a:br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Processing</a:t>
              </a:r>
            </a:p>
            <a:p>
              <a:pPr algn="ctr"/>
              <a:endParaRPr lang="it-IT" sz="97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3" name="Content Placeholder 6"/>
            <p:cNvSpPr txBox="1">
              <a:spLocks/>
            </p:cNvSpPr>
            <p:nvPr/>
          </p:nvSpPr>
          <p:spPr bwMode="auto">
            <a:xfrm>
              <a:off x="1551449" y="3040858"/>
              <a:ext cx="2013252" cy="5717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marL="100858" lvl="1" indent="-100858">
                <a:spcAft>
                  <a:spcPts val="88"/>
                </a:spcAft>
                <a:buFont typeface="Arial" charset="0"/>
                <a:buChar char="•"/>
              </a:pPr>
              <a:r>
                <a:rPr lang="it-IT" sz="971" b="1" smtClean="0">
                  <a:solidFill>
                    <a:schemeClr val="accent3"/>
                  </a:solidFill>
                  <a:latin typeface="+mj-lt"/>
                  <a:cs typeface="Times New Roman" pitchFamily="18" charset="0"/>
                </a:rPr>
                <a:t>Model impact of revenue ideas</a:t>
              </a:r>
            </a:p>
            <a:p>
              <a:pPr marL="100858" lvl="1" indent="-100858">
                <a:spcAft>
                  <a:spcPts val="88"/>
                </a:spcAft>
                <a:buFont typeface="Arial" charset="0"/>
                <a:buChar char="•"/>
              </a:pPr>
              <a:r>
                <a:rPr lang="it-IT" sz="971" b="1" smtClean="0">
                  <a:solidFill>
                    <a:schemeClr val="accent3"/>
                  </a:solidFill>
                  <a:latin typeface="+mj-lt"/>
                  <a:cs typeface="Times New Roman" pitchFamily="18" charset="0"/>
                </a:rPr>
                <a:t>Maximize marketing-mix return</a:t>
              </a:r>
              <a:endParaRPr lang="it-IT" sz="971" b="1" dirty="0">
                <a:solidFill>
                  <a:schemeClr val="accent3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3788617" y="3068185"/>
              <a:ext cx="783204" cy="9000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Demand </a:t>
              </a:r>
              <a:br>
                <a:rPr lang="it-IT" sz="970" b="1" smtClean="0">
                  <a:solidFill>
                    <a:schemeClr val="bg1"/>
                  </a:solidFill>
                  <a:latin typeface="+mj-lt"/>
                </a:rPr>
              </a:br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Generation</a:t>
              </a:r>
              <a:endParaRPr lang="it-IT" sz="97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2169684" y="4139262"/>
              <a:ext cx="783204" cy="9000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Sales &amp; </a:t>
              </a:r>
            </a:p>
            <a:p>
              <a:pPr algn="ctr"/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Operations</a:t>
              </a:r>
              <a:br>
                <a:rPr lang="it-IT" sz="970" b="1" smtClean="0">
                  <a:solidFill>
                    <a:schemeClr val="bg1"/>
                  </a:solidFill>
                  <a:latin typeface="+mj-lt"/>
                </a:rPr>
              </a:br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Planning</a:t>
              </a:r>
              <a:endParaRPr lang="it-IT" sz="97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3005376" y="3637386"/>
              <a:ext cx="783204" cy="9000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Customer</a:t>
              </a:r>
              <a:br>
                <a:rPr lang="it-IT" sz="970" b="1" smtClean="0">
                  <a:solidFill>
                    <a:schemeClr val="bg1"/>
                  </a:solidFill>
                  <a:latin typeface="+mj-lt"/>
                </a:rPr>
              </a:br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Experience</a:t>
              </a:r>
              <a:endParaRPr lang="it-IT" sz="97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7" name="Right Arrow 66"/>
            <p:cNvSpPr/>
            <p:nvPr/>
          </p:nvSpPr>
          <p:spPr bwMode="auto">
            <a:xfrm>
              <a:off x="5021996" y="2053012"/>
              <a:ext cx="201758" cy="268941"/>
            </a:xfrm>
            <a:prstGeom prst="rightArrow">
              <a:avLst>
                <a:gd name="adj1" fmla="val 50000"/>
                <a:gd name="adj2" fmla="val 60588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it-IT" sz="1412" b="1">
                <a:latin typeface="+mj-lt"/>
              </a:endParaRPr>
            </a:p>
          </p:txBody>
        </p:sp>
        <p:sp>
          <p:nvSpPr>
            <p:cNvPr id="68" name="Right Arrow 67"/>
            <p:cNvSpPr/>
            <p:nvPr/>
          </p:nvSpPr>
          <p:spPr bwMode="auto">
            <a:xfrm>
              <a:off x="3586859" y="3141711"/>
              <a:ext cx="201758" cy="268941"/>
            </a:xfrm>
            <a:prstGeom prst="rightArrow">
              <a:avLst>
                <a:gd name="adj1" fmla="val 50000"/>
                <a:gd name="adj2" fmla="val 60588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it-IT" sz="1412" b="1">
                <a:latin typeface="+mj-lt"/>
              </a:endParaRPr>
            </a:p>
          </p:txBody>
        </p:sp>
        <p:sp>
          <p:nvSpPr>
            <p:cNvPr id="69" name="Right Arrow 68"/>
            <p:cNvSpPr/>
            <p:nvPr/>
          </p:nvSpPr>
          <p:spPr bwMode="auto">
            <a:xfrm flipH="1">
              <a:off x="3843494" y="4074542"/>
              <a:ext cx="201758" cy="268941"/>
            </a:xfrm>
            <a:prstGeom prst="rightArrow">
              <a:avLst>
                <a:gd name="adj1" fmla="val 50000"/>
                <a:gd name="adj2" fmla="val 60588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it-IT" sz="1412" b="1">
                <a:latin typeface="+mj-lt"/>
              </a:endParaRPr>
            </a:p>
          </p:txBody>
        </p:sp>
        <p:sp>
          <p:nvSpPr>
            <p:cNvPr id="70" name="Right Arrow 69"/>
            <p:cNvSpPr/>
            <p:nvPr/>
          </p:nvSpPr>
          <p:spPr bwMode="auto">
            <a:xfrm flipH="1">
              <a:off x="2061739" y="5204914"/>
              <a:ext cx="201758" cy="268941"/>
            </a:xfrm>
            <a:prstGeom prst="rightArrow">
              <a:avLst>
                <a:gd name="adj1" fmla="val 50000"/>
                <a:gd name="adj2" fmla="val 60588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it-IT" sz="1412" b="1">
                <a:latin typeface="+mj-lt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5219946" y="1871952"/>
              <a:ext cx="783204" cy="900000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Market</a:t>
              </a:r>
              <a:br>
                <a:rPr lang="it-IT" sz="970" b="1" smtClean="0">
                  <a:solidFill>
                    <a:schemeClr val="bg1"/>
                  </a:solidFill>
                  <a:latin typeface="+mj-lt"/>
                </a:rPr>
              </a:br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 Trends &amp; </a:t>
              </a:r>
              <a:br>
                <a:rPr lang="it-IT" sz="970" b="1" smtClean="0">
                  <a:solidFill>
                    <a:schemeClr val="bg1"/>
                  </a:solidFill>
                  <a:latin typeface="+mj-lt"/>
                </a:rPr>
              </a:br>
              <a:r>
                <a:rPr lang="it-IT" sz="970" b="1" smtClean="0">
                  <a:solidFill>
                    <a:schemeClr val="bg1"/>
                  </a:solidFill>
                  <a:latin typeface="+mj-lt"/>
                </a:rPr>
                <a:t>Innovation</a:t>
              </a:r>
              <a:endParaRPr lang="it-IT" sz="97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2" name="Right Arrow 71"/>
            <p:cNvSpPr/>
            <p:nvPr/>
          </p:nvSpPr>
          <p:spPr bwMode="auto">
            <a:xfrm flipH="1">
              <a:off x="2983804" y="4694539"/>
              <a:ext cx="201758" cy="268941"/>
            </a:xfrm>
            <a:prstGeom prst="rightArrow">
              <a:avLst>
                <a:gd name="adj1" fmla="val 50000"/>
                <a:gd name="adj2" fmla="val 60588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it-IT" sz="1412" b="1">
                <a:latin typeface="+mj-lt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27146" y="1525624"/>
              <a:ext cx="3992333" cy="309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12" b="1" smtClean="0">
                  <a:solidFill>
                    <a:schemeClr val="tx2"/>
                  </a:solidFill>
                  <a:latin typeface="+mj-lt"/>
                </a:rPr>
                <a:t>Applied Analytics &amp; Data in the Business</a:t>
              </a:r>
              <a:endParaRPr lang="it-IT" sz="1412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74" name="Content Placeholder 6"/>
            <p:cNvSpPr txBox="1">
              <a:spLocks/>
            </p:cNvSpPr>
            <p:nvPr/>
          </p:nvSpPr>
          <p:spPr bwMode="auto">
            <a:xfrm>
              <a:off x="1657091" y="2430075"/>
              <a:ext cx="2632414" cy="5116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marL="100858" lvl="1" indent="-100858">
                <a:spcAft>
                  <a:spcPts val="88"/>
                </a:spcAft>
                <a:buFont typeface="Arial" charset="0"/>
                <a:buChar char="•"/>
              </a:pPr>
              <a:r>
                <a:rPr lang="it-IT" sz="971" b="1" smtClean="0">
                  <a:solidFill>
                    <a:schemeClr val="accent3"/>
                  </a:solidFill>
                  <a:latin typeface="+mj-lt"/>
                  <a:cs typeface="Times New Roman" pitchFamily="18" charset="0"/>
                </a:rPr>
                <a:t>Prioritize strategic businesses/markets </a:t>
              </a:r>
            </a:p>
            <a:p>
              <a:pPr marL="100858" lvl="1" indent="-100858">
                <a:spcAft>
                  <a:spcPts val="88"/>
                </a:spcAft>
                <a:buFont typeface="Arial" charset="0"/>
                <a:buChar char="•"/>
              </a:pPr>
              <a:r>
                <a:rPr lang="it-IT" sz="971" b="1" smtClean="0">
                  <a:solidFill>
                    <a:schemeClr val="accent3"/>
                  </a:solidFill>
                  <a:latin typeface="+mj-lt"/>
                  <a:cs typeface="Times New Roman" pitchFamily="18" charset="0"/>
                </a:rPr>
                <a:t>Balance portfolio based on risk / return valuation</a:t>
              </a:r>
              <a:endParaRPr lang="it-IT" sz="971" b="1" dirty="0">
                <a:solidFill>
                  <a:schemeClr val="accent3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5" name="Content Placeholder 6"/>
            <p:cNvSpPr txBox="1">
              <a:spLocks/>
            </p:cNvSpPr>
            <p:nvPr/>
          </p:nvSpPr>
          <p:spPr bwMode="auto">
            <a:xfrm>
              <a:off x="4079340" y="3962483"/>
              <a:ext cx="1558144" cy="5187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marL="100858" lvl="1" indent="-100858">
                <a:lnSpc>
                  <a:spcPts val="1000"/>
                </a:lnSpc>
                <a:buFont typeface="Arial" charset="0"/>
                <a:buChar char="•"/>
              </a:pPr>
              <a:r>
                <a:rPr lang="it-IT" sz="971" b="1" smtClean="0">
                  <a:solidFill>
                    <a:schemeClr val="accent3"/>
                  </a:solidFill>
                  <a:latin typeface="+mj-lt"/>
                  <a:cs typeface="Times New Roman" pitchFamily="18" charset="0"/>
                </a:rPr>
                <a:t>Raise “willingness to pay”</a:t>
              </a:r>
            </a:p>
            <a:p>
              <a:pPr marL="100858" lvl="1" indent="-100858">
                <a:lnSpc>
                  <a:spcPts val="1000"/>
                </a:lnSpc>
                <a:buFont typeface="Arial" charset="0"/>
                <a:buChar char="•"/>
              </a:pPr>
              <a:r>
                <a:rPr lang="it-IT" sz="971" b="1" smtClean="0">
                  <a:solidFill>
                    <a:schemeClr val="accent3"/>
                  </a:solidFill>
                  <a:latin typeface="+mj-lt"/>
                  <a:cs typeface="Times New Roman" pitchFamily="18" charset="0"/>
                </a:rPr>
                <a:t>Predict retention issues</a:t>
              </a:r>
              <a:endParaRPr lang="it-IT" sz="971" b="1" dirty="0">
                <a:solidFill>
                  <a:schemeClr val="accent3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6" name="Content Placeholder 6"/>
            <p:cNvSpPr txBox="1">
              <a:spLocks/>
            </p:cNvSpPr>
            <p:nvPr/>
          </p:nvSpPr>
          <p:spPr bwMode="auto">
            <a:xfrm>
              <a:off x="3193967" y="4593686"/>
              <a:ext cx="2104497" cy="4555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marL="100858" lvl="1" indent="-100858">
                <a:spcAft>
                  <a:spcPts val="88"/>
                </a:spcAft>
                <a:buFont typeface="Arial" charset="0"/>
                <a:buChar char="•"/>
              </a:pPr>
              <a:r>
                <a:rPr lang="it-IT" sz="971" b="1" smtClean="0">
                  <a:solidFill>
                    <a:schemeClr val="accent3"/>
                  </a:solidFill>
                  <a:latin typeface="+mj-lt"/>
                  <a:cs typeface="Times New Roman" pitchFamily="18" charset="0"/>
                </a:rPr>
                <a:t>Maximize account potential by aligning demand and coverage</a:t>
              </a:r>
              <a:endParaRPr lang="it-IT" sz="971" b="1" dirty="0">
                <a:solidFill>
                  <a:schemeClr val="accent3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7" name="Content Placeholder 6"/>
            <p:cNvSpPr txBox="1">
              <a:spLocks/>
            </p:cNvSpPr>
            <p:nvPr/>
          </p:nvSpPr>
          <p:spPr bwMode="auto">
            <a:xfrm>
              <a:off x="2280310" y="5115267"/>
              <a:ext cx="2445705" cy="5034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marL="100858" lvl="1" indent="-100858">
                <a:spcAft>
                  <a:spcPts val="88"/>
                </a:spcAft>
                <a:buFont typeface="Arial" charset="0"/>
                <a:buChar char="•"/>
              </a:pPr>
              <a:r>
                <a:rPr lang="it-IT" sz="971" b="1" smtClean="0">
                  <a:solidFill>
                    <a:schemeClr val="accent3"/>
                  </a:solidFill>
                  <a:latin typeface="+mj-lt"/>
                  <a:cs typeface="Times New Roman" pitchFamily="18" charset="0"/>
                </a:rPr>
                <a:t>Increase product quality</a:t>
              </a:r>
            </a:p>
            <a:p>
              <a:pPr marL="100858" lvl="1" indent="-100858">
                <a:spcAft>
                  <a:spcPts val="88"/>
                </a:spcAft>
                <a:buFont typeface="Arial" charset="0"/>
                <a:buChar char="•"/>
              </a:pPr>
              <a:r>
                <a:rPr lang="it-IT" sz="971" b="1" smtClean="0">
                  <a:solidFill>
                    <a:schemeClr val="accent3"/>
                  </a:solidFill>
                  <a:latin typeface="+mj-lt"/>
                  <a:cs typeface="Times New Roman" pitchFamily="18" charset="0"/>
                </a:rPr>
                <a:t>Optimize locations based on traffic</a:t>
              </a:r>
            </a:p>
            <a:p>
              <a:pPr marL="100858" lvl="1" indent="-100858">
                <a:spcAft>
                  <a:spcPts val="88"/>
                </a:spcAft>
                <a:buFont typeface="Arial" charset="0"/>
                <a:buChar char="•"/>
              </a:pPr>
              <a:r>
                <a:rPr lang="it-IT" sz="971" b="1" smtClean="0">
                  <a:solidFill>
                    <a:schemeClr val="accent3"/>
                  </a:solidFill>
                  <a:latin typeface="+mj-lt"/>
                  <a:cs typeface="Times New Roman" pitchFamily="18" charset="0"/>
                </a:rPr>
                <a:t>Improve inventory controls</a:t>
              </a:r>
              <a:endParaRPr lang="it-IT" sz="971" b="1" dirty="0">
                <a:solidFill>
                  <a:schemeClr val="accent3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8" name="Down Arrow 77"/>
            <p:cNvSpPr/>
            <p:nvPr/>
          </p:nvSpPr>
          <p:spPr bwMode="ltGray">
            <a:xfrm>
              <a:off x="918044" y="3185871"/>
              <a:ext cx="136400" cy="806824"/>
            </a:xfrm>
            <a:prstGeom prst="downArrow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35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9" name="Right Arrow 78"/>
            <p:cNvSpPr/>
            <p:nvPr/>
          </p:nvSpPr>
          <p:spPr bwMode="auto">
            <a:xfrm>
              <a:off x="4310165" y="2602240"/>
              <a:ext cx="201758" cy="268941"/>
            </a:xfrm>
            <a:prstGeom prst="rightArrow">
              <a:avLst>
                <a:gd name="adj1" fmla="val 50000"/>
                <a:gd name="adj2" fmla="val 60588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it-IT" sz="1412" b="1">
                <a:latin typeface="+mj-lt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347185" y="1540108"/>
              <a:ext cx="1916705" cy="483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it-IT" sz="1412" b="1" smtClean="0">
                  <a:solidFill>
                    <a:schemeClr val="tx2"/>
                  </a:solidFill>
                  <a:latin typeface="+mj-lt"/>
                </a:rPr>
                <a:t>Opportunities &amp; Challenges</a:t>
              </a:r>
              <a:endParaRPr lang="it-IT" sz="1412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6696828" y="3705100"/>
              <a:ext cx="1217418" cy="6826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lIns="8068" tIns="0" rIns="8068" bIns="0" anchor="ctr" anchorCtr="0"/>
            <a:lstStyle/>
            <a:p>
              <a:pPr algn="ctr">
                <a:defRPr/>
              </a:pPr>
              <a:r>
                <a:rPr lang="it-IT" sz="1235" b="1" i="1" smtClean="0">
                  <a:solidFill>
                    <a:schemeClr val="bg1"/>
                  </a:solidFill>
                  <a:latin typeface="+mj-lt"/>
                </a:rPr>
                <a:t>Increase Profit</a:t>
              </a:r>
              <a:endParaRPr lang="it-IT" sz="1235" b="1" i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6696828" y="2561019"/>
              <a:ext cx="1217418" cy="69381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lIns="8068" tIns="0" rIns="8068" bIns="0" anchor="ctr" anchorCtr="0"/>
            <a:lstStyle/>
            <a:p>
              <a:pPr algn="ctr">
                <a:defRPr/>
              </a:pPr>
              <a:r>
                <a:rPr lang="it-IT" sz="1235" b="1" i="1" smtClean="0">
                  <a:solidFill>
                    <a:schemeClr val="bg1"/>
                  </a:solidFill>
                  <a:latin typeface="+mj-lt"/>
                </a:rPr>
                <a:t>Drive Growth</a:t>
              </a:r>
              <a:endParaRPr lang="it-IT" sz="1235" b="1" i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6696828" y="4935811"/>
              <a:ext cx="1217418" cy="6826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lIns="8068" tIns="0" rIns="8068" bIns="0" anchor="ctr" anchorCtr="0"/>
            <a:lstStyle/>
            <a:p>
              <a:pPr algn="ctr">
                <a:defRPr/>
              </a:pPr>
              <a:r>
                <a:rPr lang="it-IT" sz="1235" b="1" i="1" smtClean="0">
                  <a:solidFill>
                    <a:schemeClr val="bg1"/>
                  </a:solidFill>
                  <a:latin typeface="+mj-lt"/>
                </a:rPr>
                <a:t>Manage Risk</a:t>
              </a:r>
              <a:endParaRPr lang="it-IT" sz="1235" b="1" i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4" name="Right Arrow 83"/>
            <p:cNvSpPr/>
            <p:nvPr/>
          </p:nvSpPr>
          <p:spPr bwMode="ltGray">
            <a:xfrm>
              <a:off x="6269570" y="2975111"/>
              <a:ext cx="180679" cy="2095332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77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5" name="Down Arrow 84"/>
            <p:cNvSpPr/>
            <p:nvPr/>
          </p:nvSpPr>
          <p:spPr bwMode="ltGray">
            <a:xfrm rot="5400000" flipH="1">
              <a:off x="3591747" y="4841668"/>
              <a:ext cx="216000" cy="2052535"/>
            </a:xfrm>
            <a:prstGeom prst="downArrow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35" dirty="0" err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4092-98C4-44A6-931F-128F963AF71C}" type="slidenum">
              <a:rPr lang="it-IT" smtClean="0"/>
              <a:t>13</a:t>
            </a:fld>
            <a:endParaRPr lang="it-IT"/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8 ottobre 2014</a:t>
            </a:r>
            <a:endParaRPr lang="it-IT" dirty="0"/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533400" y="685800"/>
            <a:ext cx="8077200" cy="6303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6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Big Data per fare cosa?</a:t>
            </a:r>
            <a:br>
              <a:rPr lang="it-IT" smtClean="0"/>
            </a:br>
            <a:endParaRPr lang="it-IT" b="0" dirty="0" smtClean="0"/>
          </a:p>
        </p:txBody>
      </p:sp>
    </p:spTree>
    <p:extLst>
      <p:ext uri="{BB962C8B-B14F-4D97-AF65-F5344CB8AC3E}">
        <p14:creationId xmlns:p14="http://schemas.microsoft.com/office/powerpoint/2010/main" val="22771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762003"/>
            <a:ext cx="8077200" cy="1066800"/>
          </a:xfrm>
        </p:spPr>
        <p:txBody>
          <a:bodyPr/>
          <a:lstStyle/>
          <a:p>
            <a:r>
              <a:rPr lang="it-IT" smtClean="0"/>
              <a:t>Modelli organizzativi per i Big Data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1" y="2892424"/>
            <a:ext cx="5486400" cy="3062377"/>
          </a:xfrm>
        </p:spPr>
        <p:txBody>
          <a:bodyPr/>
          <a:lstStyle/>
          <a:p>
            <a:r>
              <a:rPr lang="it-IT" sz="19900" smtClean="0"/>
              <a:t>3</a:t>
            </a:r>
            <a:endParaRPr lang="it-IT" sz="19900" dirty="0"/>
          </a:p>
        </p:txBody>
      </p:sp>
    </p:spTree>
    <p:extLst>
      <p:ext uri="{BB962C8B-B14F-4D97-AF65-F5344CB8AC3E}">
        <p14:creationId xmlns:p14="http://schemas.microsoft.com/office/powerpoint/2010/main" val="3992074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“Che percentuale del vostro budget totale di ICT è allocato nel budget del CIO?”</a:t>
            </a:r>
            <a:endParaRPr lang="it-IT" dirty="0"/>
          </a:p>
        </p:txBody>
      </p:sp>
      <p:sp>
        <p:nvSpPr>
          <p:cNvPr id="27" name="TextBox 26"/>
          <p:cNvSpPr txBox="1"/>
          <p:nvPr/>
        </p:nvSpPr>
        <p:spPr>
          <a:xfrm>
            <a:off x="530543" y="6063506"/>
            <a:ext cx="8069253" cy="2212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it-IT" sz="900" smtClean="0"/>
              <a:t>Source: PwC’s 5</a:t>
            </a:r>
            <a:r>
              <a:rPr lang="it-IT" sz="900" baseline="30000" smtClean="0"/>
              <a:t>th</a:t>
            </a:r>
            <a:r>
              <a:rPr lang="it-IT" sz="900" smtClean="0"/>
              <a:t> Annual Digital IQ survey</a:t>
            </a:r>
          </a:p>
          <a:p>
            <a:pPr indent="-274320">
              <a:spcAft>
                <a:spcPts val="900"/>
              </a:spcAft>
            </a:pPr>
            <a:endParaRPr lang="it-IT" sz="900" smtClean="0"/>
          </a:p>
          <a:p>
            <a:pPr indent="-274320">
              <a:spcAft>
                <a:spcPts val="900"/>
              </a:spcAft>
            </a:pPr>
            <a:endParaRPr lang="it-IT" sz="900" smtClean="0"/>
          </a:p>
          <a:p>
            <a:pPr indent="-274320">
              <a:spcAft>
                <a:spcPts val="900"/>
              </a:spcAft>
            </a:pPr>
            <a:endParaRPr lang="it-IT" sz="900" smtClean="0"/>
          </a:p>
          <a:p>
            <a:pPr indent="-274320">
              <a:spcAft>
                <a:spcPts val="900"/>
              </a:spcAft>
            </a:pPr>
            <a:endParaRPr lang="it-IT" sz="900" smtClean="0"/>
          </a:p>
          <a:p>
            <a:pPr indent="-274320">
              <a:spcAft>
                <a:spcPts val="900"/>
              </a:spcAft>
            </a:pPr>
            <a:endParaRPr lang="it-IT" sz="900" smtClean="0"/>
          </a:p>
          <a:p>
            <a:pPr indent="-274320">
              <a:spcAft>
                <a:spcPts val="900"/>
              </a:spcAft>
            </a:pPr>
            <a:endParaRPr lang="it-IT" sz="900" dirty="0" smtClean="0"/>
          </a:p>
        </p:txBody>
      </p:sp>
      <p:sp>
        <p:nvSpPr>
          <p:cNvPr id="14" name="Rectangle 13"/>
          <p:cNvSpPr/>
          <p:nvPr/>
        </p:nvSpPr>
        <p:spPr bwMode="ltGray">
          <a:xfrm>
            <a:off x="530543" y="5377541"/>
            <a:ext cx="8069253" cy="609600"/>
          </a:xfrm>
          <a:prstGeom prst="rect">
            <a:avLst/>
          </a:prstGeom>
          <a:noFill/>
          <a:ln w="31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it-IT" sz="1800" b="1" i="1" smtClean="0">
                <a:solidFill>
                  <a:schemeClr val="tx1"/>
                </a:solidFill>
                <a:latin typeface="+mj-lt"/>
              </a:rPr>
              <a:t>Gli investimenti in ICT sono effettuati sempre di più da organizzazioni al di fuori dell'ICT.</a:t>
            </a:r>
            <a:endParaRPr lang="it-IT" sz="18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071145717"/>
              </p:ext>
            </p:extLst>
          </p:nvPr>
        </p:nvGraphicFramePr>
        <p:xfrm>
          <a:off x="185474" y="2120603"/>
          <a:ext cx="5543719" cy="327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74583" y="3045637"/>
            <a:ext cx="641894" cy="39218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it-IT" sz="4800" b="1" smtClean="0">
                <a:solidFill>
                  <a:schemeClr val="bg2"/>
                </a:solidFill>
                <a:latin typeface="Georgia" pitchFamily="18" charset="0"/>
              </a:rPr>
              <a:t>25%</a:t>
            </a:r>
            <a:endParaRPr lang="it-IT" sz="4800" b="1" dirty="0" smtClean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ltGray">
          <a:xfrm>
            <a:off x="410797" y="1702212"/>
            <a:ext cx="3159717" cy="88957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500"/>
              </a:lnSpc>
            </a:pPr>
            <a:r>
              <a:rPr lang="it-IT" sz="1400" smtClean="0">
                <a:solidFill>
                  <a:schemeClr val="tx1"/>
                </a:solidFill>
                <a:latin typeface="+mj-lt"/>
              </a:rPr>
              <a:t>Il 60% degli intervistati dice che </a:t>
            </a:r>
            <a:r>
              <a:rPr lang="it-IT" sz="1800" b="1" smtClean="0">
                <a:solidFill>
                  <a:schemeClr val="accent4"/>
                </a:solidFill>
                <a:latin typeface="+mj-lt"/>
              </a:rPr>
              <a:t>&lt;25%</a:t>
            </a:r>
            <a:r>
              <a:rPr lang="it-IT" sz="1800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1400" smtClean="0">
                <a:solidFill>
                  <a:schemeClr val="tx1"/>
                </a:solidFill>
                <a:latin typeface="+mj-lt"/>
              </a:rPr>
              <a:t>della spesa totale in ICT rientra nel budget del CIO.</a:t>
            </a:r>
            <a:endParaRPr lang="it-IT" sz="1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1783644" y="2392753"/>
            <a:ext cx="1033399" cy="914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smtClean="0">
                <a:solidFill>
                  <a:schemeClr val="bg1"/>
                </a:solidFill>
                <a:latin typeface="Georgia" pitchFamily="18" charset="0"/>
              </a:rPr>
              <a:t>Budget del CIO</a:t>
            </a:r>
            <a:endParaRPr lang="it-IT" sz="16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68885702"/>
              </p:ext>
            </p:extLst>
          </p:nvPr>
        </p:nvGraphicFramePr>
        <p:xfrm>
          <a:off x="2817043" y="2411922"/>
          <a:ext cx="4594555" cy="352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304982264"/>
              </p:ext>
            </p:extLst>
          </p:nvPr>
        </p:nvGraphicFramePr>
        <p:xfrm>
          <a:off x="5519057" y="2602165"/>
          <a:ext cx="4659086" cy="25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01755" y="2515687"/>
            <a:ext cx="785158" cy="2522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it-IT" sz="1400" b="1" smtClean="0">
                <a:solidFill>
                  <a:srgbClr val="C00000"/>
                </a:solidFill>
                <a:latin typeface="+mj-lt"/>
              </a:rPr>
              <a:t>Traditional it model</a:t>
            </a:r>
            <a:endParaRPr lang="it-IT" sz="14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3165" y="2491478"/>
            <a:ext cx="785158" cy="2522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it-IT" sz="1400" b="1" smtClean="0">
                <a:solidFill>
                  <a:schemeClr val="accent5"/>
                </a:solidFill>
                <a:latin typeface="+mj-lt"/>
              </a:rPr>
              <a:t>New it platform</a:t>
            </a:r>
            <a:endParaRPr lang="it-IT" sz="1400" b="1" dirty="0" smtClean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4092-98C4-44A6-931F-128F963AF71C}" type="slidenum">
              <a:rPr lang="it-IT" smtClean="0"/>
              <a:t>15</a:t>
            </a:fld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8 ottobre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5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Modelli organizzativi: IT as a Service Broker</a:t>
            </a:r>
            <a:endParaRPr lang="it-IT" sz="2000" b="0" dirty="0"/>
          </a:p>
        </p:txBody>
      </p:sp>
      <p:grpSp>
        <p:nvGrpSpPr>
          <p:cNvPr id="79" name="Group 78"/>
          <p:cNvGrpSpPr/>
          <p:nvPr/>
        </p:nvGrpSpPr>
        <p:grpSpPr>
          <a:xfrm>
            <a:off x="533399" y="1379378"/>
            <a:ext cx="8015739" cy="4975834"/>
            <a:chOff x="533398" y="1405980"/>
            <a:chExt cx="8015739" cy="5106439"/>
          </a:xfrm>
        </p:grpSpPr>
        <p:sp>
          <p:nvSpPr>
            <p:cNvPr id="71" name="AutoShape 11"/>
            <p:cNvSpPr>
              <a:spLocks noChangeArrowheads="1"/>
            </p:cNvSpPr>
            <p:nvPr/>
          </p:nvSpPr>
          <p:spPr bwMode="auto">
            <a:xfrm>
              <a:off x="3482729" y="1860333"/>
              <a:ext cx="2112963" cy="4652086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45720" tIns="27432" rIns="45720" bIns="27432" rtlCol="0" anchor="ctr" anchorCtr="0">
              <a:spAutoFit/>
            </a:bodyPr>
            <a:lstStyle/>
            <a:p>
              <a:pPr algn="ctr">
                <a:defRPr/>
              </a:pPr>
              <a:endParaRPr lang="it-IT" sz="1400" b="1" noProof="1" smtClean="0">
                <a:solidFill>
                  <a:schemeClr val="bg2"/>
                </a:solidFill>
                <a:latin typeface="Georgia" pitchFamily="18" charset="0"/>
              </a:endParaRPr>
            </a:p>
            <a:p>
              <a:pPr algn="ctr">
                <a:defRPr/>
              </a:pPr>
              <a:r>
                <a:rPr lang="it-IT" sz="1400" b="1" noProof="1" smtClean="0">
                  <a:solidFill>
                    <a:schemeClr val="bg2"/>
                  </a:solidFill>
                  <a:latin typeface="Georgia" pitchFamily="18" charset="0"/>
                </a:rPr>
                <a:t>IT Organization</a:t>
              </a:r>
            </a:p>
            <a:p>
              <a:pPr algn="ctr">
                <a:defRPr/>
              </a:pPr>
              <a:endParaRPr lang="it-IT" sz="1050" b="1" noProof="1" smtClean="0">
                <a:solidFill>
                  <a:schemeClr val="bg1"/>
                </a:solidFill>
                <a:latin typeface="Georgia" pitchFamily="18" charset="0"/>
              </a:endParaRPr>
            </a:p>
            <a:p>
              <a:pPr marL="111125" indent="-111125">
                <a:buFont typeface="Arial" pitchFamily="34" charset="0"/>
                <a:buChar char="•"/>
                <a:defRPr/>
              </a:pPr>
              <a:r>
                <a:rPr lang="it-IT" sz="1050" noProof="1" smtClean="0">
                  <a:solidFill>
                    <a:schemeClr val="bg1"/>
                  </a:solidFill>
                  <a:latin typeface="Georgia" pitchFamily="18" charset="0"/>
                </a:rPr>
                <a:t>Strategize IT</a:t>
              </a:r>
            </a:p>
            <a:p>
              <a:pPr marL="111125" indent="-111125">
                <a:buFont typeface="Arial" pitchFamily="34" charset="0"/>
                <a:buChar char="•"/>
                <a:defRPr/>
              </a:pPr>
              <a:r>
                <a:rPr lang="it-IT" sz="1050" noProof="1" smtClean="0">
                  <a:solidFill>
                    <a:schemeClr val="bg1"/>
                  </a:solidFill>
                  <a:latin typeface="Georgia" pitchFamily="18" charset="0"/>
                </a:rPr>
                <a:t>Manage IT product/service portfolio</a:t>
              </a:r>
            </a:p>
            <a:p>
              <a:pPr marL="111125" lvl="1" indent="-111125">
                <a:buFont typeface="Arial" pitchFamily="34" charset="0"/>
                <a:buChar char="•"/>
                <a:defRPr/>
              </a:pPr>
              <a:r>
                <a:rPr lang="it-IT" sz="1050" noProof="1" smtClean="0">
                  <a:solidFill>
                    <a:schemeClr val="bg1"/>
                  </a:solidFill>
                  <a:latin typeface="Georgia" pitchFamily="18" charset="0"/>
                </a:rPr>
                <a:t>Manage internal IT product/service lifecycle</a:t>
              </a:r>
            </a:p>
            <a:p>
              <a:pPr marL="111125" lvl="1" indent="-111125">
                <a:buFont typeface="Arial" pitchFamily="34" charset="0"/>
                <a:buChar char="•"/>
                <a:defRPr/>
              </a:pPr>
              <a:r>
                <a:rPr lang="it-IT" sz="1050" noProof="1" smtClean="0">
                  <a:solidFill>
                    <a:schemeClr val="bg1"/>
                  </a:solidFill>
                  <a:latin typeface="Georgia" pitchFamily="18" charset="0"/>
                </a:rPr>
                <a:t>Build internal clouds to house critical IT services</a:t>
              </a:r>
            </a:p>
            <a:p>
              <a:pPr marL="111125" lvl="1" indent="-111125">
                <a:buFont typeface="Arial" pitchFamily="34" charset="0"/>
                <a:buChar char="•"/>
                <a:defRPr/>
              </a:pPr>
              <a:r>
                <a:rPr lang="it-IT" sz="1050" noProof="1" smtClean="0">
                  <a:solidFill>
                    <a:schemeClr val="bg1"/>
                  </a:solidFill>
                  <a:latin typeface="Georgia" pitchFamily="18" charset="0"/>
                </a:rPr>
                <a:t>Utilize the external cloud to house noncritical IT services and data, augment internal capacity and increase IT agility</a:t>
              </a:r>
            </a:p>
            <a:p>
              <a:pPr marL="111125" indent="-111125">
                <a:buFont typeface="Arial" pitchFamily="34" charset="0"/>
                <a:buChar char="•"/>
                <a:defRPr/>
              </a:pPr>
              <a:r>
                <a:rPr lang="it-IT" sz="1050" noProof="1" smtClean="0">
                  <a:solidFill>
                    <a:schemeClr val="bg1"/>
                  </a:solidFill>
                  <a:latin typeface="Georgia" pitchFamily="18" charset="0"/>
                </a:rPr>
                <a:t>Act as a broker for a set of IT services that are hosted partially internally and partially externally</a:t>
              </a:r>
            </a:p>
            <a:p>
              <a:pPr marL="111125" indent="-111125">
                <a:buFont typeface="Arial" pitchFamily="34" charset="0"/>
                <a:buChar char="•"/>
                <a:defRPr/>
              </a:pPr>
              <a:r>
                <a:rPr lang="it-IT" sz="1050" noProof="1" smtClean="0">
                  <a:solidFill>
                    <a:schemeClr val="bg1"/>
                  </a:solidFill>
                  <a:latin typeface="Georgia" pitchFamily="18" charset="0"/>
                </a:rPr>
                <a:t>Manage interactions &amp; relationships with extenal vendors - from licensing and governance to data movement and customization </a:t>
              </a:r>
            </a:p>
            <a:p>
              <a:pPr marL="111125" indent="-111125">
                <a:defRPr/>
              </a:pPr>
              <a:endParaRPr lang="it-IT" sz="1050" b="1" noProof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7" name="AutoShape 15"/>
            <p:cNvSpPr>
              <a:spLocks noChangeArrowheads="1"/>
            </p:cNvSpPr>
            <p:nvPr/>
          </p:nvSpPr>
          <p:spPr bwMode="auto">
            <a:xfrm rot="5400000" flipV="1">
              <a:off x="5821288" y="2175110"/>
              <a:ext cx="368903" cy="702183"/>
            </a:xfrm>
            <a:prstGeom prst="upDownArrow">
              <a:avLst>
                <a:gd name="adj1" fmla="val 50000"/>
                <a:gd name="adj2" fmla="val 49483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lIns="101882" tIns="50941" rIns="101882" bIns="50941" anchor="ctr"/>
            <a:lstStyle/>
            <a:p>
              <a:endParaRPr lang="it-IT"/>
            </a:p>
          </p:txBody>
        </p:sp>
        <p:sp>
          <p:nvSpPr>
            <p:cNvPr id="78" name="AutoShape 15"/>
            <p:cNvSpPr>
              <a:spLocks noChangeArrowheads="1"/>
            </p:cNvSpPr>
            <p:nvPr/>
          </p:nvSpPr>
          <p:spPr bwMode="auto">
            <a:xfrm rot="5400000" flipV="1">
              <a:off x="5835142" y="2837297"/>
              <a:ext cx="368903" cy="702183"/>
            </a:xfrm>
            <a:prstGeom prst="upDownArrow">
              <a:avLst>
                <a:gd name="adj1" fmla="val 50000"/>
                <a:gd name="adj2" fmla="val 49483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lIns="101882" tIns="50941" rIns="101882" bIns="50941" anchor="ctr"/>
            <a:lstStyle/>
            <a:p>
              <a:endParaRPr lang="it-IT"/>
            </a:p>
          </p:txBody>
        </p:sp>
        <p:sp>
          <p:nvSpPr>
            <p:cNvPr id="81" name="AutoShape 15"/>
            <p:cNvSpPr>
              <a:spLocks noChangeArrowheads="1"/>
            </p:cNvSpPr>
            <p:nvPr/>
          </p:nvSpPr>
          <p:spPr bwMode="auto">
            <a:xfrm rot="5400000" flipV="1">
              <a:off x="5835136" y="3499483"/>
              <a:ext cx="368903" cy="702183"/>
            </a:xfrm>
            <a:prstGeom prst="upDownArrow">
              <a:avLst>
                <a:gd name="adj1" fmla="val 50000"/>
                <a:gd name="adj2" fmla="val 49483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lIns="101882" tIns="50941" rIns="101882" bIns="50941" anchor="ctr"/>
            <a:lstStyle/>
            <a:p>
              <a:endParaRPr lang="it-IT"/>
            </a:p>
          </p:txBody>
        </p:sp>
        <p:sp>
          <p:nvSpPr>
            <p:cNvPr id="83" name="AutoShape 15"/>
            <p:cNvSpPr>
              <a:spLocks noChangeArrowheads="1"/>
            </p:cNvSpPr>
            <p:nvPr/>
          </p:nvSpPr>
          <p:spPr bwMode="auto">
            <a:xfrm rot="5400000" flipV="1">
              <a:off x="5821285" y="4161672"/>
              <a:ext cx="368903" cy="702183"/>
            </a:xfrm>
            <a:prstGeom prst="upDownArrow">
              <a:avLst>
                <a:gd name="adj1" fmla="val 50000"/>
                <a:gd name="adj2" fmla="val 49483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lIns="101882" tIns="50941" rIns="101882" bIns="50941" anchor="ctr"/>
            <a:lstStyle/>
            <a:p>
              <a:endParaRPr lang="it-IT"/>
            </a:p>
          </p:txBody>
        </p:sp>
        <p:sp>
          <p:nvSpPr>
            <p:cNvPr id="85" name="AutoShape 15"/>
            <p:cNvSpPr>
              <a:spLocks noChangeArrowheads="1"/>
            </p:cNvSpPr>
            <p:nvPr/>
          </p:nvSpPr>
          <p:spPr bwMode="auto">
            <a:xfrm rot="5400000" flipV="1">
              <a:off x="5835133" y="4823858"/>
              <a:ext cx="368903" cy="702183"/>
            </a:xfrm>
            <a:prstGeom prst="upDownArrow">
              <a:avLst>
                <a:gd name="adj1" fmla="val 50000"/>
                <a:gd name="adj2" fmla="val 49483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lIns="101882" tIns="50941" rIns="101882" bIns="50941" anchor="ctr"/>
            <a:lstStyle/>
            <a:p>
              <a:endParaRPr lang="it-IT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533399" y="1900075"/>
              <a:ext cx="2736274" cy="4410675"/>
            </a:xfrm>
            <a:prstGeom prst="roundRect">
              <a:avLst>
                <a:gd name="adj" fmla="val 16667"/>
              </a:avLst>
            </a:prstGeom>
            <a:noFill/>
            <a:ln w="12700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lIns="45720" tIns="27432" rIns="45720" bIns="27432" anchor="ctr"/>
            <a:lstStyle/>
            <a:p>
              <a:pPr marL="111125" indent="-111125" eaLnBrk="0" hangingPunct="0">
                <a:buFont typeface="Arial" pitchFamily="34" charset="0"/>
                <a:buChar char="•"/>
                <a:defRPr/>
              </a:pPr>
              <a:endParaRPr lang="it-IT" sz="1000" b="1" noProof="1" smtClean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31" name="AutoShape 11"/>
            <p:cNvSpPr>
              <a:spLocks noChangeArrowheads="1"/>
            </p:cNvSpPr>
            <p:nvPr/>
          </p:nvSpPr>
          <p:spPr bwMode="auto">
            <a:xfrm>
              <a:off x="5897367" y="1913925"/>
              <a:ext cx="2651770" cy="4410675"/>
            </a:xfrm>
            <a:prstGeom prst="roundRect">
              <a:avLst>
                <a:gd name="adj" fmla="val 16667"/>
              </a:avLst>
            </a:prstGeom>
            <a:noFill/>
            <a:ln w="12700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lIns="45720" tIns="27432" rIns="45720" bIns="27432" anchor="ctr"/>
            <a:lstStyle/>
            <a:p>
              <a:pPr marL="111125" indent="-111125" eaLnBrk="0" hangingPunct="0">
                <a:buFont typeface="Arial" pitchFamily="34" charset="0"/>
                <a:buChar char="•"/>
                <a:defRPr/>
              </a:pPr>
              <a:endParaRPr lang="it-IT" sz="1000" b="1" noProof="1" smtClean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533398" y="1405980"/>
              <a:ext cx="2736274" cy="622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45720" tIns="27432" rIns="45720" bIns="27432" rtlCol="0" anchor="t" anchorCtr="0">
              <a:spAutoFit/>
            </a:bodyPr>
            <a:lstStyle/>
            <a:p>
              <a:pPr marL="0" algn="ctr"/>
              <a:r>
                <a:rPr lang="it-IT" sz="1600" b="1" smtClean="0">
                  <a:solidFill>
                    <a:schemeClr val="bg1"/>
                  </a:solidFill>
                  <a:latin typeface="Georgia" pitchFamily="18" charset="0"/>
                </a:rPr>
                <a:t>External IT Vendors &amp; Partners</a:t>
              </a:r>
              <a:endParaRPr lang="it-IT" sz="1600" b="1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6073754" y="1405980"/>
              <a:ext cx="2400524" cy="622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45720" tIns="27432" rIns="45720" bIns="27432" rtlCol="0" anchor="t" anchorCtr="0">
              <a:spAutoFit/>
            </a:bodyPr>
            <a:lstStyle/>
            <a:p>
              <a:pPr marL="0" algn="ctr"/>
              <a:r>
                <a:rPr lang="it-IT" sz="1600" b="1" smtClean="0">
                  <a:solidFill>
                    <a:schemeClr val="bg1"/>
                  </a:solidFill>
                  <a:latin typeface="Georgia" pitchFamily="18" charset="0"/>
                </a:rPr>
                <a:t> Business Stakeholders</a:t>
              </a:r>
              <a:endParaRPr lang="it-IT" sz="1600" b="1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3631738" y="1405980"/>
              <a:ext cx="1814944" cy="34246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45720" tIns="27432" rIns="45720" bIns="27432" rtlCol="0" anchor="t" anchorCtr="0">
              <a:spAutoFit/>
            </a:bodyPr>
            <a:lstStyle/>
            <a:p>
              <a:pPr algn="ctr"/>
              <a:r>
                <a:rPr lang="it-IT" sz="1600" b="1" smtClean="0">
                  <a:solidFill>
                    <a:schemeClr val="bg1"/>
                  </a:solidFill>
                  <a:latin typeface="Georgia" pitchFamily="18" charset="0"/>
                </a:rPr>
                <a:t>Intermediary</a:t>
              </a:r>
              <a:endParaRPr lang="it-IT" sz="1600" b="1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7" name="AutoShape 15"/>
            <p:cNvSpPr>
              <a:spLocks noChangeArrowheads="1"/>
            </p:cNvSpPr>
            <p:nvPr/>
          </p:nvSpPr>
          <p:spPr bwMode="auto">
            <a:xfrm rot="5400000" flipV="1">
              <a:off x="5821273" y="5486046"/>
              <a:ext cx="368903" cy="702183"/>
            </a:xfrm>
            <a:prstGeom prst="upDownArrow">
              <a:avLst>
                <a:gd name="adj1" fmla="val 50000"/>
                <a:gd name="adj2" fmla="val 49483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lIns="101882" tIns="50941" rIns="101882" bIns="50941" anchor="ctr"/>
            <a:lstStyle/>
            <a:p>
              <a:endParaRPr lang="it-IT"/>
            </a:p>
          </p:txBody>
        </p:sp>
        <p:sp>
          <p:nvSpPr>
            <p:cNvPr id="50" name="AutoShape 8"/>
            <p:cNvSpPr>
              <a:spLocks noChangeArrowheads="1"/>
            </p:cNvSpPr>
            <p:nvPr/>
          </p:nvSpPr>
          <p:spPr bwMode="auto">
            <a:xfrm>
              <a:off x="6462053" y="2949222"/>
              <a:ext cx="1702231" cy="505271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square" lIns="98082" tIns="49041" rIns="98082" bIns="49041" anchor="ctr"/>
            <a:lstStyle/>
            <a:p>
              <a:pPr algn="ctr" defTabSz="981075"/>
              <a:r>
                <a:rPr lang="it-IT" sz="1200" b="1" noProof="1" smtClean="0">
                  <a:solidFill>
                    <a:schemeClr val="bg2"/>
                  </a:solidFill>
                  <a:latin typeface="+mj-lt"/>
                </a:rPr>
                <a:t>Finance</a:t>
              </a:r>
            </a:p>
          </p:txBody>
        </p:sp>
        <p:sp>
          <p:nvSpPr>
            <p:cNvPr id="51" name="AutoShape 8"/>
            <p:cNvSpPr>
              <a:spLocks noChangeArrowheads="1"/>
            </p:cNvSpPr>
            <p:nvPr/>
          </p:nvSpPr>
          <p:spPr bwMode="auto">
            <a:xfrm>
              <a:off x="6462053" y="3609652"/>
              <a:ext cx="1702231" cy="50292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square" lIns="98082" tIns="49041" rIns="98082" bIns="49041" anchor="ctr"/>
            <a:lstStyle/>
            <a:p>
              <a:pPr algn="ctr" defTabSz="981075"/>
              <a:r>
                <a:rPr lang="it-IT" sz="1200" b="1" noProof="1" smtClean="0">
                  <a:solidFill>
                    <a:schemeClr val="bg2"/>
                  </a:solidFill>
                  <a:latin typeface="+mj-lt"/>
                </a:rPr>
                <a:t>HR</a:t>
              </a:r>
            </a:p>
          </p:txBody>
        </p:sp>
        <p:sp>
          <p:nvSpPr>
            <p:cNvPr id="52" name="AutoShape 8"/>
            <p:cNvSpPr>
              <a:spLocks noChangeArrowheads="1"/>
            </p:cNvSpPr>
            <p:nvPr/>
          </p:nvSpPr>
          <p:spPr bwMode="auto">
            <a:xfrm>
              <a:off x="6462053" y="4256226"/>
              <a:ext cx="1702231" cy="50292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square" lIns="98082" tIns="49041" rIns="98082" bIns="49041" anchor="ctr"/>
            <a:lstStyle/>
            <a:p>
              <a:pPr algn="ctr" defTabSz="981075"/>
              <a:r>
                <a:rPr lang="it-IT" sz="1200" b="1" noProof="1" smtClean="0">
                  <a:solidFill>
                    <a:schemeClr val="bg2"/>
                  </a:solidFill>
                  <a:latin typeface="+mj-lt"/>
                </a:rPr>
                <a:t>Procurement</a:t>
              </a:r>
            </a:p>
          </p:txBody>
        </p:sp>
        <p:sp>
          <p:nvSpPr>
            <p:cNvPr id="53" name="AutoShape 8"/>
            <p:cNvSpPr>
              <a:spLocks noChangeArrowheads="1"/>
            </p:cNvSpPr>
            <p:nvPr/>
          </p:nvSpPr>
          <p:spPr bwMode="auto">
            <a:xfrm>
              <a:off x="6462053" y="4916658"/>
              <a:ext cx="1702231" cy="50292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square" lIns="98082" tIns="49041" rIns="98082" bIns="49041" anchor="ctr"/>
            <a:lstStyle/>
            <a:p>
              <a:pPr algn="ctr" defTabSz="981075"/>
              <a:r>
                <a:rPr lang="it-IT" sz="1200" b="1" noProof="1" smtClean="0">
                  <a:solidFill>
                    <a:schemeClr val="bg2"/>
                  </a:solidFill>
                  <a:latin typeface="+mj-lt"/>
                </a:rPr>
                <a:t>Governance, Risk &amp; Compliance</a:t>
              </a:r>
            </a:p>
          </p:txBody>
        </p:sp>
        <p:sp>
          <p:nvSpPr>
            <p:cNvPr id="54" name="AutoShape 8"/>
            <p:cNvSpPr>
              <a:spLocks noChangeArrowheads="1"/>
            </p:cNvSpPr>
            <p:nvPr/>
          </p:nvSpPr>
          <p:spPr bwMode="auto">
            <a:xfrm>
              <a:off x="6448198" y="5581096"/>
              <a:ext cx="1702231" cy="505271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square" lIns="98082" tIns="49041" rIns="98082" bIns="49041" anchor="ctr"/>
            <a:lstStyle/>
            <a:p>
              <a:pPr algn="ctr" defTabSz="981075"/>
              <a:r>
                <a:rPr lang="it-IT" sz="1200" b="1" noProof="1" smtClean="0">
                  <a:solidFill>
                    <a:schemeClr val="bg2"/>
                  </a:solidFill>
                  <a:latin typeface="+mj-lt"/>
                </a:rPr>
                <a:t>Legal</a:t>
              </a:r>
            </a:p>
          </p:txBody>
        </p:sp>
        <p:sp>
          <p:nvSpPr>
            <p:cNvPr id="58" name="AutoShape 10"/>
            <p:cNvSpPr>
              <a:spLocks noChangeArrowheads="1"/>
            </p:cNvSpPr>
            <p:nvPr/>
          </p:nvSpPr>
          <p:spPr bwMode="auto">
            <a:xfrm>
              <a:off x="6448198" y="2268520"/>
              <a:ext cx="1702231" cy="50292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square" lIns="98082" tIns="49041" rIns="98082" bIns="49041" anchor="ctr"/>
            <a:lstStyle/>
            <a:p>
              <a:pPr algn="ctr" defTabSz="981075"/>
              <a:r>
                <a:rPr lang="it-IT" sz="1200" b="1" noProof="1" smtClean="0">
                  <a:solidFill>
                    <a:schemeClr val="bg2"/>
                  </a:solidFill>
                  <a:latin typeface="+mj-lt"/>
                </a:rPr>
                <a:t>Business Units</a:t>
              </a:r>
            </a:p>
          </p:txBody>
        </p:sp>
        <p:sp>
          <p:nvSpPr>
            <p:cNvPr id="55" name="AutoShape 8"/>
            <p:cNvSpPr>
              <a:spLocks noChangeArrowheads="1"/>
            </p:cNvSpPr>
            <p:nvPr/>
          </p:nvSpPr>
          <p:spPr bwMode="auto">
            <a:xfrm>
              <a:off x="976409" y="3945470"/>
              <a:ext cx="1702231" cy="50292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square" lIns="98082" tIns="49041" rIns="98082" bIns="49041" anchor="ctr"/>
            <a:lstStyle/>
            <a:p>
              <a:pPr algn="ctr" defTabSz="981075"/>
              <a:r>
                <a:rPr lang="it-IT" sz="1200" b="1" noProof="1" smtClean="0">
                  <a:solidFill>
                    <a:schemeClr val="bg2"/>
                  </a:solidFill>
                  <a:latin typeface="+mj-lt"/>
                </a:rPr>
                <a:t>Cloud Service Providers</a:t>
              </a:r>
            </a:p>
          </p:txBody>
        </p:sp>
        <p:sp>
          <p:nvSpPr>
            <p:cNvPr id="56" name="AutoShape 11"/>
            <p:cNvSpPr>
              <a:spLocks noChangeArrowheads="1"/>
            </p:cNvSpPr>
            <p:nvPr/>
          </p:nvSpPr>
          <p:spPr bwMode="auto">
            <a:xfrm>
              <a:off x="976409" y="2282376"/>
              <a:ext cx="1702231" cy="50292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square" lIns="98082" tIns="49041" rIns="98082" bIns="49041" anchor="ctr"/>
            <a:lstStyle/>
            <a:p>
              <a:pPr algn="ctr" defTabSz="981075"/>
              <a:r>
                <a:rPr lang="it-IT" sz="1200" b="1" noProof="1" smtClean="0">
                  <a:solidFill>
                    <a:schemeClr val="bg2"/>
                  </a:solidFill>
                  <a:latin typeface="+mj-lt"/>
                </a:rPr>
                <a:t>Cloud Service Brokerages</a:t>
              </a:r>
              <a:endParaRPr lang="it-IT" sz="1200" b="1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57" name="AutoShape 8"/>
            <p:cNvSpPr>
              <a:spLocks noChangeArrowheads="1"/>
            </p:cNvSpPr>
            <p:nvPr/>
          </p:nvSpPr>
          <p:spPr bwMode="auto">
            <a:xfrm>
              <a:off x="976409" y="5582443"/>
              <a:ext cx="1702231" cy="50292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square" lIns="98082" tIns="49041" rIns="98082" bIns="49041" anchor="ctr"/>
            <a:lstStyle/>
            <a:p>
              <a:pPr algn="ctr" defTabSz="981075"/>
              <a:r>
                <a:rPr lang="it-IT" sz="1200" b="1" noProof="1" smtClean="0">
                  <a:solidFill>
                    <a:schemeClr val="bg2"/>
                  </a:solidFill>
                  <a:latin typeface="+mj-lt"/>
                </a:rPr>
                <a:t>Other Service/ Product Vendors</a:t>
              </a:r>
            </a:p>
          </p:txBody>
        </p:sp>
        <p:sp>
          <p:nvSpPr>
            <p:cNvPr id="72" name="AutoShape 15"/>
            <p:cNvSpPr>
              <a:spLocks noChangeArrowheads="1"/>
            </p:cNvSpPr>
            <p:nvPr/>
          </p:nvSpPr>
          <p:spPr bwMode="auto">
            <a:xfrm rot="5400000" flipV="1">
              <a:off x="2933459" y="2175383"/>
              <a:ext cx="369449" cy="702183"/>
            </a:xfrm>
            <a:prstGeom prst="upDownArrow">
              <a:avLst>
                <a:gd name="adj1" fmla="val 50000"/>
                <a:gd name="adj2" fmla="val 49483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lIns="101882" tIns="50941" rIns="101882" bIns="50941" anchor="ctr"/>
            <a:lstStyle/>
            <a:p>
              <a:endParaRPr lang="it-IT"/>
            </a:p>
          </p:txBody>
        </p:sp>
        <p:sp>
          <p:nvSpPr>
            <p:cNvPr id="75" name="AutoShape 15"/>
            <p:cNvSpPr>
              <a:spLocks noChangeArrowheads="1"/>
            </p:cNvSpPr>
            <p:nvPr/>
          </p:nvSpPr>
          <p:spPr bwMode="auto">
            <a:xfrm rot="5400000" flipV="1">
              <a:off x="2933796" y="3830852"/>
              <a:ext cx="369449" cy="702183"/>
            </a:xfrm>
            <a:prstGeom prst="upDownArrow">
              <a:avLst>
                <a:gd name="adj1" fmla="val 50000"/>
                <a:gd name="adj2" fmla="val 49483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lIns="101882" tIns="50941" rIns="101882" bIns="50941" anchor="ctr"/>
            <a:lstStyle/>
            <a:p>
              <a:endParaRPr lang="it-IT"/>
            </a:p>
          </p:txBody>
        </p:sp>
        <p:sp>
          <p:nvSpPr>
            <p:cNvPr id="76" name="AutoShape 15"/>
            <p:cNvSpPr>
              <a:spLocks noChangeArrowheads="1"/>
            </p:cNvSpPr>
            <p:nvPr/>
          </p:nvSpPr>
          <p:spPr bwMode="auto">
            <a:xfrm rot="5400000" flipV="1">
              <a:off x="2933626" y="5486319"/>
              <a:ext cx="369449" cy="702183"/>
            </a:xfrm>
            <a:prstGeom prst="upDownArrow">
              <a:avLst>
                <a:gd name="adj1" fmla="val 50000"/>
                <a:gd name="adj2" fmla="val 49483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lIns="101882" tIns="50941" rIns="101882" bIns="50941" anchor="ctr"/>
            <a:lstStyle/>
            <a:p>
              <a:endParaRPr lang="it-IT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B35AE40-1BC4-4B5E-92F2-3B89BD4C674E}" type="slidenum">
              <a:rPr lang="it-IT" smtClean="0"/>
              <a:t>16</a:t>
            </a:fld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it-IT" dirty="0" smtClean="0"/>
              <a:t>8 ottobre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99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Modelli organizzativi: IT Embedded in Business Services</a:t>
            </a:r>
            <a:endParaRPr lang="it-IT" sz="2000" b="0" dirty="0"/>
          </a:p>
        </p:txBody>
      </p:sp>
      <p:grpSp>
        <p:nvGrpSpPr>
          <p:cNvPr id="5" name="Group 4"/>
          <p:cNvGrpSpPr/>
          <p:nvPr/>
        </p:nvGrpSpPr>
        <p:grpSpPr>
          <a:xfrm>
            <a:off x="1132114" y="1680937"/>
            <a:ext cx="6727372" cy="4425949"/>
            <a:chOff x="1132114" y="1680937"/>
            <a:chExt cx="6727372" cy="442594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1132114" y="2110275"/>
              <a:ext cx="2961108" cy="3983116"/>
            </a:xfrm>
            <a:prstGeom prst="roundRect">
              <a:avLst>
                <a:gd name="adj" fmla="val 16667"/>
              </a:avLst>
            </a:prstGeom>
            <a:noFill/>
            <a:ln w="12700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lIns="45720" tIns="27432" rIns="45720" bIns="27432" anchor="ctr"/>
            <a:lstStyle/>
            <a:p>
              <a:pPr marL="111125" indent="-111125" eaLnBrk="0" hangingPunct="0">
                <a:buFont typeface="Arial" pitchFamily="34" charset="0"/>
                <a:buChar char="•"/>
                <a:defRPr/>
              </a:pPr>
              <a:endParaRPr lang="it-IT" sz="1000" b="1" noProof="1" smtClean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356948" y="1680937"/>
              <a:ext cx="2400524" cy="33370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45720" tIns="27432" rIns="45720" bIns="27432" rtlCol="0" anchor="t" anchorCtr="0">
              <a:spAutoFit/>
            </a:bodyPr>
            <a:lstStyle/>
            <a:p>
              <a:pPr marL="0" algn="ctr"/>
              <a:r>
                <a:rPr lang="it-IT" sz="1600" b="1" smtClean="0">
                  <a:solidFill>
                    <a:schemeClr val="bg1"/>
                  </a:solidFill>
                  <a:latin typeface="Georgia" pitchFamily="18" charset="0"/>
                </a:rPr>
                <a:t>External Providers</a:t>
              </a:r>
              <a:endParaRPr lang="it-IT" sz="1600" b="1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1705322" y="4180057"/>
              <a:ext cx="1712791" cy="490056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square" lIns="98082" tIns="49041" rIns="98082" bIns="49041" anchor="ctr"/>
            <a:lstStyle/>
            <a:p>
              <a:pPr algn="ctr" defTabSz="981075"/>
              <a:r>
                <a:rPr lang="it-IT" sz="1200" b="1" noProof="1" smtClean="0">
                  <a:solidFill>
                    <a:schemeClr val="bg2"/>
                  </a:solidFill>
                  <a:latin typeface="+mj-lt"/>
                </a:rPr>
                <a:t>Cloud Service Providers</a:t>
              </a: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1705322" y="2472413"/>
              <a:ext cx="1712791" cy="490056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square" lIns="98082" tIns="49041" rIns="98082" bIns="49041" anchor="ctr"/>
            <a:lstStyle/>
            <a:p>
              <a:pPr algn="ctr" defTabSz="981075"/>
              <a:r>
                <a:rPr lang="it-IT" sz="1200" b="1" noProof="1" smtClean="0">
                  <a:solidFill>
                    <a:schemeClr val="bg2"/>
                  </a:solidFill>
                  <a:latin typeface="+mj-lt"/>
                </a:rPr>
                <a:t>Cloud Service Brokerages</a:t>
              </a:r>
              <a:endParaRPr lang="it-IT" sz="1200" b="1" noProof="1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1705322" y="5383264"/>
              <a:ext cx="1712791" cy="490056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square" lIns="98082" tIns="49041" rIns="98082" bIns="49041" anchor="ctr"/>
            <a:lstStyle/>
            <a:p>
              <a:pPr algn="ctr" defTabSz="981075"/>
              <a:r>
                <a:rPr lang="it-IT" sz="1200" b="1" noProof="1" smtClean="0">
                  <a:solidFill>
                    <a:schemeClr val="bg2"/>
                  </a:solidFill>
                  <a:latin typeface="+mj-lt"/>
                </a:rPr>
                <a:t>Other Service/ Product Vendors</a:t>
              </a: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>
              <a:off x="4858351" y="2123770"/>
              <a:ext cx="3001135" cy="3983116"/>
            </a:xfrm>
            <a:prstGeom prst="roundRect">
              <a:avLst>
                <a:gd name="adj" fmla="val 16667"/>
              </a:avLst>
            </a:prstGeom>
            <a:noFill/>
            <a:ln w="12700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lIns="45720" tIns="27432" rIns="45720" bIns="27432" anchor="ctr"/>
            <a:lstStyle/>
            <a:p>
              <a:pPr marL="111125" indent="-111125" eaLnBrk="0" hangingPunct="0">
                <a:buFont typeface="Arial" pitchFamily="34" charset="0"/>
                <a:buChar char="•"/>
                <a:defRPr/>
              </a:pPr>
              <a:endParaRPr lang="it-IT" sz="1000" b="1" noProof="1" smtClean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4964532" y="1680937"/>
              <a:ext cx="2815446" cy="33370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45720" tIns="27432" rIns="45720" bIns="27432" rtlCol="0" anchor="t" anchorCtr="0">
              <a:spAutoFit/>
            </a:bodyPr>
            <a:lstStyle/>
            <a:p>
              <a:pPr marL="0" algn="ctr"/>
              <a:r>
                <a:rPr lang="it-IT" sz="1600" b="1" smtClean="0">
                  <a:solidFill>
                    <a:schemeClr val="bg1"/>
                  </a:solidFill>
                  <a:latin typeface="Georgia" pitchFamily="18" charset="0"/>
                </a:rPr>
                <a:t> Business Stakeholders</a:t>
              </a:r>
              <a:endParaRPr lang="it-IT" sz="1600" b="1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5622716" y="2445057"/>
              <a:ext cx="1554480" cy="490056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square" lIns="98082" tIns="49041" rIns="98082" bIns="49041" anchor="ctr"/>
            <a:lstStyle/>
            <a:p>
              <a:pPr algn="ctr" defTabSz="981075"/>
              <a:r>
                <a:rPr lang="it-IT" sz="1200" b="1" noProof="1" smtClean="0">
                  <a:solidFill>
                    <a:schemeClr val="bg2"/>
                  </a:solidFill>
                  <a:latin typeface="+mj-lt"/>
                </a:rPr>
                <a:t>Business Units/ End Users</a:t>
              </a: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5201538" y="3823695"/>
              <a:ext cx="2396836" cy="1968053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square" lIns="98082" tIns="49041" rIns="98082" bIns="49041" anchor="ctr"/>
            <a:lstStyle/>
            <a:p>
              <a:pPr algn="ctr" defTabSz="981075"/>
              <a:r>
                <a:rPr lang="it-IT" sz="1400" b="1" noProof="1" smtClean="0">
                  <a:solidFill>
                    <a:schemeClr val="bg2"/>
                  </a:solidFill>
                  <a:latin typeface="+mj-lt"/>
                </a:rPr>
                <a:t>Business Shared Services</a:t>
              </a:r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5622716" y="5301526"/>
              <a:ext cx="1554480" cy="4900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175">
              <a:noFill/>
              <a:round/>
              <a:headEnd type="none" w="sm" len="sm"/>
              <a:tailEnd type="none" w="sm" len="sm"/>
            </a:ln>
          </p:spPr>
          <p:txBody>
            <a:bodyPr wrap="square" lIns="98082" tIns="49041" rIns="98082" bIns="49041" anchor="ctr"/>
            <a:lstStyle/>
            <a:p>
              <a:pPr algn="ctr" defTabSz="981075"/>
              <a:r>
                <a:rPr lang="it-IT" sz="1200" b="1" noProof="1" smtClean="0">
                  <a:solidFill>
                    <a:schemeClr val="bg2"/>
                  </a:solidFill>
                  <a:latin typeface="+mj-lt"/>
                </a:rPr>
                <a:t>Indispensible IT </a:t>
              </a:r>
            </a:p>
          </p:txBody>
        </p:sp>
        <p:sp>
          <p:nvSpPr>
            <p:cNvPr id="23" name="AutoShape 15"/>
            <p:cNvSpPr>
              <a:spLocks noChangeArrowheads="1"/>
            </p:cNvSpPr>
            <p:nvPr/>
          </p:nvSpPr>
          <p:spPr bwMode="auto">
            <a:xfrm rot="5400000" flipV="1">
              <a:off x="4563912" y="1917580"/>
              <a:ext cx="359467" cy="1557141"/>
            </a:xfrm>
            <a:prstGeom prst="upDownArrow">
              <a:avLst>
                <a:gd name="adj1" fmla="val 50000"/>
                <a:gd name="adj2" fmla="val 49483"/>
              </a:avLst>
            </a:prstGeom>
            <a:solidFill>
              <a:srgbClr val="BFBFBF"/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lIns="101882" tIns="50941" rIns="101882" bIns="50941" anchor="ctr"/>
            <a:lstStyle/>
            <a:p>
              <a:endParaRPr lang="it-IT"/>
            </a:p>
          </p:txBody>
        </p:sp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 flipV="1">
              <a:off x="6220224" y="3004456"/>
              <a:ext cx="359467" cy="819235"/>
            </a:xfrm>
            <a:prstGeom prst="upDownArrow">
              <a:avLst>
                <a:gd name="adj1" fmla="val 50000"/>
                <a:gd name="adj2" fmla="val 49483"/>
              </a:avLst>
            </a:prstGeom>
            <a:solidFill>
              <a:srgbClr val="BFBFBF"/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lIns="101882" tIns="50941" rIns="101882" bIns="50941" anchor="ctr"/>
            <a:lstStyle/>
            <a:p>
              <a:endParaRPr lang="it-IT"/>
            </a:p>
          </p:txBody>
        </p:sp>
        <p:sp>
          <p:nvSpPr>
            <p:cNvPr id="25" name="AutoShape 15"/>
            <p:cNvSpPr>
              <a:spLocks noChangeArrowheads="1"/>
            </p:cNvSpPr>
            <p:nvPr/>
          </p:nvSpPr>
          <p:spPr bwMode="auto">
            <a:xfrm rot="5400000" flipV="1">
              <a:off x="4332779" y="3826453"/>
              <a:ext cx="359467" cy="1121759"/>
            </a:xfrm>
            <a:prstGeom prst="upDownArrow">
              <a:avLst>
                <a:gd name="adj1" fmla="val 50000"/>
                <a:gd name="adj2" fmla="val 49483"/>
              </a:avLst>
            </a:prstGeom>
            <a:solidFill>
              <a:srgbClr val="BFBFBF"/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lIns="101882" tIns="50941" rIns="101882" bIns="50941" anchor="ctr"/>
            <a:lstStyle/>
            <a:p>
              <a:endParaRPr lang="it-IT"/>
            </a:p>
          </p:txBody>
        </p:sp>
        <p:sp>
          <p:nvSpPr>
            <p:cNvPr id="26" name="AutoShape 15"/>
            <p:cNvSpPr>
              <a:spLocks noChangeArrowheads="1"/>
            </p:cNvSpPr>
            <p:nvPr/>
          </p:nvSpPr>
          <p:spPr bwMode="auto">
            <a:xfrm rot="5400000" flipV="1">
              <a:off x="4551769" y="4798624"/>
              <a:ext cx="359467" cy="1542937"/>
            </a:xfrm>
            <a:prstGeom prst="upDownArrow">
              <a:avLst>
                <a:gd name="adj1" fmla="val 50000"/>
                <a:gd name="adj2" fmla="val 49483"/>
              </a:avLst>
            </a:prstGeom>
            <a:solidFill>
              <a:srgbClr val="BFBFBF"/>
            </a:solidFill>
            <a:ln w="3175">
              <a:noFill/>
              <a:miter lim="800000"/>
              <a:headEnd type="none" w="sm" len="sm"/>
              <a:tailEnd type="none" w="sm" len="sm"/>
            </a:ln>
          </p:spPr>
          <p:txBody>
            <a:bodyPr rot="10800000" wrap="none" lIns="101882" tIns="50941" rIns="101882" bIns="50941" anchor="ctr"/>
            <a:lstStyle/>
            <a:p>
              <a:endParaRPr lang="it-IT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B35AE40-1BC4-4B5E-92F2-3B89BD4C674E}" type="slidenum">
              <a:rPr lang="it-IT" smtClean="0"/>
              <a:t>17</a:t>
            </a:fld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it-IT" dirty="0" smtClean="0"/>
              <a:t>8 ottobre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04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533400" y="762002"/>
            <a:ext cx="8077200" cy="1066800"/>
          </a:xfrm>
        </p:spPr>
        <p:txBody>
          <a:bodyPr/>
          <a:lstStyle/>
          <a:p>
            <a:r>
              <a:rPr lang="it-IT" sz="4000" smtClean="0">
                <a:ea typeface="ＭＳ Ｐゴシック" pitchFamily="-84" charset="-128"/>
              </a:rPr>
              <a:t>Thank You</a:t>
            </a:r>
            <a:endParaRPr lang="it-IT" sz="4000" dirty="0" smtClean="0">
              <a:ea typeface="ＭＳ Ｐゴシック" pitchFamily="-84" charset="-128"/>
            </a:endParaRP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399" y="6324612"/>
            <a:ext cx="7369629" cy="369332"/>
          </a:xfrm>
        </p:spPr>
        <p:txBody>
          <a:bodyPr/>
          <a:lstStyle/>
          <a:p>
            <a:pPr lvl="0"/>
            <a:r>
              <a:rPr lang="it-IT" sz="800" b="0" i="0" dirty="0" smtClean="0">
                <a:latin typeface="+mj-lt"/>
              </a:rPr>
              <a:t/>
            </a:r>
            <a:br>
              <a:rPr lang="it-IT" sz="800" b="0" i="0" dirty="0" smtClean="0">
                <a:latin typeface="+mj-lt"/>
              </a:rPr>
            </a:br>
            <a:r>
              <a:rPr lang="it-IT" sz="800" b="0" i="0" dirty="0" smtClean="0">
                <a:latin typeface="+mj-lt"/>
              </a:rPr>
              <a:t/>
            </a:r>
            <a:br>
              <a:rPr lang="it-IT" sz="800" b="0" i="0" dirty="0" smtClean="0">
                <a:latin typeface="+mj-lt"/>
              </a:rPr>
            </a:br>
            <a:r>
              <a:rPr lang="it-IT" sz="800" b="0" i="0" dirty="0" smtClean="0">
                <a:latin typeface="+mj-lt"/>
              </a:rPr>
              <a:t>© 2014 PwC. </a:t>
            </a:r>
            <a:r>
              <a:rPr lang="it-IT" sz="800" b="0" i="0" dirty="0" err="1" smtClean="0">
                <a:latin typeface="+mj-lt"/>
              </a:rPr>
              <a:t>All</a:t>
            </a:r>
            <a:r>
              <a:rPr lang="it-IT" sz="800" b="0" i="0" dirty="0" smtClean="0">
                <a:latin typeface="+mj-lt"/>
              </a:rPr>
              <a:t> </a:t>
            </a:r>
            <a:r>
              <a:rPr lang="it-IT" sz="800" b="0" i="0" dirty="0" err="1" smtClean="0">
                <a:latin typeface="+mj-lt"/>
              </a:rPr>
              <a:t>rights</a:t>
            </a:r>
            <a:r>
              <a:rPr lang="it-IT" sz="800" b="0" i="0" dirty="0" smtClean="0">
                <a:latin typeface="+mj-lt"/>
              </a:rPr>
              <a:t> </a:t>
            </a:r>
            <a:r>
              <a:rPr lang="it-IT" sz="800" b="0" i="0" dirty="0" err="1" smtClean="0">
                <a:latin typeface="+mj-lt"/>
              </a:rPr>
              <a:t>reserved</a:t>
            </a:r>
            <a:r>
              <a:rPr lang="it-IT" sz="800" b="0" i="0" dirty="0" smtClean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87351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Agenda</a:t>
            </a:r>
            <a:endParaRPr lang="it-IT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26420" y="1474360"/>
            <a:ext cx="5762965" cy="4495757"/>
            <a:chOff x="499242" y="2018919"/>
            <a:chExt cx="4988560" cy="4194406"/>
          </a:xfrm>
        </p:grpSpPr>
        <p:sp>
          <p:nvSpPr>
            <p:cNvPr id="14" name="Parallelogram 13"/>
            <p:cNvSpPr/>
            <p:nvPr/>
          </p:nvSpPr>
          <p:spPr bwMode="ltGray">
            <a:xfrm flipH="1">
              <a:off x="1075183" y="2018919"/>
              <a:ext cx="3357241" cy="4194406"/>
            </a:xfrm>
            <a:prstGeom prst="parallelogram">
              <a:avLst>
                <a:gd name="adj" fmla="val 77827"/>
              </a:avLst>
            </a:prstGeom>
            <a:solidFill>
              <a:srgbClr val="D5D1C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5" name="Rectangle 2"/>
            <p:cNvSpPr/>
            <p:nvPr/>
          </p:nvSpPr>
          <p:spPr bwMode="ltGray">
            <a:xfrm>
              <a:off x="1507231" y="2738999"/>
              <a:ext cx="3744987" cy="720080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4987" h="720080">
                  <a:moveTo>
                    <a:pt x="0" y="0"/>
                  </a:moveTo>
                  <a:lnTo>
                    <a:pt x="3744987" y="0"/>
                  </a:lnTo>
                  <a:lnTo>
                    <a:pt x="3744987" y="720080"/>
                  </a:lnTo>
                  <a:lnTo>
                    <a:pt x="467591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6" name="Rectangle 2"/>
            <p:cNvSpPr/>
            <p:nvPr/>
          </p:nvSpPr>
          <p:spPr bwMode="ltGray">
            <a:xfrm flipH="1" flipV="1">
              <a:off x="499242" y="3687539"/>
              <a:ext cx="2830715" cy="736821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30471"/>
                <a:gd name="connsiteX1" fmla="*/ 3744987 w 3744987"/>
                <a:gd name="connsiteY1" fmla="*/ 0 h 730471"/>
                <a:gd name="connsiteX2" fmla="*/ 3744987 w 3744987"/>
                <a:gd name="connsiteY2" fmla="*/ 720080 h 730471"/>
                <a:gd name="connsiteX3" fmla="*/ 563391 w 3744987"/>
                <a:gd name="connsiteY3" fmla="*/ 730471 h 730471"/>
                <a:gd name="connsiteX4" fmla="*/ 0 w 3744987"/>
                <a:gd name="connsiteY4" fmla="*/ 0 h 730471"/>
                <a:gd name="connsiteX0" fmla="*/ 0 w 3744987"/>
                <a:gd name="connsiteY0" fmla="*/ 0 h 733646"/>
                <a:gd name="connsiteX1" fmla="*/ 3744987 w 3744987"/>
                <a:gd name="connsiteY1" fmla="*/ 0 h 733646"/>
                <a:gd name="connsiteX2" fmla="*/ 3744987 w 3744987"/>
                <a:gd name="connsiteY2" fmla="*/ 720080 h 733646"/>
                <a:gd name="connsiteX3" fmla="*/ 605209 w 3744987"/>
                <a:gd name="connsiteY3" fmla="*/ 733646 h 733646"/>
                <a:gd name="connsiteX4" fmla="*/ 0 w 3744987"/>
                <a:gd name="connsiteY4" fmla="*/ 0 h 733646"/>
                <a:gd name="connsiteX0" fmla="*/ 0 w 3728260"/>
                <a:gd name="connsiteY0" fmla="*/ 0 h 736821"/>
                <a:gd name="connsiteX1" fmla="*/ 3728260 w 3728260"/>
                <a:gd name="connsiteY1" fmla="*/ 3175 h 736821"/>
                <a:gd name="connsiteX2" fmla="*/ 3728260 w 3728260"/>
                <a:gd name="connsiteY2" fmla="*/ 723255 h 736821"/>
                <a:gd name="connsiteX3" fmla="*/ 588482 w 3728260"/>
                <a:gd name="connsiteY3" fmla="*/ 736821 h 736821"/>
                <a:gd name="connsiteX4" fmla="*/ 0 w 3728260"/>
                <a:gd name="connsiteY4" fmla="*/ 0 h 73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8260" h="736821">
                  <a:moveTo>
                    <a:pt x="0" y="0"/>
                  </a:moveTo>
                  <a:lnTo>
                    <a:pt x="3728260" y="3175"/>
                  </a:lnTo>
                  <a:lnTo>
                    <a:pt x="3728260" y="723255"/>
                  </a:lnTo>
                  <a:lnTo>
                    <a:pt x="588482" y="736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Rectangle 2"/>
            <p:cNvSpPr/>
            <p:nvPr/>
          </p:nvSpPr>
          <p:spPr bwMode="ltGray">
            <a:xfrm>
              <a:off x="2748712" y="4694457"/>
              <a:ext cx="2739090" cy="723255"/>
            </a:xfrm>
            <a:custGeom>
              <a:avLst/>
              <a:gdLst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0 w 3744987"/>
                <a:gd name="connsiteY3" fmla="*/ 720080 h 720080"/>
                <a:gd name="connsiteX4" fmla="*/ 0 w 3744987"/>
                <a:gd name="connsiteY4" fmla="*/ 0 h 720080"/>
                <a:gd name="connsiteX0" fmla="*/ 0 w 3744987"/>
                <a:gd name="connsiteY0" fmla="*/ 0 h 720080"/>
                <a:gd name="connsiteX1" fmla="*/ 3744987 w 3744987"/>
                <a:gd name="connsiteY1" fmla="*/ 0 h 720080"/>
                <a:gd name="connsiteX2" fmla="*/ 3744987 w 3744987"/>
                <a:gd name="connsiteY2" fmla="*/ 720080 h 720080"/>
                <a:gd name="connsiteX3" fmla="*/ 467591 w 3744987"/>
                <a:gd name="connsiteY3" fmla="*/ 720080 h 720080"/>
                <a:gd name="connsiteX4" fmla="*/ 0 w 3744987"/>
                <a:gd name="connsiteY4" fmla="*/ 0 h 720080"/>
                <a:gd name="connsiteX0" fmla="*/ 0 w 3664286"/>
                <a:gd name="connsiteY0" fmla="*/ 0 h 720080"/>
                <a:gd name="connsiteX1" fmla="*/ 3664286 w 3664286"/>
                <a:gd name="connsiteY1" fmla="*/ 0 h 720080"/>
                <a:gd name="connsiteX2" fmla="*/ 3664286 w 3664286"/>
                <a:gd name="connsiteY2" fmla="*/ 720080 h 720080"/>
                <a:gd name="connsiteX3" fmla="*/ 386890 w 3664286"/>
                <a:gd name="connsiteY3" fmla="*/ 720080 h 720080"/>
                <a:gd name="connsiteX4" fmla="*/ 0 w 3664286"/>
                <a:gd name="connsiteY4" fmla="*/ 0 h 720080"/>
                <a:gd name="connsiteX0" fmla="*/ 0 w 3664286"/>
                <a:gd name="connsiteY0" fmla="*/ 0 h 723255"/>
                <a:gd name="connsiteX1" fmla="*/ 3664286 w 3664286"/>
                <a:gd name="connsiteY1" fmla="*/ 0 h 723255"/>
                <a:gd name="connsiteX2" fmla="*/ 3664286 w 3664286"/>
                <a:gd name="connsiteY2" fmla="*/ 720080 h 723255"/>
                <a:gd name="connsiteX3" fmla="*/ 595014 w 3664286"/>
                <a:gd name="connsiteY3" fmla="*/ 723255 h 723255"/>
                <a:gd name="connsiteX4" fmla="*/ 0 w 3664286"/>
                <a:gd name="connsiteY4" fmla="*/ 0 h 72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286" h="723255">
                  <a:moveTo>
                    <a:pt x="0" y="0"/>
                  </a:moveTo>
                  <a:lnTo>
                    <a:pt x="3664286" y="0"/>
                  </a:lnTo>
                  <a:lnTo>
                    <a:pt x="3664286" y="720080"/>
                  </a:lnTo>
                  <a:lnTo>
                    <a:pt x="595014" y="723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47661" y="2245628"/>
            <a:ext cx="711686" cy="50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it-IT" sz="2800" b="1" i="1" smtClean="0">
                <a:solidFill>
                  <a:schemeClr val="bg1"/>
                </a:solidFill>
                <a:latin typeface="Georgia" pitchFamily="18" charset="0"/>
              </a:rPr>
              <a:t>01</a:t>
            </a:r>
            <a:endParaRPr lang="it-IT" sz="28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5591" y="3230624"/>
            <a:ext cx="711686" cy="50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it-IT" sz="2800" b="1" i="1" smtClean="0">
                <a:solidFill>
                  <a:schemeClr val="bg1"/>
                </a:solidFill>
                <a:latin typeface="Georgia" pitchFamily="18" charset="0"/>
              </a:rPr>
              <a:t>02</a:t>
            </a:r>
            <a:endParaRPr lang="it-IT" sz="28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6330" y="4411806"/>
            <a:ext cx="711686" cy="50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it-IT" sz="2800" b="1" i="1" smtClean="0">
                <a:solidFill>
                  <a:schemeClr val="bg1"/>
                </a:solidFill>
                <a:latin typeface="Georgia" pitchFamily="18" charset="0"/>
              </a:rPr>
              <a:t>03</a:t>
            </a:r>
            <a:endParaRPr lang="it-IT" sz="28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04879" y="2407962"/>
            <a:ext cx="2773664" cy="4956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it-IT" sz="1400" b="1" smtClean="0">
                <a:solidFill>
                  <a:schemeClr val="bg1"/>
                </a:solidFill>
                <a:latin typeface="Georgia" pitchFamily="18" charset="0"/>
              </a:rPr>
              <a:t>Modelli di business "disruptive"  </a:t>
            </a:r>
            <a:endParaRPr lang="it-IT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81135" y="3404192"/>
            <a:ext cx="2084496" cy="4956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it-IT" sz="1400" b="1" smtClean="0">
                <a:solidFill>
                  <a:schemeClr val="bg1"/>
                </a:solidFill>
                <a:latin typeface="Georgia" pitchFamily="18" charset="0"/>
              </a:rPr>
              <a:t>Big Data per fare cosa?</a:t>
            </a:r>
            <a:endParaRPr lang="it-IT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05842" y="4613539"/>
            <a:ext cx="1984520" cy="4956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it-IT" sz="1400" b="1" smtClean="0">
                <a:solidFill>
                  <a:schemeClr val="bg1"/>
                </a:solidFill>
                <a:latin typeface="Georgia" pitchFamily="18" charset="0"/>
              </a:rPr>
              <a:t>Modelli organizzativi per i Big Data</a:t>
            </a:r>
            <a:endParaRPr lang="it-IT" sz="1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4092-98C4-44A6-931F-128F963AF71C}" type="slidenum">
              <a:rPr lang="it-IT" smtClean="0"/>
              <a:t>2</a:t>
            </a:fld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8 ottobre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96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762003"/>
            <a:ext cx="8077200" cy="1066800"/>
          </a:xfrm>
        </p:spPr>
        <p:txBody>
          <a:bodyPr/>
          <a:lstStyle/>
          <a:p>
            <a:r>
              <a:rPr lang="it-IT" dirty="0" smtClean="0"/>
              <a:t>Modelli di business "disruptive"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1" y="2892424"/>
            <a:ext cx="5486400" cy="3062377"/>
          </a:xfrm>
        </p:spPr>
        <p:txBody>
          <a:bodyPr/>
          <a:lstStyle/>
          <a:p>
            <a:r>
              <a:rPr lang="it-IT" sz="19900" smtClean="0"/>
              <a:t>1</a:t>
            </a:r>
            <a:endParaRPr lang="it-IT" sz="19900" dirty="0"/>
          </a:p>
        </p:txBody>
      </p:sp>
    </p:spTree>
    <p:extLst>
      <p:ext uri="{BB962C8B-B14F-4D97-AF65-F5344CB8AC3E}">
        <p14:creationId xmlns:p14="http://schemas.microsoft.com/office/powerpoint/2010/main" val="23455570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86556"/>
            <a:ext cx="8077200" cy="914400"/>
          </a:xfrm>
        </p:spPr>
        <p:txBody>
          <a:bodyPr/>
          <a:lstStyle/>
          <a:p>
            <a:r>
              <a:rPr lang="it-IT" sz="2000" b="0" i="0" dirty="0" smtClean="0"/>
              <a:t>Come finisce il libro |Internet-</a:t>
            </a:r>
            <a:r>
              <a:rPr lang="it-IT" sz="2000" b="0" i="0" dirty="0" err="1" smtClean="0"/>
              <a:t>based</a:t>
            </a:r>
            <a:r>
              <a:rPr lang="it-IT" sz="2000" b="0" i="0" dirty="0" smtClean="0"/>
              <a:t> Business </a:t>
            </a:r>
            <a:r>
              <a:rPr lang="it-IT" sz="2000" b="0" i="0" dirty="0" err="1" smtClean="0"/>
              <a:t>models</a:t>
            </a:r>
            <a:endParaRPr lang="it-IT" sz="2000" b="0" i="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1" y="696700"/>
            <a:ext cx="6553200" cy="381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it-IT" sz="2400" b="1" i="1" smtClean="0">
                <a:latin typeface="+mj-lt"/>
                <a:ea typeface="+mj-ea"/>
                <a:cs typeface="+mj-cs"/>
              </a:rPr>
              <a:t>Modelli di business "disruptive"</a:t>
            </a:r>
            <a:endParaRPr lang="it-IT" sz="2400" b="1" i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4092-98C4-44A6-931F-128F963AF71C}" type="slidenum">
              <a:rPr lang="it-IT" smtClean="0"/>
              <a:t>4</a:t>
            </a:fld>
            <a:endParaRPr lang="it-IT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8 ottobre 2014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3" y="1749228"/>
            <a:ext cx="5006976" cy="455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5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 bwMode="ltGray">
          <a:xfrm>
            <a:off x="419057" y="5181602"/>
            <a:ext cx="1398857" cy="1121226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408175" y="1690020"/>
            <a:ext cx="1409739" cy="492570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Rectangle 148"/>
          <p:cNvSpPr/>
          <p:nvPr/>
        </p:nvSpPr>
        <p:spPr>
          <a:xfrm>
            <a:off x="533401" y="3287492"/>
            <a:ext cx="1284513" cy="528794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pPr algn="r"/>
            <a:r>
              <a:rPr lang="it-IT" sz="1600" b="1" i="1" smtClean="0">
                <a:solidFill>
                  <a:srgbClr val="C00000"/>
                </a:solidFill>
                <a:latin typeface="Georgia" pitchFamily="18" charset="0"/>
              </a:rPr>
              <a:t>User acquisition</a:t>
            </a:r>
            <a:endParaRPr lang="it-IT" sz="1600" b="1" i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45" y="1083141"/>
            <a:ext cx="8077200" cy="371224"/>
          </a:xfrm>
        </p:spPr>
        <p:txBody>
          <a:bodyPr/>
          <a:lstStyle/>
          <a:p>
            <a:r>
              <a:rPr lang="it-IT" sz="2000" b="0" i="0" dirty="0" err="1" smtClean="0"/>
              <a:t>Pipes</a:t>
            </a:r>
            <a:r>
              <a:rPr lang="it-IT" sz="2000" b="0" i="0" dirty="0" smtClean="0"/>
              <a:t> &amp; </a:t>
            </a:r>
            <a:r>
              <a:rPr lang="it-IT" sz="2000" b="0" i="0" dirty="0" err="1" smtClean="0"/>
              <a:t>Platforms</a:t>
            </a:r>
            <a:r>
              <a:rPr lang="it-IT" sz="2000" b="0" i="0" dirty="0" smtClean="0"/>
              <a:t> </a:t>
            </a:r>
            <a:endParaRPr lang="it-IT" sz="2000" b="0" i="0" dirty="0"/>
          </a:p>
        </p:txBody>
      </p:sp>
      <p:sp>
        <p:nvSpPr>
          <p:cNvPr id="9" name="Rectangle 8"/>
          <p:cNvSpPr/>
          <p:nvPr/>
        </p:nvSpPr>
        <p:spPr>
          <a:xfrm>
            <a:off x="533400" y="2554077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+mj-lt"/>
              </a:rPr>
              <a:t>Ottimizzazione in funzione del tasso di conversione</a:t>
            </a:r>
            <a:endParaRPr lang="it-IT" sz="1200" i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1" y="2467385"/>
            <a:ext cx="2732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+mj-lt"/>
              </a:rPr>
              <a:t>Gli utenti interagiscono con il software che abbiamo creato. Il nostro prodotto ha un valore in se stesso.</a:t>
            </a:r>
            <a:endParaRPr lang="it-IT" sz="1200" i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9001" y="2554077"/>
            <a:ext cx="2638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+mj-lt"/>
              </a:rPr>
              <a:t>Addebitiamo agli utenti il valore che creiamo</a:t>
            </a:r>
            <a:endParaRPr lang="it-IT" sz="1200" i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9095" y="5203374"/>
            <a:ext cx="68585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 smtClean="0">
                <a:solidFill>
                  <a:srgbClr val="C00000"/>
                </a:solidFill>
                <a:latin typeface="+mj-lt"/>
              </a:rPr>
              <a:t>A differenza del modello pipe, le piattaforme non creano cose né le promuovono, ma permettono agli utenti di creare e consumare valore. A livello tecnologico, sviluppatori esterni possono estendere le funzionalità della piattaforma (tramite </a:t>
            </a:r>
            <a:r>
              <a:rPr lang="it-IT" sz="1100" b="1" dirty="0" err="1" smtClean="0">
                <a:solidFill>
                  <a:srgbClr val="C00000"/>
                </a:solidFill>
                <a:latin typeface="+mj-lt"/>
              </a:rPr>
              <a:t>APIs</a:t>
            </a:r>
            <a:r>
              <a:rPr lang="it-IT" sz="1100" b="1" dirty="0" smtClean="0">
                <a:solidFill>
                  <a:srgbClr val="C00000"/>
                </a:solidFill>
                <a:latin typeface="+mj-lt"/>
              </a:rPr>
              <a:t>). A livello di business, gli utenti possono creare</a:t>
            </a:r>
            <a:r>
              <a:rPr lang="it-IT" sz="1100" b="1" dirty="0">
                <a:solidFill>
                  <a:srgbClr val="C00000"/>
                </a:solidFill>
                <a:latin typeface="+mj-lt"/>
              </a:rPr>
              <a:t> sulla piattaforma</a:t>
            </a:r>
            <a:r>
              <a:rPr lang="it-IT" sz="1100" b="1" dirty="0" smtClean="0">
                <a:solidFill>
                  <a:srgbClr val="C00000"/>
                </a:solidFill>
                <a:latin typeface="+mj-lt"/>
              </a:rPr>
              <a:t> valore che altri utenti consumano. </a:t>
            </a:r>
          </a:p>
          <a:p>
            <a:r>
              <a:rPr lang="it-IT" sz="1100" b="1" dirty="0" smtClean="0">
                <a:solidFill>
                  <a:srgbClr val="C00000"/>
                </a:solidFill>
                <a:latin typeface="+mj-lt"/>
              </a:rPr>
              <a:t>Questo è un cambiamento estremamente rilevante considerando le forme di business finora conosciute.</a:t>
            </a:r>
            <a:endParaRPr lang="it-IT" sz="11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7" name="Rectangle 148"/>
          <p:cNvSpPr/>
          <p:nvPr/>
        </p:nvSpPr>
        <p:spPr>
          <a:xfrm>
            <a:off x="3279001" y="3551889"/>
            <a:ext cx="1887600" cy="282573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it-IT" sz="1600" b="1" i="1" smtClean="0">
                <a:solidFill>
                  <a:srgbClr val="C00000"/>
                </a:solidFill>
                <a:latin typeface="Georgia" pitchFamily="18" charset="0"/>
              </a:rPr>
              <a:t>Monetization</a:t>
            </a:r>
            <a:endParaRPr lang="it-IT" sz="1600" b="1" i="1" dirty="0">
              <a:latin typeface="Georgia" pitchFamily="18" charset="0"/>
            </a:endParaRPr>
          </a:p>
        </p:txBody>
      </p:sp>
      <p:sp>
        <p:nvSpPr>
          <p:cNvPr id="58" name="Rectangle 148"/>
          <p:cNvSpPr/>
          <p:nvPr/>
        </p:nvSpPr>
        <p:spPr>
          <a:xfrm>
            <a:off x="6858014" y="3233064"/>
            <a:ext cx="2258250" cy="528794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it-IT" sz="1600" b="1" i="1" smtClean="0">
                <a:solidFill>
                  <a:srgbClr val="C00000"/>
                </a:solidFill>
                <a:latin typeface="Georgia" pitchFamily="18" charset="0"/>
              </a:rPr>
              <a:t>Product design </a:t>
            </a:r>
          </a:p>
          <a:p>
            <a:r>
              <a:rPr lang="it-IT" sz="1600" b="1" i="1" smtClean="0">
                <a:solidFill>
                  <a:srgbClr val="C00000"/>
                </a:solidFill>
                <a:latin typeface="Georgia" pitchFamily="18" charset="0"/>
              </a:rPr>
              <a:t>and management</a:t>
            </a:r>
            <a:endParaRPr lang="it-IT" sz="1600" b="1" i="1" dirty="0">
              <a:latin typeface="Georgia" pitchFamily="18" charset="0"/>
            </a:endParaRPr>
          </a:p>
        </p:txBody>
      </p:sp>
      <p:sp>
        <p:nvSpPr>
          <p:cNvPr id="59" name="Rectangle 8"/>
          <p:cNvSpPr/>
          <p:nvPr/>
        </p:nvSpPr>
        <p:spPr>
          <a:xfrm>
            <a:off x="1034156" y="407126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+mj-lt"/>
              </a:rPr>
              <a:t>La creazione della rete ha effetto prima dell'ottimizzazione delle conversions</a:t>
            </a:r>
            <a:endParaRPr lang="it-IT" sz="1200" dirty="0">
              <a:latin typeface="+mj-lt"/>
            </a:endParaRPr>
          </a:p>
        </p:txBody>
      </p:sp>
      <p:sp>
        <p:nvSpPr>
          <p:cNvPr id="60" name="Rectangle 10"/>
          <p:cNvSpPr/>
          <p:nvPr/>
        </p:nvSpPr>
        <p:spPr>
          <a:xfrm>
            <a:off x="5834735" y="3984172"/>
            <a:ext cx="2852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smtClean="0">
                <a:latin typeface="+mj-lt"/>
              </a:rPr>
              <a:t>Gli utenti interagiscono fra </a:t>
            </a:r>
          </a:p>
          <a:p>
            <a:r>
              <a:rPr lang="it-IT" sz="1200" i="1" dirty="0" smtClean="0">
                <a:latin typeface="+mj-lt"/>
              </a:rPr>
              <a:t>loro, usando il software che forniamo loro. Il nostro prodotto non ha valore se l'utente non lo usa.</a:t>
            </a:r>
            <a:endParaRPr lang="it-IT" sz="1200" dirty="0">
              <a:latin typeface="+mj-lt"/>
            </a:endParaRPr>
          </a:p>
        </p:txBody>
      </p:sp>
      <p:sp>
        <p:nvSpPr>
          <p:cNvPr id="61" name="Rectangle 12"/>
          <p:cNvSpPr/>
          <p:nvPr/>
        </p:nvSpPr>
        <p:spPr>
          <a:xfrm>
            <a:off x="3181027" y="3842258"/>
            <a:ext cx="2638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smtClean="0">
                <a:latin typeface="+mj-lt"/>
              </a:rPr>
              <a:t>Dobbiamo capire chi crea valore e a chi lo addebiatiamo</a:t>
            </a:r>
            <a:endParaRPr lang="it-IT" sz="1200" dirty="0">
              <a:latin typeface="+mj-lt"/>
            </a:endParaRPr>
          </a:p>
        </p:txBody>
      </p:sp>
      <p:sp>
        <p:nvSpPr>
          <p:cNvPr id="16" name="Figura a mano libera 15"/>
          <p:cNvSpPr/>
          <p:nvPr/>
        </p:nvSpPr>
        <p:spPr bwMode="ltGray">
          <a:xfrm rot="16200000">
            <a:off x="4146166" y="-368821"/>
            <a:ext cx="949636" cy="8567060"/>
          </a:xfrm>
          <a:custGeom>
            <a:avLst/>
            <a:gdLst>
              <a:gd name="connsiteX0" fmla="*/ 0 w 2039119"/>
              <a:gd name="connsiteY0" fmla="*/ 0 h 5612524"/>
              <a:gd name="connsiteX1" fmla="*/ 2039007 w 2039119"/>
              <a:gd name="connsiteY1" fmla="*/ 2648607 h 5612524"/>
              <a:gd name="connsiteX2" fmla="*/ 73572 w 2039119"/>
              <a:gd name="connsiteY2" fmla="*/ 5612524 h 561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9119" h="5612524">
                <a:moveTo>
                  <a:pt x="0" y="0"/>
                </a:moveTo>
                <a:cubicBezTo>
                  <a:pt x="1013372" y="856593"/>
                  <a:pt x="2026745" y="1713186"/>
                  <a:pt x="2039007" y="2648607"/>
                </a:cubicBezTo>
                <a:cubicBezTo>
                  <a:pt x="2051269" y="3584028"/>
                  <a:pt x="1062420" y="4598276"/>
                  <a:pt x="73572" y="5612524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oup 115"/>
          <p:cNvGrpSpPr/>
          <p:nvPr/>
        </p:nvGrpSpPr>
        <p:grpSpPr>
          <a:xfrm>
            <a:off x="6172200" y="3363690"/>
            <a:ext cx="612000" cy="612000"/>
            <a:chOff x="8447928" y="3474401"/>
            <a:chExt cx="612000" cy="612000"/>
          </a:xfrm>
        </p:grpSpPr>
        <p:sp>
          <p:nvSpPr>
            <p:cNvPr id="46" name="Oval 280"/>
            <p:cNvSpPr/>
            <p:nvPr/>
          </p:nvSpPr>
          <p:spPr bwMode="ltGray">
            <a:xfrm>
              <a:off x="8447928" y="3474401"/>
              <a:ext cx="612000" cy="612000"/>
            </a:xfrm>
            <a:prstGeom prst="ellipse">
              <a:avLst/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7" name="Freeform 4995"/>
            <p:cNvSpPr>
              <a:spLocks noEditPoints="1"/>
            </p:cNvSpPr>
            <p:nvPr/>
          </p:nvSpPr>
          <p:spPr bwMode="auto">
            <a:xfrm>
              <a:off x="8598520" y="3550417"/>
              <a:ext cx="407068" cy="457951"/>
            </a:xfrm>
            <a:custGeom>
              <a:avLst/>
              <a:gdLst>
                <a:gd name="T0" fmla="*/ 54 w 336"/>
                <a:gd name="T1" fmla="*/ 152 h 378"/>
                <a:gd name="T2" fmla="*/ 62 w 336"/>
                <a:gd name="T3" fmla="*/ 142 h 378"/>
                <a:gd name="T4" fmla="*/ 86 w 336"/>
                <a:gd name="T5" fmla="*/ 122 h 378"/>
                <a:gd name="T6" fmla="*/ 42 w 336"/>
                <a:gd name="T7" fmla="*/ 228 h 378"/>
                <a:gd name="T8" fmla="*/ 94 w 336"/>
                <a:gd name="T9" fmla="*/ 250 h 378"/>
                <a:gd name="T10" fmla="*/ 162 w 336"/>
                <a:gd name="T11" fmla="*/ 160 h 378"/>
                <a:gd name="T12" fmla="*/ 200 w 336"/>
                <a:gd name="T13" fmla="*/ 80 h 378"/>
                <a:gd name="T14" fmla="*/ 162 w 336"/>
                <a:gd name="T15" fmla="*/ 22 h 378"/>
                <a:gd name="T16" fmla="*/ 154 w 336"/>
                <a:gd name="T17" fmla="*/ 8 h 378"/>
                <a:gd name="T18" fmla="*/ 122 w 336"/>
                <a:gd name="T19" fmla="*/ 8 h 378"/>
                <a:gd name="T20" fmla="*/ 104 w 336"/>
                <a:gd name="T21" fmla="*/ 40 h 378"/>
                <a:gd name="T22" fmla="*/ 84 w 336"/>
                <a:gd name="T23" fmla="*/ 98 h 378"/>
                <a:gd name="T24" fmla="*/ 56 w 336"/>
                <a:gd name="T25" fmla="*/ 128 h 378"/>
                <a:gd name="T26" fmla="*/ 50 w 336"/>
                <a:gd name="T27" fmla="*/ 126 h 378"/>
                <a:gd name="T28" fmla="*/ 36 w 336"/>
                <a:gd name="T29" fmla="*/ 134 h 378"/>
                <a:gd name="T30" fmla="*/ 42 w 336"/>
                <a:gd name="T31" fmla="*/ 152 h 378"/>
                <a:gd name="T32" fmla="*/ 162 w 336"/>
                <a:gd name="T33" fmla="*/ 46 h 378"/>
                <a:gd name="T34" fmla="*/ 168 w 336"/>
                <a:gd name="T35" fmla="*/ 54 h 378"/>
                <a:gd name="T36" fmla="*/ 116 w 336"/>
                <a:gd name="T37" fmla="*/ 134 h 378"/>
                <a:gd name="T38" fmla="*/ 74 w 336"/>
                <a:gd name="T39" fmla="*/ 216 h 378"/>
                <a:gd name="T40" fmla="*/ 68 w 336"/>
                <a:gd name="T41" fmla="*/ 220 h 378"/>
                <a:gd name="T42" fmla="*/ 62 w 336"/>
                <a:gd name="T43" fmla="*/ 212 h 378"/>
                <a:gd name="T44" fmla="*/ 106 w 336"/>
                <a:gd name="T45" fmla="*/ 128 h 378"/>
                <a:gd name="T46" fmla="*/ 158 w 336"/>
                <a:gd name="T47" fmla="*/ 48 h 378"/>
                <a:gd name="T48" fmla="*/ 124 w 336"/>
                <a:gd name="T49" fmla="*/ 28 h 378"/>
                <a:gd name="T50" fmla="*/ 134 w 336"/>
                <a:gd name="T51" fmla="*/ 20 h 378"/>
                <a:gd name="T52" fmla="*/ 148 w 336"/>
                <a:gd name="T53" fmla="*/ 26 h 378"/>
                <a:gd name="T54" fmla="*/ 128 w 336"/>
                <a:gd name="T55" fmla="*/ 58 h 378"/>
                <a:gd name="T56" fmla="*/ 120 w 336"/>
                <a:gd name="T57" fmla="*/ 44 h 378"/>
                <a:gd name="T58" fmla="*/ 34 w 336"/>
                <a:gd name="T59" fmla="*/ 262 h 378"/>
                <a:gd name="T60" fmla="*/ 64 w 336"/>
                <a:gd name="T61" fmla="*/ 280 h 378"/>
                <a:gd name="T62" fmla="*/ 170 w 336"/>
                <a:gd name="T63" fmla="*/ 12 h 378"/>
                <a:gd name="T64" fmla="*/ 194 w 336"/>
                <a:gd name="T65" fmla="*/ 0 h 378"/>
                <a:gd name="T66" fmla="*/ 214 w 336"/>
                <a:gd name="T67" fmla="*/ 18 h 378"/>
                <a:gd name="T68" fmla="*/ 336 w 336"/>
                <a:gd name="T69" fmla="*/ 212 h 378"/>
                <a:gd name="T70" fmla="*/ 330 w 336"/>
                <a:gd name="T71" fmla="*/ 222 h 378"/>
                <a:gd name="T72" fmla="*/ 264 w 336"/>
                <a:gd name="T73" fmla="*/ 226 h 378"/>
                <a:gd name="T74" fmla="*/ 196 w 336"/>
                <a:gd name="T75" fmla="*/ 246 h 378"/>
                <a:gd name="T76" fmla="*/ 188 w 336"/>
                <a:gd name="T77" fmla="*/ 264 h 378"/>
                <a:gd name="T78" fmla="*/ 212 w 336"/>
                <a:gd name="T79" fmla="*/ 284 h 378"/>
                <a:gd name="T80" fmla="*/ 228 w 336"/>
                <a:gd name="T81" fmla="*/ 314 h 378"/>
                <a:gd name="T82" fmla="*/ 214 w 336"/>
                <a:gd name="T83" fmla="*/ 342 h 378"/>
                <a:gd name="T84" fmla="*/ 142 w 336"/>
                <a:gd name="T85" fmla="*/ 368 h 378"/>
                <a:gd name="T86" fmla="*/ 44 w 336"/>
                <a:gd name="T87" fmla="*/ 378 h 378"/>
                <a:gd name="T88" fmla="*/ 2 w 336"/>
                <a:gd name="T89" fmla="*/ 376 h 378"/>
                <a:gd name="T90" fmla="*/ 0 w 336"/>
                <a:gd name="T91" fmla="*/ 364 h 378"/>
                <a:gd name="T92" fmla="*/ 10 w 336"/>
                <a:gd name="T93" fmla="*/ 358 h 378"/>
                <a:gd name="T94" fmla="*/ 156 w 336"/>
                <a:gd name="T95" fmla="*/ 344 h 378"/>
                <a:gd name="T96" fmla="*/ 208 w 336"/>
                <a:gd name="T97" fmla="*/ 318 h 378"/>
                <a:gd name="T98" fmla="*/ 204 w 336"/>
                <a:gd name="T99" fmla="*/ 304 h 378"/>
                <a:gd name="T100" fmla="*/ 176 w 336"/>
                <a:gd name="T101" fmla="*/ 282 h 378"/>
                <a:gd name="T102" fmla="*/ 168 w 336"/>
                <a:gd name="T103" fmla="*/ 260 h 378"/>
                <a:gd name="T104" fmla="*/ 186 w 336"/>
                <a:gd name="T105" fmla="*/ 228 h 378"/>
                <a:gd name="T106" fmla="*/ 254 w 336"/>
                <a:gd name="T107" fmla="*/ 206 h 378"/>
                <a:gd name="T108" fmla="*/ 330 w 336"/>
                <a:gd name="T109" fmla="*/ 202 h 378"/>
                <a:gd name="T110" fmla="*/ 336 w 336"/>
                <a:gd name="T111" fmla="*/ 212 h 378"/>
                <a:gd name="T112" fmla="*/ 10 w 336"/>
                <a:gd name="T113" fmla="*/ 270 h 378"/>
                <a:gd name="T114" fmla="*/ 40 w 336"/>
                <a:gd name="T115" fmla="*/ 274 h 378"/>
                <a:gd name="T116" fmla="*/ 26 w 336"/>
                <a:gd name="T117" fmla="*/ 310 h 378"/>
                <a:gd name="T118" fmla="*/ 32 w 336"/>
                <a:gd name="T119" fmla="*/ 310 h 378"/>
                <a:gd name="T120" fmla="*/ 58 w 336"/>
                <a:gd name="T121" fmla="*/ 286 h 378"/>
                <a:gd name="T122" fmla="*/ 68 w 336"/>
                <a:gd name="T123" fmla="*/ 30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" h="378">
                  <a:moveTo>
                    <a:pt x="42" y="152"/>
                  </a:moveTo>
                  <a:lnTo>
                    <a:pt x="42" y="152"/>
                  </a:lnTo>
                  <a:lnTo>
                    <a:pt x="48" y="154"/>
                  </a:lnTo>
                  <a:lnTo>
                    <a:pt x="54" y="152"/>
                  </a:lnTo>
                  <a:lnTo>
                    <a:pt x="58" y="150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74" y="134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64" y="166"/>
                  </a:lnTo>
                  <a:lnTo>
                    <a:pt x="50" y="200"/>
                  </a:lnTo>
                  <a:lnTo>
                    <a:pt x="44" y="220"/>
                  </a:lnTo>
                  <a:lnTo>
                    <a:pt x="42" y="228"/>
                  </a:lnTo>
                  <a:lnTo>
                    <a:pt x="66" y="242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94" y="250"/>
                  </a:lnTo>
                  <a:lnTo>
                    <a:pt x="110" y="232"/>
                  </a:lnTo>
                  <a:lnTo>
                    <a:pt x="134" y="202"/>
                  </a:lnTo>
                  <a:lnTo>
                    <a:pt x="148" y="182"/>
                  </a:lnTo>
                  <a:lnTo>
                    <a:pt x="162" y="160"/>
                  </a:lnTo>
                  <a:lnTo>
                    <a:pt x="162" y="160"/>
                  </a:lnTo>
                  <a:lnTo>
                    <a:pt x="174" y="136"/>
                  </a:lnTo>
                  <a:lnTo>
                    <a:pt x="184" y="114"/>
                  </a:lnTo>
                  <a:lnTo>
                    <a:pt x="200" y="80"/>
                  </a:lnTo>
                  <a:lnTo>
                    <a:pt x="206" y="56"/>
                  </a:lnTo>
                  <a:lnTo>
                    <a:pt x="208" y="48"/>
                  </a:lnTo>
                  <a:lnTo>
                    <a:pt x="184" y="34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0" y="14"/>
                  </a:lnTo>
                  <a:lnTo>
                    <a:pt x="154" y="8"/>
                  </a:lnTo>
                  <a:lnTo>
                    <a:pt x="154" y="8"/>
                  </a:lnTo>
                  <a:lnTo>
                    <a:pt x="146" y="4"/>
                  </a:lnTo>
                  <a:lnTo>
                    <a:pt x="138" y="4"/>
                  </a:lnTo>
                  <a:lnTo>
                    <a:pt x="130" y="4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16" y="14"/>
                  </a:lnTo>
                  <a:lnTo>
                    <a:pt x="110" y="2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98" y="64"/>
                  </a:lnTo>
                  <a:lnTo>
                    <a:pt x="92" y="80"/>
                  </a:lnTo>
                  <a:lnTo>
                    <a:pt x="84" y="98"/>
                  </a:lnTo>
                  <a:lnTo>
                    <a:pt x="84" y="98"/>
                  </a:lnTo>
                  <a:lnTo>
                    <a:pt x="78" y="108"/>
                  </a:lnTo>
                  <a:lnTo>
                    <a:pt x="70" y="116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4" y="126"/>
                  </a:lnTo>
                  <a:lnTo>
                    <a:pt x="54" y="126"/>
                  </a:lnTo>
                  <a:lnTo>
                    <a:pt x="50" y="126"/>
                  </a:lnTo>
                  <a:lnTo>
                    <a:pt x="44" y="126"/>
                  </a:lnTo>
                  <a:lnTo>
                    <a:pt x="40" y="128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4" y="138"/>
                  </a:lnTo>
                  <a:lnTo>
                    <a:pt x="36" y="144"/>
                  </a:lnTo>
                  <a:lnTo>
                    <a:pt x="38" y="148"/>
                  </a:lnTo>
                  <a:lnTo>
                    <a:pt x="42" y="152"/>
                  </a:lnTo>
                  <a:lnTo>
                    <a:pt x="42" y="152"/>
                  </a:lnTo>
                  <a:close/>
                  <a:moveTo>
                    <a:pt x="158" y="48"/>
                  </a:moveTo>
                  <a:lnTo>
                    <a:pt x="158" y="48"/>
                  </a:lnTo>
                  <a:lnTo>
                    <a:pt x="162" y="46"/>
                  </a:lnTo>
                  <a:lnTo>
                    <a:pt x="166" y="46"/>
                  </a:lnTo>
                  <a:lnTo>
                    <a:pt x="166" y="46"/>
                  </a:lnTo>
                  <a:lnTo>
                    <a:pt x="168" y="50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52" y="76"/>
                  </a:lnTo>
                  <a:lnTo>
                    <a:pt x="136" y="100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96" y="168"/>
                  </a:lnTo>
                  <a:lnTo>
                    <a:pt x="84" y="194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2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4" y="218"/>
                  </a:lnTo>
                  <a:lnTo>
                    <a:pt x="62" y="212"/>
                  </a:lnTo>
                  <a:lnTo>
                    <a:pt x="62" y="212"/>
                  </a:lnTo>
                  <a:lnTo>
                    <a:pt x="74" y="188"/>
                  </a:lnTo>
                  <a:lnTo>
                    <a:pt x="86" y="162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26" y="92"/>
                  </a:lnTo>
                  <a:lnTo>
                    <a:pt x="142" y="68"/>
                  </a:lnTo>
                  <a:lnTo>
                    <a:pt x="158" y="48"/>
                  </a:lnTo>
                  <a:lnTo>
                    <a:pt x="158" y="48"/>
                  </a:lnTo>
                  <a:close/>
                  <a:moveTo>
                    <a:pt x="120" y="44"/>
                  </a:moveTo>
                  <a:lnTo>
                    <a:pt x="120" y="44"/>
                  </a:lnTo>
                  <a:lnTo>
                    <a:pt x="124" y="28"/>
                  </a:lnTo>
                  <a:lnTo>
                    <a:pt x="128" y="24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4" y="20"/>
                  </a:lnTo>
                  <a:lnTo>
                    <a:pt x="138" y="20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28" y="58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14" y="66"/>
                  </a:lnTo>
                  <a:lnTo>
                    <a:pt x="120" y="44"/>
                  </a:lnTo>
                  <a:lnTo>
                    <a:pt x="120" y="44"/>
                  </a:lnTo>
                  <a:close/>
                  <a:moveTo>
                    <a:pt x="50" y="270"/>
                  </a:moveTo>
                  <a:lnTo>
                    <a:pt x="50" y="270"/>
                  </a:lnTo>
                  <a:lnTo>
                    <a:pt x="34" y="262"/>
                  </a:lnTo>
                  <a:lnTo>
                    <a:pt x="38" y="240"/>
                  </a:lnTo>
                  <a:lnTo>
                    <a:pt x="80" y="264"/>
                  </a:lnTo>
                  <a:lnTo>
                    <a:pt x="64" y="280"/>
                  </a:lnTo>
                  <a:lnTo>
                    <a:pt x="64" y="280"/>
                  </a:lnTo>
                  <a:lnTo>
                    <a:pt x="50" y="270"/>
                  </a:lnTo>
                  <a:lnTo>
                    <a:pt x="50" y="270"/>
                  </a:lnTo>
                  <a:close/>
                  <a:moveTo>
                    <a:pt x="212" y="36"/>
                  </a:moveTo>
                  <a:lnTo>
                    <a:pt x="170" y="12"/>
                  </a:lnTo>
                  <a:lnTo>
                    <a:pt x="170" y="12"/>
                  </a:lnTo>
                  <a:lnTo>
                    <a:pt x="176" y="4"/>
                  </a:lnTo>
                  <a:lnTo>
                    <a:pt x="184" y="0"/>
                  </a:lnTo>
                  <a:lnTo>
                    <a:pt x="194" y="0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10" y="8"/>
                  </a:lnTo>
                  <a:lnTo>
                    <a:pt x="214" y="18"/>
                  </a:lnTo>
                  <a:lnTo>
                    <a:pt x="216" y="26"/>
                  </a:lnTo>
                  <a:lnTo>
                    <a:pt x="212" y="36"/>
                  </a:lnTo>
                  <a:lnTo>
                    <a:pt x="212" y="36"/>
                  </a:lnTo>
                  <a:close/>
                  <a:moveTo>
                    <a:pt x="336" y="212"/>
                  </a:moveTo>
                  <a:lnTo>
                    <a:pt x="336" y="212"/>
                  </a:lnTo>
                  <a:lnTo>
                    <a:pt x="334" y="216"/>
                  </a:lnTo>
                  <a:lnTo>
                    <a:pt x="332" y="218"/>
                  </a:lnTo>
                  <a:lnTo>
                    <a:pt x="330" y="222"/>
                  </a:lnTo>
                  <a:lnTo>
                    <a:pt x="326" y="222"/>
                  </a:lnTo>
                  <a:lnTo>
                    <a:pt x="326" y="222"/>
                  </a:lnTo>
                  <a:lnTo>
                    <a:pt x="292" y="222"/>
                  </a:lnTo>
                  <a:lnTo>
                    <a:pt x="264" y="226"/>
                  </a:lnTo>
                  <a:lnTo>
                    <a:pt x="240" y="228"/>
                  </a:lnTo>
                  <a:lnTo>
                    <a:pt x="220" y="234"/>
                  </a:lnTo>
                  <a:lnTo>
                    <a:pt x="206" y="240"/>
                  </a:lnTo>
                  <a:lnTo>
                    <a:pt x="196" y="246"/>
                  </a:lnTo>
                  <a:lnTo>
                    <a:pt x="190" y="252"/>
                  </a:lnTo>
                  <a:lnTo>
                    <a:pt x="188" y="260"/>
                  </a:lnTo>
                  <a:lnTo>
                    <a:pt x="188" y="260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204" y="278"/>
                  </a:lnTo>
                  <a:lnTo>
                    <a:pt x="204" y="278"/>
                  </a:lnTo>
                  <a:lnTo>
                    <a:pt x="212" y="284"/>
                  </a:lnTo>
                  <a:lnTo>
                    <a:pt x="220" y="292"/>
                  </a:lnTo>
                  <a:lnTo>
                    <a:pt x="226" y="302"/>
                  </a:lnTo>
                  <a:lnTo>
                    <a:pt x="228" y="308"/>
                  </a:lnTo>
                  <a:lnTo>
                    <a:pt x="228" y="314"/>
                  </a:lnTo>
                  <a:lnTo>
                    <a:pt x="228" y="314"/>
                  </a:lnTo>
                  <a:lnTo>
                    <a:pt x="228" y="324"/>
                  </a:lnTo>
                  <a:lnTo>
                    <a:pt x="222" y="334"/>
                  </a:lnTo>
                  <a:lnTo>
                    <a:pt x="214" y="342"/>
                  </a:lnTo>
                  <a:lnTo>
                    <a:pt x="200" y="350"/>
                  </a:lnTo>
                  <a:lnTo>
                    <a:pt x="184" y="356"/>
                  </a:lnTo>
                  <a:lnTo>
                    <a:pt x="166" y="362"/>
                  </a:lnTo>
                  <a:lnTo>
                    <a:pt x="142" y="368"/>
                  </a:lnTo>
                  <a:lnTo>
                    <a:pt x="116" y="372"/>
                  </a:lnTo>
                  <a:lnTo>
                    <a:pt x="116" y="372"/>
                  </a:lnTo>
                  <a:lnTo>
                    <a:pt x="78" y="376"/>
                  </a:lnTo>
                  <a:lnTo>
                    <a:pt x="44" y="378"/>
                  </a:lnTo>
                  <a:lnTo>
                    <a:pt x="10" y="378"/>
                  </a:lnTo>
                  <a:lnTo>
                    <a:pt x="10" y="378"/>
                  </a:lnTo>
                  <a:lnTo>
                    <a:pt x="6" y="378"/>
                  </a:lnTo>
                  <a:lnTo>
                    <a:pt x="2" y="376"/>
                  </a:lnTo>
                  <a:lnTo>
                    <a:pt x="0" y="372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2" y="362"/>
                  </a:lnTo>
                  <a:lnTo>
                    <a:pt x="6" y="360"/>
                  </a:lnTo>
                  <a:lnTo>
                    <a:pt x="10" y="358"/>
                  </a:lnTo>
                  <a:lnTo>
                    <a:pt x="10" y="358"/>
                  </a:lnTo>
                  <a:lnTo>
                    <a:pt x="54" y="358"/>
                  </a:lnTo>
                  <a:lnTo>
                    <a:pt x="92" y="354"/>
                  </a:lnTo>
                  <a:lnTo>
                    <a:pt x="126" y="350"/>
                  </a:lnTo>
                  <a:lnTo>
                    <a:pt x="156" y="344"/>
                  </a:lnTo>
                  <a:lnTo>
                    <a:pt x="178" y="338"/>
                  </a:lnTo>
                  <a:lnTo>
                    <a:pt x="194" y="330"/>
                  </a:lnTo>
                  <a:lnTo>
                    <a:pt x="206" y="322"/>
                  </a:lnTo>
                  <a:lnTo>
                    <a:pt x="208" y="318"/>
                  </a:lnTo>
                  <a:lnTo>
                    <a:pt x="208" y="314"/>
                  </a:lnTo>
                  <a:lnTo>
                    <a:pt x="208" y="314"/>
                  </a:lnTo>
                  <a:lnTo>
                    <a:pt x="208" y="310"/>
                  </a:lnTo>
                  <a:lnTo>
                    <a:pt x="204" y="304"/>
                  </a:lnTo>
                  <a:lnTo>
                    <a:pt x="192" y="294"/>
                  </a:lnTo>
                  <a:lnTo>
                    <a:pt x="192" y="294"/>
                  </a:lnTo>
                  <a:lnTo>
                    <a:pt x="184" y="288"/>
                  </a:lnTo>
                  <a:lnTo>
                    <a:pt x="176" y="282"/>
                  </a:lnTo>
                  <a:lnTo>
                    <a:pt x="170" y="272"/>
                  </a:lnTo>
                  <a:lnTo>
                    <a:pt x="168" y="266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50"/>
                  </a:lnTo>
                  <a:lnTo>
                    <a:pt x="172" y="242"/>
                  </a:lnTo>
                  <a:lnTo>
                    <a:pt x="178" y="234"/>
                  </a:lnTo>
                  <a:lnTo>
                    <a:pt x="186" y="228"/>
                  </a:lnTo>
                  <a:lnTo>
                    <a:pt x="194" y="224"/>
                  </a:lnTo>
                  <a:lnTo>
                    <a:pt x="204" y="218"/>
                  </a:lnTo>
                  <a:lnTo>
                    <a:pt x="228" y="212"/>
                  </a:lnTo>
                  <a:lnTo>
                    <a:pt x="254" y="206"/>
                  </a:lnTo>
                  <a:lnTo>
                    <a:pt x="280" y="204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330" y="202"/>
                  </a:lnTo>
                  <a:lnTo>
                    <a:pt x="332" y="204"/>
                  </a:lnTo>
                  <a:lnTo>
                    <a:pt x="334" y="208"/>
                  </a:lnTo>
                  <a:lnTo>
                    <a:pt x="336" y="212"/>
                  </a:lnTo>
                  <a:lnTo>
                    <a:pt x="336" y="212"/>
                  </a:lnTo>
                  <a:close/>
                  <a:moveTo>
                    <a:pt x="68" y="304"/>
                  </a:moveTo>
                  <a:lnTo>
                    <a:pt x="10" y="338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6" y="268"/>
                  </a:lnTo>
                  <a:lnTo>
                    <a:pt x="22" y="270"/>
                  </a:lnTo>
                  <a:lnTo>
                    <a:pt x="30" y="270"/>
                  </a:lnTo>
                  <a:lnTo>
                    <a:pt x="40" y="274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22" y="308"/>
                  </a:lnTo>
                  <a:lnTo>
                    <a:pt x="26" y="310"/>
                  </a:lnTo>
                  <a:lnTo>
                    <a:pt x="26" y="310"/>
                  </a:lnTo>
                  <a:lnTo>
                    <a:pt x="28" y="312"/>
                  </a:lnTo>
                  <a:lnTo>
                    <a:pt x="28" y="312"/>
                  </a:lnTo>
                  <a:lnTo>
                    <a:pt x="32" y="310"/>
                  </a:lnTo>
                  <a:lnTo>
                    <a:pt x="34" y="308"/>
                  </a:lnTo>
                  <a:lnTo>
                    <a:pt x="50" y="280"/>
                  </a:lnTo>
                  <a:lnTo>
                    <a:pt x="50" y="280"/>
                  </a:lnTo>
                  <a:lnTo>
                    <a:pt x="58" y="286"/>
                  </a:lnTo>
                  <a:lnTo>
                    <a:pt x="64" y="292"/>
                  </a:lnTo>
                  <a:lnTo>
                    <a:pt x="66" y="298"/>
                  </a:lnTo>
                  <a:lnTo>
                    <a:pt x="68" y="304"/>
                  </a:lnTo>
                  <a:lnTo>
                    <a:pt x="68" y="3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48" name="Group 10"/>
          <p:cNvGrpSpPr/>
          <p:nvPr/>
        </p:nvGrpSpPr>
        <p:grpSpPr>
          <a:xfrm>
            <a:off x="4783200" y="3132690"/>
            <a:ext cx="612000" cy="612000"/>
            <a:chOff x="1467520" y="2258092"/>
            <a:chExt cx="612000" cy="612000"/>
          </a:xfrm>
        </p:grpSpPr>
        <p:sp>
          <p:nvSpPr>
            <p:cNvPr id="49" name="Oval 115"/>
            <p:cNvSpPr/>
            <p:nvPr/>
          </p:nvSpPr>
          <p:spPr bwMode="ltGray">
            <a:xfrm>
              <a:off x="1467520" y="2258092"/>
              <a:ext cx="612000" cy="612000"/>
            </a:xfrm>
            <a:prstGeom prst="ellipse">
              <a:avLst/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0" name="Freeform 4803"/>
            <p:cNvSpPr>
              <a:spLocks noEditPoints="1"/>
            </p:cNvSpPr>
            <p:nvPr/>
          </p:nvSpPr>
          <p:spPr bwMode="auto">
            <a:xfrm>
              <a:off x="1543081" y="2365878"/>
              <a:ext cx="460878" cy="335852"/>
            </a:xfrm>
            <a:custGeom>
              <a:avLst/>
              <a:gdLst>
                <a:gd name="T0" fmla="*/ 372 w 376"/>
                <a:gd name="T1" fmla="*/ 98 h 274"/>
                <a:gd name="T2" fmla="*/ 344 w 376"/>
                <a:gd name="T3" fmla="*/ 74 h 274"/>
                <a:gd name="T4" fmla="*/ 334 w 376"/>
                <a:gd name="T5" fmla="*/ 68 h 274"/>
                <a:gd name="T6" fmla="*/ 254 w 376"/>
                <a:gd name="T7" fmla="*/ 80 h 274"/>
                <a:gd name="T8" fmla="*/ 210 w 376"/>
                <a:gd name="T9" fmla="*/ 68 h 274"/>
                <a:gd name="T10" fmla="*/ 6 w 376"/>
                <a:gd name="T11" fmla="*/ 136 h 274"/>
                <a:gd name="T12" fmla="*/ 4 w 376"/>
                <a:gd name="T13" fmla="*/ 170 h 274"/>
                <a:gd name="T14" fmla="*/ 30 w 376"/>
                <a:gd name="T15" fmla="*/ 194 h 274"/>
                <a:gd name="T16" fmla="*/ 4 w 376"/>
                <a:gd name="T17" fmla="*/ 220 h 274"/>
                <a:gd name="T18" fmla="*/ 198 w 376"/>
                <a:gd name="T19" fmla="*/ 250 h 274"/>
                <a:gd name="T20" fmla="*/ 272 w 376"/>
                <a:gd name="T21" fmla="*/ 274 h 274"/>
                <a:gd name="T22" fmla="*/ 346 w 376"/>
                <a:gd name="T23" fmla="*/ 246 h 274"/>
                <a:gd name="T24" fmla="*/ 322 w 376"/>
                <a:gd name="T25" fmla="*/ 252 h 274"/>
                <a:gd name="T26" fmla="*/ 220 w 376"/>
                <a:gd name="T27" fmla="*/ 252 h 274"/>
                <a:gd name="T28" fmla="*/ 196 w 376"/>
                <a:gd name="T29" fmla="*/ 232 h 274"/>
                <a:gd name="T30" fmla="*/ 148 w 376"/>
                <a:gd name="T31" fmla="*/ 234 h 274"/>
                <a:gd name="T32" fmla="*/ 200 w 376"/>
                <a:gd name="T33" fmla="*/ 220 h 274"/>
                <a:gd name="T34" fmla="*/ 300 w 376"/>
                <a:gd name="T35" fmla="*/ 236 h 274"/>
                <a:gd name="T36" fmla="*/ 346 w 376"/>
                <a:gd name="T37" fmla="*/ 196 h 274"/>
                <a:gd name="T38" fmla="*/ 308 w 376"/>
                <a:gd name="T39" fmla="*/ 220 h 274"/>
                <a:gd name="T40" fmla="*/ 210 w 376"/>
                <a:gd name="T41" fmla="*/ 210 h 274"/>
                <a:gd name="T42" fmla="*/ 196 w 376"/>
                <a:gd name="T43" fmla="*/ 196 h 274"/>
                <a:gd name="T44" fmla="*/ 150 w 376"/>
                <a:gd name="T45" fmla="*/ 200 h 274"/>
                <a:gd name="T46" fmla="*/ 202 w 376"/>
                <a:gd name="T47" fmla="*/ 184 h 274"/>
                <a:gd name="T48" fmla="*/ 318 w 376"/>
                <a:gd name="T49" fmla="*/ 196 h 274"/>
                <a:gd name="T50" fmla="*/ 374 w 376"/>
                <a:gd name="T51" fmla="*/ 162 h 274"/>
                <a:gd name="T52" fmla="*/ 374 w 376"/>
                <a:gd name="T53" fmla="*/ 130 h 274"/>
                <a:gd name="T54" fmla="*/ 248 w 376"/>
                <a:gd name="T55" fmla="*/ 94 h 274"/>
                <a:gd name="T56" fmla="*/ 342 w 376"/>
                <a:gd name="T57" fmla="*/ 78 h 274"/>
                <a:gd name="T58" fmla="*/ 334 w 376"/>
                <a:gd name="T59" fmla="*/ 104 h 274"/>
                <a:gd name="T60" fmla="*/ 238 w 376"/>
                <a:gd name="T61" fmla="*/ 114 h 274"/>
                <a:gd name="T62" fmla="*/ 200 w 376"/>
                <a:gd name="T63" fmla="*/ 96 h 274"/>
                <a:gd name="T64" fmla="*/ 202 w 376"/>
                <a:gd name="T65" fmla="*/ 114 h 274"/>
                <a:gd name="T66" fmla="*/ 294 w 376"/>
                <a:gd name="T67" fmla="*/ 130 h 274"/>
                <a:gd name="T68" fmla="*/ 346 w 376"/>
                <a:gd name="T69" fmla="*/ 124 h 274"/>
                <a:gd name="T70" fmla="*/ 338 w 376"/>
                <a:gd name="T71" fmla="*/ 136 h 274"/>
                <a:gd name="T72" fmla="*/ 272 w 376"/>
                <a:gd name="T73" fmla="*/ 152 h 274"/>
                <a:gd name="T74" fmla="*/ 214 w 376"/>
                <a:gd name="T75" fmla="*/ 142 h 274"/>
                <a:gd name="T76" fmla="*/ 198 w 376"/>
                <a:gd name="T77" fmla="*/ 118 h 274"/>
                <a:gd name="T78" fmla="*/ 134 w 376"/>
                <a:gd name="T79" fmla="*/ 150 h 274"/>
                <a:gd name="T80" fmla="*/ 100 w 376"/>
                <a:gd name="T81" fmla="*/ 136 h 274"/>
                <a:gd name="T82" fmla="*/ 158 w 376"/>
                <a:gd name="T83" fmla="*/ 128 h 274"/>
                <a:gd name="T84" fmla="*/ 162 w 376"/>
                <a:gd name="T85" fmla="*/ 144 h 274"/>
                <a:gd name="T86" fmla="*/ 346 w 376"/>
                <a:gd name="T87" fmla="*/ 162 h 274"/>
                <a:gd name="T88" fmla="*/ 342 w 376"/>
                <a:gd name="T89" fmla="*/ 168 h 274"/>
                <a:gd name="T90" fmla="*/ 322 w 376"/>
                <a:gd name="T91" fmla="*/ 180 h 274"/>
                <a:gd name="T92" fmla="*/ 220 w 376"/>
                <a:gd name="T93" fmla="*/ 180 h 274"/>
                <a:gd name="T94" fmla="*/ 200 w 376"/>
                <a:gd name="T95" fmla="*/ 168 h 274"/>
                <a:gd name="T96" fmla="*/ 198 w 376"/>
                <a:gd name="T97" fmla="*/ 154 h 274"/>
                <a:gd name="T98" fmla="*/ 272 w 376"/>
                <a:gd name="T99" fmla="*/ 166 h 274"/>
                <a:gd name="T100" fmla="*/ 346 w 376"/>
                <a:gd name="T101" fmla="*/ 160 h 274"/>
                <a:gd name="T102" fmla="*/ 196 w 376"/>
                <a:gd name="T103" fmla="*/ 28 h 274"/>
                <a:gd name="T104" fmla="*/ 272 w 376"/>
                <a:gd name="T105" fmla="*/ 0 h 274"/>
                <a:gd name="T106" fmla="*/ 344 w 376"/>
                <a:gd name="T107" fmla="*/ 24 h 274"/>
                <a:gd name="T108" fmla="*/ 322 w 376"/>
                <a:gd name="T109" fmla="*/ 50 h 274"/>
                <a:gd name="T110" fmla="*/ 220 w 376"/>
                <a:gd name="T111" fmla="*/ 5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274">
                  <a:moveTo>
                    <a:pt x="376" y="126"/>
                  </a:moveTo>
                  <a:lnTo>
                    <a:pt x="376" y="126"/>
                  </a:lnTo>
                  <a:lnTo>
                    <a:pt x="374" y="122"/>
                  </a:lnTo>
                  <a:lnTo>
                    <a:pt x="370" y="120"/>
                  </a:lnTo>
                  <a:lnTo>
                    <a:pt x="346" y="110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6" y="96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6" y="86"/>
                  </a:lnTo>
                  <a:lnTo>
                    <a:pt x="372" y="84"/>
                  </a:lnTo>
                  <a:lnTo>
                    <a:pt x="344" y="74"/>
                  </a:lnTo>
                  <a:lnTo>
                    <a:pt x="344" y="74"/>
                  </a:lnTo>
                  <a:lnTo>
                    <a:pt x="346" y="70"/>
                  </a:lnTo>
                  <a:lnTo>
                    <a:pt x="346" y="66"/>
                  </a:lnTo>
                  <a:lnTo>
                    <a:pt x="346" y="52"/>
                  </a:lnTo>
                  <a:lnTo>
                    <a:pt x="346" y="52"/>
                  </a:lnTo>
                  <a:lnTo>
                    <a:pt x="346" y="56"/>
                  </a:lnTo>
                  <a:lnTo>
                    <a:pt x="344" y="60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22" y="72"/>
                  </a:lnTo>
                  <a:lnTo>
                    <a:pt x="308" y="76"/>
                  </a:lnTo>
                  <a:lnTo>
                    <a:pt x="290" y="80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54" y="80"/>
                  </a:lnTo>
                  <a:lnTo>
                    <a:pt x="238" y="78"/>
                  </a:lnTo>
                  <a:lnTo>
                    <a:pt x="226" y="74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200" y="60"/>
                  </a:lnTo>
                  <a:lnTo>
                    <a:pt x="198" y="56"/>
                  </a:lnTo>
                  <a:lnTo>
                    <a:pt x="196" y="52"/>
                  </a:lnTo>
                  <a:lnTo>
                    <a:pt x="196" y="52"/>
                  </a:lnTo>
                  <a:lnTo>
                    <a:pt x="198" y="4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2" y="148"/>
                  </a:lnTo>
                  <a:lnTo>
                    <a:pt x="6" y="150"/>
                  </a:lnTo>
                  <a:lnTo>
                    <a:pt x="30" y="158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2" y="17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30" y="19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4" y="220"/>
                  </a:lnTo>
                  <a:lnTo>
                    <a:pt x="148" y="270"/>
                  </a:lnTo>
                  <a:lnTo>
                    <a:pt x="148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200" y="254"/>
                  </a:lnTo>
                  <a:lnTo>
                    <a:pt x="206" y="258"/>
                  </a:lnTo>
                  <a:lnTo>
                    <a:pt x="212" y="264"/>
                  </a:lnTo>
                  <a:lnTo>
                    <a:pt x="222" y="266"/>
                  </a:lnTo>
                  <a:lnTo>
                    <a:pt x="244" y="272"/>
                  </a:lnTo>
                  <a:lnTo>
                    <a:pt x="272" y="274"/>
                  </a:lnTo>
                  <a:lnTo>
                    <a:pt x="272" y="274"/>
                  </a:lnTo>
                  <a:lnTo>
                    <a:pt x="300" y="272"/>
                  </a:lnTo>
                  <a:lnTo>
                    <a:pt x="314" y="270"/>
                  </a:lnTo>
                  <a:lnTo>
                    <a:pt x="324" y="266"/>
                  </a:lnTo>
                  <a:lnTo>
                    <a:pt x="334" y="262"/>
                  </a:lnTo>
                  <a:lnTo>
                    <a:pt x="340" y="256"/>
                  </a:lnTo>
                  <a:lnTo>
                    <a:pt x="344" y="252"/>
                  </a:lnTo>
                  <a:lnTo>
                    <a:pt x="346" y="246"/>
                  </a:lnTo>
                  <a:lnTo>
                    <a:pt x="346" y="230"/>
                  </a:lnTo>
                  <a:lnTo>
                    <a:pt x="346" y="230"/>
                  </a:lnTo>
                  <a:lnTo>
                    <a:pt x="346" y="236"/>
                  </a:lnTo>
                  <a:lnTo>
                    <a:pt x="344" y="240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22" y="252"/>
                  </a:lnTo>
                  <a:lnTo>
                    <a:pt x="308" y="256"/>
                  </a:lnTo>
                  <a:lnTo>
                    <a:pt x="290" y="258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52" y="258"/>
                  </a:lnTo>
                  <a:lnTo>
                    <a:pt x="236" y="256"/>
                  </a:lnTo>
                  <a:lnTo>
                    <a:pt x="220" y="252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0" y="238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50" y="254"/>
                  </a:lnTo>
                  <a:lnTo>
                    <a:pt x="28" y="212"/>
                  </a:lnTo>
                  <a:lnTo>
                    <a:pt x="52" y="200"/>
                  </a:lnTo>
                  <a:lnTo>
                    <a:pt x="148" y="234"/>
                  </a:lnTo>
                  <a:lnTo>
                    <a:pt x="148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4" y="234"/>
                  </a:lnTo>
                  <a:lnTo>
                    <a:pt x="198" y="214"/>
                  </a:lnTo>
                  <a:lnTo>
                    <a:pt x="198" y="214"/>
                  </a:lnTo>
                  <a:lnTo>
                    <a:pt x="200" y="220"/>
                  </a:lnTo>
                  <a:lnTo>
                    <a:pt x="206" y="224"/>
                  </a:lnTo>
                  <a:lnTo>
                    <a:pt x="214" y="228"/>
                  </a:lnTo>
                  <a:lnTo>
                    <a:pt x="222" y="232"/>
                  </a:lnTo>
                  <a:lnTo>
                    <a:pt x="246" y="236"/>
                  </a:lnTo>
                  <a:lnTo>
                    <a:pt x="272" y="238"/>
                  </a:lnTo>
                  <a:lnTo>
                    <a:pt x="272" y="238"/>
                  </a:lnTo>
                  <a:lnTo>
                    <a:pt x="300" y="236"/>
                  </a:lnTo>
                  <a:lnTo>
                    <a:pt x="314" y="234"/>
                  </a:lnTo>
                  <a:lnTo>
                    <a:pt x="324" y="230"/>
                  </a:lnTo>
                  <a:lnTo>
                    <a:pt x="334" y="226"/>
                  </a:lnTo>
                  <a:lnTo>
                    <a:pt x="340" y="220"/>
                  </a:lnTo>
                  <a:lnTo>
                    <a:pt x="344" y="216"/>
                  </a:lnTo>
                  <a:lnTo>
                    <a:pt x="346" y="210"/>
                  </a:lnTo>
                  <a:lnTo>
                    <a:pt x="346" y="196"/>
                  </a:lnTo>
                  <a:lnTo>
                    <a:pt x="346" y="196"/>
                  </a:lnTo>
                  <a:lnTo>
                    <a:pt x="346" y="200"/>
                  </a:lnTo>
                  <a:lnTo>
                    <a:pt x="344" y="204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22" y="216"/>
                  </a:lnTo>
                  <a:lnTo>
                    <a:pt x="308" y="220"/>
                  </a:lnTo>
                  <a:lnTo>
                    <a:pt x="290" y="222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52" y="222"/>
                  </a:lnTo>
                  <a:lnTo>
                    <a:pt x="236" y="220"/>
                  </a:lnTo>
                  <a:lnTo>
                    <a:pt x="220" y="216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0" y="204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6" y="198"/>
                  </a:lnTo>
                  <a:lnTo>
                    <a:pt x="152" y="218"/>
                  </a:lnTo>
                  <a:lnTo>
                    <a:pt x="72" y="192"/>
                  </a:lnTo>
                  <a:lnTo>
                    <a:pt x="50" y="184"/>
                  </a:lnTo>
                  <a:lnTo>
                    <a:pt x="28" y="176"/>
                  </a:lnTo>
                  <a:lnTo>
                    <a:pt x="52" y="166"/>
                  </a:lnTo>
                  <a:lnTo>
                    <a:pt x="150" y="200"/>
                  </a:lnTo>
                  <a:lnTo>
                    <a:pt x="150" y="200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6" y="200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202" y="184"/>
                  </a:lnTo>
                  <a:lnTo>
                    <a:pt x="208" y="188"/>
                  </a:lnTo>
                  <a:lnTo>
                    <a:pt x="224" y="196"/>
                  </a:lnTo>
                  <a:lnTo>
                    <a:pt x="246" y="200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96" y="200"/>
                  </a:lnTo>
                  <a:lnTo>
                    <a:pt x="318" y="196"/>
                  </a:lnTo>
                  <a:lnTo>
                    <a:pt x="334" y="190"/>
                  </a:lnTo>
                  <a:lnTo>
                    <a:pt x="340" y="186"/>
                  </a:lnTo>
                  <a:lnTo>
                    <a:pt x="344" y="180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74" y="166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56"/>
                  </a:lnTo>
                  <a:lnTo>
                    <a:pt x="370" y="154"/>
                  </a:lnTo>
                  <a:lnTo>
                    <a:pt x="346" y="146"/>
                  </a:lnTo>
                  <a:lnTo>
                    <a:pt x="372" y="134"/>
                  </a:lnTo>
                  <a:lnTo>
                    <a:pt x="372" y="134"/>
                  </a:lnTo>
                  <a:lnTo>
                    <a:pt x="374" y="130"/>
                  </a:lnTo>
                  <a:lnTo>
                    <a:pt x="376" y="126"/>
                  </a:lnTo>
                  <a:lnTo>
                    <a:pt x="376" y="126"/>
                  </a:lnTo>
                  <a:close/>
                  <a:moveTo>
                    <a:pt x="202" y="78"/>
                  </a:moveTo>
                  <a:lnTo>
                    <a:pt x="202" y="78"/>
                  </a:lnTo>
                  <a:lnTo>
                    <a:pt x="214" y="84"/>
                  </a:lnTo>
                  <a:lnTo>
                    <a:pt x="230" y="90"/>
                  </a:lnTo>
                  <a:lnTo>
                    <a:pt x="248" y="94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94" y="94"/>
                  </a:lnTo>
                  <a:lnTo>
                    <a:pt x="314" y="90"/>
                  </a:lnTo>
                  <a:lnTo>
                    <a:pt x="330" y="84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6" y="82"/>
                  </a:lnTo>
                  <a:lnTo>
                    <a:pt x="346" y="88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4" y="96"/>
                  </a:lnTo>
                  <a:lnTo>
                    <a:pt x="334" y="104"/>
                  </a:lnTo>
                  <a:lnTo>
                    <a:pt x="334" y="104"/>
                  </a:lnTo>
                  <a:lnTo>
                    <a:pt x="322" y="108"/>
                  </a:lnTo>
                  <a:lnTo>
                    <a:pt x="308" y="112"/>
                  </a:lnTo>
                  <a:lnTo>
                    <a:pt x="290" y="116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54" y="116"/>
                  </a:lnTo>
                  <a:lnTo>
                    <a:pt x="238" y="114"/>
                  </a:lnTo>
                  <a:lnTo>
                    <a:pt x="226" y="110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00" y="96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8" y="82"/>
                  </a:lnTo>
                  <a:lnTo>
                    <a:pt x="202" y="78"/>
                  </a:lnTo>
                  <a:lnTo>
                    <a:pt x="202" y="78"/>
                  </a:lnTo>
                  <a:close/>
                  <a:moveTo>
                    <a:pt x="202" y="114"/>
                  </a:moveTo>
                  <a:lnTo>
                    <a:pt x="202" y="114"/>
                  </a:lnTo>
                  <a:lnTo>
                    <a:pt x="214" y="120"/>
                  </a:lnTo>
                  <a:lnTo>
                    <a:pt x="230" y="126"/>
                  </a:lnTo>
                  <a:lnTo>
                    <a:pt x="248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94" y="130"/>
                  </a:lnTo>
                  <a:lnTo>
                    <a:pt x="314" y="126"/>
                  </a:lnTo>
                  <a:lnTo>
                    <a:pt x="330" y="120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6" y="118"/>
                  </a:lnTo>
                  <a:lnTo>
                    <a:pt x="346" y="124"/>
                  </a:lnTo>
                  <a:lnTo>
                    <a:pt x="346" y="124"/>
                  </a:lnTo>
                  <a:lnTo>
                    <a:pt x="346" y="128"/>
                  </a:lnTo>
                  <a:lnTo>
                    <a:pt x="346" y="128"/>
                  </a:lnTo>
                  <a:lnTo>
                    <a:pt x="342" y="132"/>
                  </a:lnTo>
                  <a:lnTo>
                    <a:pt x="342" y="132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4" y="140"/>
                  </a:lnTo>
                  <a:lnTo>
                    <a:pt x="334" y="140"/>
                  </a:lnTo>
                  <a:lnTo>
                    <a:pt x="322" y="144"/>
                  </a:lnTo>
                  <a:lnTo>
                    <a:pt x="308" y="148"/>
                  </a:lnTo>
                  <a:lnTo>
                    <a:pt x="290" y="15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54" y="152"/>
                  </a:lnTo>
                  <a:lnTo>
                    <a:pt x="238" y="148"/>
                  </a:lnTo>
                  <a:lnTo>
                    <a:pt x="226" y="146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00" y="132"/>
                  </a:lnTo>
                  <a:lnTo>
                    <a:pt x="198" y="128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198" y="118"/>
                  </a:lnTo>
                  <a:lnTo>
                    <a:pt x="202" y="114"/>
                  </a:lnTo>
                  <a:lnTo>
                    <a:pt x="202" y="114"/>
                  </a:lnTo>
                  <a:close/>
                  <a:moveTo>
                    <a:pt x="162" y="144"/>
                  </a:moveTo>
                  <a:lnTo>
                    <a:pt x="162" y="144"/>
                  </a:lnTo>
                  <a:lnTo>
                    <a:pt x="150" y="150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16" y="150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0" y="142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20" y="12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48" y="126"/>
                  </a:lnTo>
                  <a:lnTo>
                    <a:pt x="158" y="128"/>
                  </a:lnTo>
                  <a:lnTo>
                    <a:pt x="166" y="132"/>
                  </a:lnTo>
                  <a:lnTo>
                    <a:pt x="168" y="136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6" y="142"/>
                  </a:lnTo>
                  <a:lnTo>
                    <a:pt x="162" y="144"/>
                  </a:lnTo>
                  <a:lnTo>
                    <a:pt x="162" y="144"/>
                  </a:lnTo>
                  <a:close/>
                  <a:moveTo>
                    <a:pt x="346" y="160"/>
                  </a:moveTo>
                  <a:lnTo>
                    <a:pt x="346" y="160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2" y="168"/>
                  </a:lnTo>
                  <a:lnTo>
                    <a:pt x="342" y="168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22" y="180"/>
                  </a:lnTo>
                  <a:lnTo>
                    <a:pt x="308" y="184"/>
                  </a:lnTo>
                  <a:lnTo>
                    <a:pt x="290" y="186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52" y="186"/>
                  </a:lnTo>
                  <a:lnTo>
                    <a:pt x="236" y="184"/>
                  </a:lnTo>
                  <a:lnTo>
                    <a:pt x="220" y="180"/>
                  </a:lnTo>
                  <a:lnTo>
                    <a:pt x="210" y="174"/>
                  </a:lnTo>
                  <a:lnTo>
                    <a:pt x="210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8" y="154"/>
                  </a:lnTo>
                  <a:lnTo>
                    <a:pt x="202" y="148"/>
                  </a:lnTo>
                  <a:lnTo>
                    <a:pt x="202" y="148"/>
                  </a:lnTo>
                  <a:lnTo>
                    <a:pt x="214" y="156"/>
                  </a:lnTo>
                  <a:lnTo>
                    <a:pt x="230" y="162"/>
                  </a:lnTo>
                  <a:lnTo>
                    <a:pt x="248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94" y="166"/>
                  </a:lnTo>
                  <a:lnTo>
                    <a:pt x="314" y="162"/>
                  </a:lnTo>
                  <a:lnTo>
                    <a:pt x="330" y="156"/>
                  </a:lnTo>
                  <a:lnTo>
                    <a:pt x="342" y="148"/>
                  </a:lnTo>
                  <a:lnTo>
                    <a:pt x="342" y="148"/>
                  </a:lnTo>
                  <a:lnTo>
                    <a:pt x="346" y="154"/>
                  </a:lnTo>
                  <a:lnTo>
                    <a:pt x="346" y="160"/>
                  </a:lnTo>
                  <a:lnTo>
                    <a:pt x="346" y="160"/>
                  </a:lnTo>
                  <a:close/>
                  <a:moveTo>
                    <a:pt x="346" y="128"/>
                  </a:moveTo>
                  <a:lnTo>
                    <a:pt x="346" y="128"/>
                  </a:lnTo>
                  <a:lnTo>
                    <a:pt x="348" y="128"/>
                  </a:lnTo>
                  <a:lnTo>
                    <a:pt x="346" y="128"/>
                  </a:lnTo>
                  <a:close/>
                  <a:moveTo>
                    <a:pt x="196" y="28"/>
                  </a:moveTo>
                  <a:lnTo>
                    <a:pt x="196" y="28"/>
                  </a:lnTo>
                  <a:lnTo>
                    <a:pt x="198" y="24"/>
                  </a:lnTo>
                  <a:lnTo>
                    <a:pt x="202" y="18"/>
                  </a:lnTo>
                  <a:lnTo>
                    <a:pt x="210" y="14"/>
                  </a:lnTo>
                  <a:lnTo>
                    <a:pt x="218" y="8"/>
                  </a:lnTo>
                  <a:lnTo>
                    <a:pt x="230" y="6"/>
                  </a:lnTo>
                  <a:lnTo>
                    <a:pt x="242" y="2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2"/>
                  </a:lnTo>
                  <a:lnTo>
                    <a:pt x="314" y="6"/>
                  </a:lnTo>
                  <a:lnTo>
                    <a:pt x="324" y="8"/>
                  </a:lnTo>
                  <a:lnTo>
                    <a:pt x="334" y="14"/>
                  </a:lnTo>
                  <a:lnTo>
                    <a:pt x="340" y="18"/>
                  </a:lnTo>
                  <a:lnTo>
                    <a:pt x="344" y="24"/>
                  </a:lnTo>
                  <a:lnTo>
                    <a:pt x="346" y="28"/>
                  </a:lnTo>
                  <a:lnTo>
                    <a:pt x="346" y="28"/>
                  </a:lnTo>
                  <a:lnTo>
                    <a:pt x="346" y="34"/>
                  </a:lnTo>
                  <a:lnTo>
                    <a:pt x="344" y="38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22" y="50"/>
                  </a:lnTo>
                  <a:lnTo>
                    <a:pt x="308" y="54"/>
                  </a:lnTo>
                  <a:lnTo>
                    <a:pt x="290" y="56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52" y="56"/>
                  </a:lnTo>
                  <a:lnTo>
                    <a:pt x="236" y="54"/>
                  </a:lnTo>
                  <a:lnTo>
                    <a:pt x="220" y="50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0" y="38"/>
                  </a:lnTo>
                  <a:lnTo>
                    <a:pt x="198" y="34"/>
                  </a:lnTo>
                  <a:lnTo>
                    <a:pt x="196" y="28"/>
                  </a:lnTo>
                  <a:lnTo>
                    <a:pt x="196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54" name="Group 27"/>
          <p:cNvGrpSpPr/>
          <p:nvPr/>
        </p:nvGrpSpPr>
        <p:grpSpPr>
          <a:xfrm>
            <a:off x="1980000" y="3449804"/>
            <a:ext cx="612000" cy="612000"/>
            <a:chOff x="1467520" y="5907019"/>
            <a:chExt cx="612000" cy="612000"/>
          </a:xfrm>
        </p:grpSpPr>
        <p:sp>
          <p:nvSpPr>
            <p:cNvPr id="55" name="Oval 139"/>
            <p:cNvSpPr/>
            <p:nvPr/>
          </p:nvSpPr>
          <p:spPr bwMode="ltGray">
            <a:xfrm>
              <a:off x="1467520" y="5907019"/>
              <a:ext cx="612000" cy="612000"/>
            </a:xfrm>
            <a:prstGeom prst="ellipse">
              <a:avLst/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6" name="Freeform 4831"/>
            <p:cNvSpPr>
              <a:spLocks noEditPoints="1"/>
            </p:cNvSpPr>
            <p:nvPr/>
          </p:nvSpPr>
          <p:spPr bwMode="auto">
            <a:xfrm>
              <a:off x="1522671" y="6096691"/>
              <a:ext cx="501699" cy="270719"/>
            </a:xfrm>
            <a:custGeom>
              <a:avLst/>
              <a:gdLst>
                <a:gd name="T0" fmla="*/ 300 w 404"/>
                <a:gd name="T1" fmla="*/ 166 h 218"/>
                <a:gd name="T2" fmla="*/ 288 w 404"/>
                <a:gd name="T3" fmla="*/ 172 h 218"/>
                <a:gd name="T4" fmla="*/ 272 w 404"/>
                <a:gd name="T5" fmla="*/ 184 h 218"/>
                <a:gd name="T6" fmla="*/ 252 w 404"/>
                <a:gd name="T7" fmla="*/ 170 h 218"/>
                <a:gd name="T8" fmla="*/ 244 w 404"/>
                <a:gd name="T9" fmla="*/ 186 h 218"/>
                <a:gd name="T10" fmla="*/ 232 w 404"/>
                <a:gd name="T11" fmla="*/ 188 h 218"/>
                <a:gd name="T12" fmla="*/ 226 w 404"/>
                <a:gd name="T13" fmla="*/ 188 h 218"/>
                <a:gd name="T14" fmla="*/ 216 w 404"/>
                <a:gd name="T15" fmla="*/ 166 h 218"/>
                <a:gd name="T16" fmla="*/ 192 w 404"/>
                <a:gd name="T17" fmla="*/ 154 h 218"/>
                <a:gd name="T18" fmla="*/ 178 w 404"/>
                <a:gd name="T19" fmla="*/ 142 h 218"/>
                <a:gd name="T20" fmla="*/ 160 w 404"/>
                <a:gd name="T21" fmla="*/ 138 h 218"/>
                <a:gd name="T22" fmla="*/ 134 w 404"/>
                <a:gd name="T23" fmla="*/ 120 h 218"/>
                <a:gd name="T24" fmla="*/ 106 w 404"/>
                <a:gd name="T25" fmla="*/ 136 h 218"/>
                <a:gd name="T26" fmla="*/ 74 w 404"/>
                <a:gd name="T27" fmla="*/ 124 h 218"/>
                <a:gd name="T28" fmla="*/ 94 w 404"/>
                <a:gd name="T29" fmla="*/ 42 h 218"/>
                <a:gd name="T30" fmla="*/ 138 w 404"/>
                <a:gd name="T31" fmla="*/ 38 h 218"/>
                <a:gd name="T32" fmla="*/ 134 w 404"/>
                <a:gd name="T33" fmla="*/ 66 h 218"/>
                <a:gd name="T34" fmla="*/ 150 w 404"/>
                <a:gd name="T35" fmla="*/ 88 h 218"/>
                <a:gd name="T36" fmla="*/ 178 w 404"/>
                <a:gd name="T37" fmla="*/ 92 h 218"/>
                <a:gd name="T38" fmla="*/ 288 w 404"/>
                <a:gd name="T39" fmla="*/ 92 h 218"/>
                <a:gd name="T40" fmla="*/ 294 w 404"/>
                <a:gd name="T41" fmla="*/ 100 h 218"/>
                <a:gd name="T42" fmla="*/ 320 w 404"/>
                <a:gd name="T43" fmla="*/ 144 h 218"/>
                <a:gd name="T44" fmla="*/ 134 w 404"/>
                <a:gd name="T45" fmla="*/ 132 h 218"/>
                <a:gd name="T46" fmla="*/ 118 w 404"/>
                <a:gd name="T47" fmla="*/ 142 h 218"/>
                <a:gd name="T48" fmla="*/ 102 w 404"/>
                <a:gd name="T49" fmla="*/ 190 h 218"/>
                <a:gd name="T50" fmla="*/ 118 w 404"/>
                <a:gd name="T51" fmla="*/ 198 h 218"/>
                <a:gd name="T52" fmla="*/ 130 w 404"/>
                <a:gd name="T53" fmla="*/ 204 h 218"/>
                <a:gd name="T54" fmla="*/ 146 w 404"/>
                <a:gd name="T55" fmla="*/ 214 h 218"/>
                <a:gd name="T56" fmla="*/ 162 w 404"/>
                <a:gd name="T57" fmla="*/ 204 h 218"/>
                <a:gd name="T58" fmla="*/ 174 w 404"/>
                <a:gd name="T59" fmla="*/ 216 h 218"/>
                <a:gd name="T60" fmla="*/ 188 w 404"/>
                <a:gd name="T61" fmla="*/ 218 h 218"/>
                <a:gd name="T62" fmla="*/ 208 w 404"/>
                <a:gd name="T63" fmla="*/ 194 h 218"/>
                <a:gd name="T64" fmla="*/ 202 w 404"/>
                <a:gd name="T65" fmla="*/ 168 h 218"/>
                <a:gd name="T66" fmla="*/ 182 w 404"/>
                <a:gd name="T67" fmla="*/ 170 h 218"/>
                <a:gd name="T68" fmla="*/ 172 w 404"/>
                <a:gd name="T69" fmla="*/ 152 h 218"/>
                <a:gd name="T70" fmla="*/ 156 w 404"/>
                <a:gd name="T71" fmla="*/ 150 h 218"/>
                <a:gd name="T72" fmla="*/ 146 w 404"/>
                <a:gd name="T73" fmla="*/ 138 h 218"/>
                <a:gd name="T74" fmla="*/ 378 w 404"/>
                <a:gd name="T75" fmla="*/ 0 h 218"/>
                <a:gd name="T76" fmla="*/ 394 w 404"/>
                <a:gd name="T77" fmla="*/ 160 h 218"/>
                <a:gd name="T78" fmla="*/ 402 w 404"/>
                <a:gd name="T79" fmla="*/ 70 h 218"/>
                <a:gd name="T80" fmla="*/ 26 w 404"/>
                <a:gd name="T81" fmla="*/ 0 h 218"/>
                <a:gd name="T82" fmla="*/ 0 w 404"/>
                <a:gd name="T83" fmla="*/ 96 h 218"/>
                <a:gd name="T84" fmla="*/ 18 w 404"/>
                <a:gd name="T85" fmla="*/ 178 h 218"/>
                <a:gd name="T86" fmla="*/ 96 w 404"/>
                <a:gd name="T87" fmla="*/ 154 h 218"/>
                <a:gd name="T88" fmla="*/ 68 w 404"/>
                <a:gd name="T89" fmla="*/ 142 h 218"/>
                <a:gd name="T90" fmla="*/ 74 w 404"/>
                <a:gd name="T91" fmla="*/ 170 h 218"/>
                <a:gd name="T92" fmla="*/ 88 w 404"/>
                <a:gd name="T93" fmla="*/ 172 h 218"/>
                <a:gd name="T94" fmla="*/ 306 w 404"/>
                <a:gd name="T95" fmla="*/ 34 h 218"/>
                <a:gd name="T96" fmla="*/ 230 w 404"/>
                <a:gd name="T97" fmla="*/ 8 h 218"/>
                <a:gd name="T98" fmla="*/ 192 w 404"/>
                <a:gd name="T99" fmla="*/ 2 h 218"/>
                <a:gd name="T100" fmla="*/ 190 w 404"/>
                <a:gd name="T101" fmla="*/ 0 h 218"/>
                <a:gd name="T102" fmla="*/ 182 w 404"/>
                <a:gd name="T103" fmla="*/ 2 h 218"/>
                <a:gd name="T104" fmla="*/ 148 w 404"/>
                <a:gd name="T105" fmla="*/ 44 h 218"/>
                <a:gd name="T106" fmla="*/ 156 w 404"/>
                <a:gd name="T107" fmla="*/ 78 h 218"/>
                <a:gd name="T108" fmla="*/ 180 w 404"/>
                <a:gd name="T109" fmla="*/ 78 h 218"/>
                <a:gd name="T110" fmla="*/ 292 w 404"/>
                <a:gd name="T111" fmla="*/ 82 h 218"/>
                <a:gd name="T112" fmla="*/ 304 w 404"/>
                <a:gd name="T113" fmla="*/ 94 h 218"/>
                <a:gd name="T114" fmla="*/ 328 w 404"/>
                <a:gd name="T115" fmla="*/ 1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218">
                  <a:moveTo>
                    <a:pt x="310" y="162"/>
                  </a:moveTo>
                  <a:lnTo>
                    <a:pt x="310" y="162"/>
                  </a:lnTo>
                  <a:lnTo>
                    <a:pt x="306" y="164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296" y="164"/>
                  </a:lnTo>
                  <a:lnTo>
                    <a:pt x="290" y="162"/>
                  </a:lnTo>
                  <a:lnTo>
                    <a:pt x="290" y="162"/>
                  </a:lnTo>
                  <a:lnTo>
                    <a:pt x="290" y="168"/>
                  </a:lnTo>
                  <a:lnTo>
                    <a:pt x="288" y="172"/>
                  </a:lnTo>
                  <a:lnTo>
                    <a:pt x="286" y="176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76" y="182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62" y="180"/>
                  </a:lnTo>
                  <a:lnTo>
                    <a:pt x="258" y="178"/>
                  </a:lnTo>
                  <a:lnTo>
                    <a:pt x="256" y="174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0" y="178"/>
                  </a:lnTo>
                  <a:lnTo>
                    <a:pt x="248" y="182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38" y="188"/>
                  </a:lnTo>
                  <a:lnTo>
                    <a:pt x="234" y="188"/>
                  </a:lnTo>
                  <a:lnTo>
                    <a:pt x="234" y="188"/>
                  </a:lnTo>
                  <a:lnTo>
                    <a:pt x="232" y="188"/>
                  </a:lnTo>
                  <a:lnTo>
                    <a:pt x="232" y="188"/>
                  </a:lnTo>
                  <a:lnTo>
                    <a:pt x="230" y="188"/>
                  </a:lnTo>
                  <a:lnTo>
                    <a:pt x="230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6" y="188"/>
                  </a:lnTo>
                  <a:lnTo>
                    <a:pt x="222" y="188"/>
                  </a:lnTo>
                  <a:lnTo>
                    <a:pt x="222" y="188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16" y="166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0" y="156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6" y="146"/>
                  </a:lnTo>
                  <a:lnTo>
                    <a:pt x="178" y="142"/>
                  </a:lnTo>
                  <a:lnTo>
                    <a:pt x="178" y="142"/>
                  </a:lnTo>
                  <a:lnTo>
                    <a:pt x="170" y="138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56" y="130"/>
                  </a:lnTo>
                  <a:lnTo>
                    <a:pt x="148" y="124"/>
                  </a:lnTo>
                  <a:lnTo>
                    <a:pt x="148" y="124"/>
                  </a:lnTo>
                  <a:lnTo>
                    <a:pt x="142" y="122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26" y="122"/>
                  </a:lnTo>
                  <a:lnTo>
                    <a:pt x="118" y="124"/>
                  </a:lnTo>
                  <a:lnTo>
                    <a:pt x="112" y="130"/>
                  </a:lnTo>
                  <a:lnTo>
                    <a:pt x="106" y="136"/>
                  </a:lnTo>
                  <a:lnTo>
                    <a:pt x="102" y="144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76" y="128"/>
                  </a:lnTo>
                  <a:lnTo>
                    <a:pt x="74" y="124"/>
                  </a:lnTo>
                  <a:lnTo>
                    <a:pt x="72" y="120"/>
                  </a:lnTo>
                  <a:lnTo>
                    <a:pt x="74" y="114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4" y="42"/>
                  </a:lnTo>
                  <a:lnTo>
                    <a:pt x="98" y="38"/>
                  </a:lnTo>
                  <a:lnTo>
                    <a:pt x="102" y="36"/>
                  </a:lnTo>
                  <a:lnTo>
                    <a:pt x="106" y="36"/>
                  </a:lnTo>
                  <a:lnTo>
                    <a:pt x="140" y="34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4" y="46"/>
                  </a:lnTo>
                  <a:lnTo>
                    <a:pt x="132" y="52"/>
                  </a:lnTo>
                  <a:lnTo>
                    <a:pt x="132" y="60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4" y="84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8" y="92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78" y="92"/>
                  </a:lnTo>
                  <a:lnTo>
                    <a:pt x="186" y="88"/>
                  </a:lnTo>
                  <a:lnTo>
                    <a:pt x="194" y="82"/>
                  </a:lnTo>
                  <a:lnTo>
                    <a:pt x="198" y="74"/>
                  </a:lnTo>
                  <a:lnTo>
                    <a:pt x="212" y="52"/>
                  </a:lnTo>
                  <a:lnTo>
                    <a:pt x="288" y="92"/>
                  </a:lnTo>
                  <a:lnTo>
                    <a:pt x="288" y="92"/>
                  </a:lnTo>
                  <a:lnTo>
                    <a:pt x="290" y="94"/>
                  </a:lnTo>
                  <a:lnTo>
                    <a:pt x="294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4" y="100"/>
                  </a:lnTo>
                  <a:lnTo>
                    <a:pt x="296" y="100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20" y="144"/>
                  </a:lnTo>
                  <a:lnTo>
                    <a:pt x="320" y="150"/>
                  </a:lnTo>
                  <a:lnTo>
                    <a:pt x="316" y="158"/>
                  </a:lnTo>
                  <a:lnTo>
                    <a:pt x="310" y="162"/>
                  </a:lnTo>
                  <a:lnTo>
                    <a:pt x="310" y="162"/>
                  </a:lnTo>
                  <a:close/>
                  <a:moveTo>
                    <a:pt x="134" y="132"/>
                  </a:moveTo>
                  <a:lnTo>
                    <a:pt x="134" y="132"/>
                  </a:lnTo>
                  <a:lnTo>
                    <a:pt x="128" y="132"/>
                  </a:lnTo>
                  <a:lnTo>
                    <a:pt x="124" y="134"/>
                  </a:lnTo>
                  <a:lnTo>
                    <a:pt x="120" y="138"/>
                  </a:lnTo>
                  <a:lnTo>
                    <a:pt x="118" y="142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98" y="176"/>
                  </a:lnTo>
                  <a:lnTo>
                    <a:pt x="100" y="184"/>
                  </a:lnTo>
                  <a:lnTo>
                    <a:pt x="102" y="190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12" y="196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22" y="196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8"/>
                  </a:lnTo>
                  <a:lnTo>
                    <a:pt x="130" y="204"/>
                  </a:lnTo>
                  <a:lnTo>
                    <a:pt x="132" y="208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42" y="214"/>
                  </a:lnTo>
                  <a:lnTo>
                    <a:pt x="146" y="214"/>
                  </a:lnTo>
                  <a:lnTo>
                    <a:pt x="146" y="214"/>
                  </a:lnTo>
                  <a:lnTo>
                    <a:pt x="152" y="214"/>
                  </a:lnTo>
                  <a:lnTo>
                    <a:pt x="156" y="212"/>
                  </a:lnTo>
                  <a:lnTo>
                    <a:pt x="160" y="208"/>
                  </a:lnTo>
                  <a:lnTo>
                    <a:pt x="162" y="204"/>
                  </a:lnTo>
                  <a:lnTo>
                    <a:pt x="166" y="200"/>
                  </a:lnTo>
                  <a:lnTo>
                    <a:pt x="166" y="200"/>
                  </a:lnTo>
                  <a:lnTo>
                    <a:pt x="168" y="208"/>
                  </a:lnTo>
                  <a:lnTo>
                    <a:pt x="170" y="212"/>
                  </a:lnTo>
                  <a:lnTo>
                    <a:pt x="174" y="216"/>
                  </a:lnTo>
                  <a:lnTo>
                    <a:pt x="174" y="216"/>
                  </a:lnTo>
                  <a:lnTo>
                    <a:pt x="178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8" y="218"/>
                  </a:lnTo>
                  <a:lnTo>
                    <a:pt x="192" y="216"/>
                  </a:lnTo>
                  <a:lnTo>
                    <a:pt x="196" y="212"/>
                  </a:lnTo>
                  <a:lnTo>
                    <a:pt x="200" y="208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10" y="188"/>
                  </a:lnTo>
                  <a:lnTo>
                    <a:pt x="210" y="180"/>
                  </a:lnTo>
                  <a:lnTo>
                    <a:pt x="206" y="174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196" y="166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86" y="168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0" y="164"/>
                  </a:lnTo>
                  <a:lnTo>
                    <a:pt x="180" y="160"/>
                  </a:lnTo>
                  <a:lnTo>
                    <a:pt x="176" y="156"/>
                  </a:lnTo>
                  <a:lnTo>
                    <a:pt x="172" y="152"/>
                  </a:lnTo>
                  <a:lnTo>
                    <a:pt x="172" y="152"/>
                  </a:lnTo>
                  <a:lnTo>
                    <a:pt x="168" y="150"/>
                  </a:lnTo>
                  <a:lnTo>
                    <a:pt x="162" y="150"/>
                  </a:lnTo>
                  <a:lnTo>
                    <a:pt x="162" y="150"/>
                  </a:lnTo>
                  <a:lnTo>
                    <a:pt x="156" y="150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48"/>
                  </a:lnTo>
                  <a:lnTo>
                    <a:pt x="150" y="142"/>
                  </a:lnTo>
                  <a:lnTo>
                    <a:pt x="146" y="138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38" y="132"/>
                  </a:lnTo>
                  <a:lnTo>
                    <a:pt x="134" y="132"/>
                  </a:lnTo>
                  <a:close/>
                  <a:moveTo>
                    <a:pt x="378" y="0"/>
                  </a:moveTo>
                  <a:lnTo>
                    <a:pt x="316" y="18"/>
                  </a:lnTo>
                  <a:lnTo>
                    <a:pt x="366" y="184"/>
                  </a:lnTo>
                  <a:lnTo>
                    <a:pt x="386" y="178"/>
                  </a:lnTo>
                  <a:lnTo>
                    <a:pt x="386" y="178"/>
                  </a:lnTo>
                  <a:lnTo>
                    <a:pt x="394" y="160"/>
                  </a:lnTo>
                  <a:lnTo>
                    <a:pt x="398" y="140"/>
                  </a:lnTo>
                  <a:lnTo>
                    <a:pt x="402" y="118"/>
                  </a:lnTo>
                  <a:lnTo>
                    <a:pt x="404" y="96"/>
                  </a:lnTo>
                  <a:lnTo>
                    <a:pt x="404" y="96"/>
                  </a:lnTo>
                  <a:lnTo>
                    <a:pt x="402" y="70"/>
                  </a:lnTo>
                  <a:lnTo>
                    <a:pt x="398" y="46"/>
                  </a:lnTo>
                  <a:lnTo>
                    <a:pt x="390" y="22"/>
                  </a:lnTo>
                  <a:lnTo>
                    <a:pt x="378" y="0"/>
                  </a:lnTo>
                  <a:lnTo>
                    <a:pt x="378" y="0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14" y="22"/>
                  </a:lnTo>
                  <a:lnTo>
                    <a:pt x="6" y="46"/>
                  </a:lnTo>
                  <a:lnTo>
                    <a:pt x="2" y="7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18"/>
                  </a:lnTo>
                  <a:lnTo>
                    <a:pt x="6" y="140"/>
                  </a:lnTo>
                  <a:lnTo>
                    <a:pt x="10" y="160"/>
                  </a:lnTo>
                  <a:lnTo>
                    <a:pt x="18" y="178"/>
                  </a:lnTo>
                  <a:lnTo>
                    <a:pt x="40" y="184"/>
                  </a:lnTo>
                  <a:lnTo>
                    <a:pt x="88" y="18"/>
                  </a:lnTo>
                  <a:lnTo>
                    <a:pt x="26" y="0"/>
                  </a:lnTo>
                  <a:close/>
                  <a:moveTo>
                    <a:pt x="90" y="164"/>
                  </a:moveTo>
                  <a:lnTo>
                    <a:pt x="96" y="154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0" y="138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4" y="150"/>
                  </a:lnTo>
                  <a:lnTo>
                    <a:pt x="66" y="158"/>
                  </a:lnTo>
                  <a:lnTo>
                    <a:pt x="68" y="164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80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90" y="164"/>
                  </a:lnTo>
                  <a:lnTo>
                    <a:pt x="90" y="164"/>
                  </a:lnTo>
                  <a:close/>
                  <a:moveTo>
                    <a:pt x="328" y="106"/>
                  </a:moveTo>
                  <a:lnTo>
                    <a:pt x="306" y="34"/>
                  </a:lnTo>
                  <a:lnTo>
                    <a:pt x="306" y="34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6" y="24"/>
                  </a:lnTo>
                  <a:lnTo>
                    <a:pt x="292" y="22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2" y="2"/>
                  </a:lnTo>
                  <a:lnTo>
                    <a:pt x="176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4" y="54"/>
                  </a:lnTo>
                  <a:lnTo>
                    <a:pt x="146" y="62"/>
                  </a:lnTo>
                  <a:lnTo>
                    <a:pt x="150" y="72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62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80" y="78"/>
                  </a:lnTo>
                  <a:lnTo>
                    <a:pt x="184" y="74"/>
                  </a:lnTo>
                  <a:lnTo>
                    <a:pt x="188" y="68"/>
                  </a:lnTo>
                  <a:lnTo>
                    <a:pt x="208" y="36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8" y="86"/>
                  </a:lnTo>
                  <a:lnTo>
                    <a:pt x="304" y="90"/>
                  </a:lnTo>
                  <a:lnTo>
                    <a:pt x="304" y="90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6" y="94"/>
                  </a:lnTo>
                  <a:lnTo>
                    <a:pt x="324" y="124"/>
                  </a:lnTo>
                  <a:lnTo>
                    <a:pt x="324" y="124"/>
                  </a:lnTo>
                  <a:lnTo>
                    <a:pt x="326" y="120"/>
                  </a:lnTo>
                  <a:lnTo>
                    <a:pt x="328" y="116"/>
                  </a:lnTo>
                  <a:lnTo>
                    <a:pt x="330" y="110"/>
                  </a:lnTo>
                  <a:lnTo>
                    <a:pt x="328" y="106"/>
                  </a:lnTo>
                  <a:lnTo>
                    <a:pt x="328" y="1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85" name="Parentesi graffa chiusa 84"/>
          <p:cNvSpPr/>
          <p:nvPr/>
        </p:nvSpPr>
        <p:spPr>
          <a:xfrm rot="16200000">
            <a:off x="4478932" y="-514617"/>
            <a:ext cx="190500" cy="575909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3472536" y="2220694"/>
            <a:ext cx="16764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1400" b="1" i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Pipe thinking</a:t>
            </a:r>
            <a:endParaRPr lang="it-IT" sz="1400" b="1" i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6" name="Parentesi graffa chiusa 85"/>
          <p:cNvSpPr/>
          <p:nvPr/>
        </p:nvSpPr>
        <p:spPr>
          <a:xfrm rot="5400000">
            <a:off x="4460545" y="2141343"/>
            <a:ext cx="190800" cy="575909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3543300" y="4811488"/>
            <a:ext cx="20574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1400" b="1" i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Platform thinking</a:t>
            </a:r>
            <a:endParaRPr lang="it-IT" sz="1400" b="1" i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5494" y="1726515"/>
            <a:ext cx="67833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100" b="1" dirty="0" smtClean="0">
                <a:solidFill>
                  <a:srgbClr val="C00000"/>
                </a:solidFill>
                <a:latin typeface="+mj-lt"/>
              </a:rPr>
              <a:t>Le </a:t>
            </a:r>
            <a:r>
              <a:rPr lang="it-IT" sz="1100" b="1" dirty="0">
                <a:solidFill>
                  <a:srgbClr val="C00000"/>
                </a:solidFill>
                <a:latin typeface="+mj-lt"/>
              </a:rPr>
              <a:t>imprese creano </a:t>
            </a:r>
            <a:r>
              <a:rPr lang="it-IT" sz="1100" b="1" dirty="0" smtClean="0">
                <a:solidFill>
                  <a:srgbClr val="C00000"/>
                </a:solidFill>
                <a:latin typeface="+mj-lt"/>
              </a:rPr>
              <a:t>cose che poi promuovono e vendono. Il valore viene creato a monte e consumato a valle.</a:t>
            </a:r>
            <a:endParaRPr lang="it-IT" sz="11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93" name="Gruppo 92"/>
          <p:cNvGrpSpPr>
            <a:grpSpLocks noChangeAspect="1"/>
          </p:cNvGrpSpPr>
          <p:nvPr/>
        </p:nvGrpSpPr>
        <p:grpSpPr>
          <a:xfrm>
            <a:off x="468064" y="2033152"/>
            <a:ext cx="1219200" cy="121263"/>
            <a:chOff x="-604176" y="1533188"/>
            <a:chExt cx="1447800" cy="144000"/>
          </a:xfrm>
        </p:grpSpPr>
        <p:sp>
          <p:nvSpPr>
            <p:cNvPr id="87" name="Ovale 86"/>
            <p:cNvSpPr/>
            <p:nvPr/>
          </p:nvSpPr>
          <p:spPr bwMode="ltGray">
            <a:xfrm>
              <a:off x="-604176" y="1533188"/>
              <a:ext cx="144000" cy="14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8" name="Ovale 87"/>
            <p:cNvSpPr/>
            <p:nvPr/>
          </p:nvSpPr>
          <p:spPr bwMode="ltGray">
            <a:xfrm>
              <a:off x="47723" y="1533188"/>
              <a:ext cx="144000" cy="14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9" name="Ovale 88"/>
            <p:cNvSpPr/>
            <p:nvPr/>
          </p:nvSpPr>
          <p:spPr bwMode="ltGray">
            <a:xfrm>
              <a:off x="699624" y="1533188"/>
              <a:ext cx="144000" cy="144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eorgia" pitchFamily="18" charset="0"/>
              </a:endParaRPr>
            </a:p>
          </p:txBody>
        </p:sp>
        <p:cxnSp>
          <p:nvCxnSpPr>
            <p:cNvPr id="91" name="Connettore 1 90"/>
            <p:cNvCxnSpPr/>
            <p:nvPr/>
          </p:nvCxnSpPr>
          <p:spPr>
            <a:xfrm>
              <a:off x="-460176" y="1605189"/>
              <a:ext cx="1159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itle 1"/>
          <p:cNvSpPr txBox="1">
            <a:spLocks/>
          </p:cNvSpPr>
          <p:nvPr/>
        </p:nvSpPr>
        <p:spPr>
          <a:xfrm>
            <a:off x="766273" y="1655177"/>
            <a:ext cx="1039221" cy="381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it-IT" sz="2000" b="1" i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Pipe</a:t>
            </a:r>
            <a:endParaRPr lang="it-IT" sz="20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489857" y="5203374"/>
            <a:ext cx="1980000" cy="381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it-IT" sz="2000" b="1" i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Platform</a:t>
            </a:r>
            <a:endParaRPr lang="it-IT" sz="2000" b="1" i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9" name="Gruppo 118"/>
          <p:cNvGrpSpPr>
            <a:grpSpLocks noChangeAspect="1"/>
          </p:cNvGrpSpPr>
          <p:nvPr/>
        </p:nvGrpSpPr>
        <p:grpSpPr>
          <a:xfrm>
            <a:off x="707548" y="5625430"/>
            <a:ext cx="715456" cy="636075"/>
            <a:chOff x="762000" y="5571000"/>
            <a:chExt cx="838200" cy="745200"/>
          </a:xfrm>
          <a:solidFill>
            <a:schemeClr val="bg1"/>
          </a:solidFill>
        </p:grpSpPr>
        <p:sp>
          <p:nvSpPr>
            <p:cNvPr id="95" name="Ovale 94"/>
            <p:cNvSpPr/>
            <p:nvPr/>
          </p:nvSpPr>
          <p:spPr bwMode="ltGray">
            <a:xfrm>
              <a:off x="762000" y="5843901"/>
              <a:ext cx="144000" cy="144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6" name="Ovale 95"/>
            <p:cNvSpPr/>
            <p:nvPr/>
          </p:nvSpPr>
          <p:spPr bwMode="ltGray">
            <a:xfrm>
              <a:off x="1113300" y="5571000"/>
              <a:ext cx="144000" cy="144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7" name="Ovale 96"/>
            <p:cNvSpPr/>
            <p:nvPr/>
          </p:nvSpPr>
          <p:spPr bwMode="ltGray">
            <a:xfrm>
              <a:off x="1456200" y="5843901"/>
              <a:ext cx="144000" cy="144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cxnSp>
          <p:nvCxnSpPr>
            <p:cNvPr id="98" name="Connettore 1 97"/>
            <p:cNvCxnSpPr>
              <a:stCxn id="95" idx="0"/>
              <a:endCxn id="96" idx="2"/>
            </p:cNvCxnSpPr>
            <p:nvPr/>
          </p:nvCxnSpPr>
          <p:spPr>
            <a:xfrm flipV="1">
              <a:off x="834000" y="5643000"/>
              <a:ext cx="279300" cy="200901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e 99"/>
            <p:cNvSpPr/>
            <p:nvPr/>
          </p:nvSpPr>
          <p:spPr bwMode="ltGray">
            <a:xfrm>
              <a:off x="914400" y="6172200"/>
              <a:ext cx="144000" cy="144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1" name="Ovale 100"/>
            <p:cNvSpPr/>
            <p:nvPr/>
          </p:nvSpPr>
          <p:spPr bwMode="ltGray">
            <a:xfrm>
              <a:off x="1303800" y="6172200"/>
              <a:ext cx="144000" cy="144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cxnSp>
          <p:nvCxnSpPr>
            <p:cNvPr id="104" name="Connettore 1 103"/>
            <p:cNvCxnSpPr>
              <a:stCxn id="95" idx="4"/>
              <a:endCxn id="100" idx="1"/>
            </p:cNvCxnSpPr>
            <p:nvPr/>
          </p:nvCxnSpPr>
          <p:spPr>
            <a:xfrm>
              <a:off x="834000" y="5987901"/>
              <a:ext cx="101488" cy="205387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>
              <a:stCxn id="100" idx="6"/>
              <a:endCxn id="101" idx="2"/>
            </p:cNvCxnSpPr>
            <p:nvPr/>
          </p:nvCxnSpPr>
          <p:spPr>
            <a:xfrm>
              <a:off x="1058400" y="6244200"/>
              <a:ext cx="2454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>
              <a:stCxn id="101" idx="7"/>
              <a:endCxn id="97" idx="4"/>
            </p:cNvCxnSpPr>
            <p:nvPr/>
          </p:nvCxnSpPr>
          <p:spPr>
            <a:xfrm flipV="1">
              <a:off x="1426712" y="5987901"/>
              <a:ext cx="101488" cy="205387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>
              <a:stCxn id="97" idx="0"/>
              <a:endCxn id="96" idx="6"/>
            </p:cNvCxnSpPr>
            <p:nvPr/>
          </p:nvCxnSpPr>
          <p:spPr>
            <a:xfrm flipH="1" flipV="1">
              <a:off x="1257300" y="5643000"/>
              <a:ext cx="270900" cy="200901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4092-98C4-44A6-931F-128F963AF71C}" type="slidenum">
              <a:rPr lang="it-IT" smtClean="0"/>
              <a:t>5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8 ottobre 2014</a:t>
            </a:r>
            <a:endParaRPr lang="it-IT" dirty="0"/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533401" y="696700"/>
            <a:ext cx="6553200" cy="381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it-IT" sz="2400" b="1" i="1" smtClean="0">
                <a:latin typeface="+mj-lt"/>
                <a:ea typeface="+mj-ea"/>
                <a:cs typeface="+mj-cs"/>
              </a:rPr>
              <a:t>Modelli di business "disruptive"</a:t>
            </a:r>
            <a:endParaRPr lang="it-IT" sz="2400" b="1" i="1" dirty="0" smtClean="0"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2640" y="2198922"/>
            <a:ext cx="6749733" cy="0"/>
          </a:xfrm>
          <a:prstGeom prst="line">
            <a:avLst/>
          </a:prstGeom>
          <a:ln w="31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871750" y="1709048"/>
            <a:ext cx="6749733" cy="0"/>
          </a:xfrm>
          <a:prstGeom prst="line">
            <a:avLst/>
          </a:prstGeom>
          <a:ln w="31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947952" y="6292054"/>
            <a:ext cx="6749733" cy="0"/>
          </a:xfrm>
          <a:prstGeom prst="line">
            <a:avLst/>
          </a:prstGeom>
          <a:ln w="31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937062" y="5192564"/>
            <a:ext cx="6749733" cy="0"/>
          </a:xfrm>
          <a:prstGeom prst="line">
            <a:avLst/>
          </a:prstGeom>
          <a:ln w="31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0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26038" y="1088567"/>
            <a:ext cx="8077200" cy="914400"/>
          </a:xfrm>
        </p:spPr>
        <p:txBody>
          <a:bodyPr/>
          <a:lstStyle/>
          <a:p>
            <a:r>
              <a:rPr lang="it-IT" sz="2000" b="0" i="0" dirty="0" err="1" smtClean="0"/>
              <a:t>Marketplace</a:t>
            </a:r>
            <a:r>
              <a:rPr lang="it-IT" sz="2000" b="0" i="0" dirty="0" smtClean="0"/>
              <a:t> </a:t>
            </a:r>
            <a:r>
              <a:rPr lang="it-IT" sz="2000" b="0" i="0" dirty="0" err="1" smtClean="0"/>
              <a:t>Platforms</a:t>
            </a:r>
            <a:r>
              <a:rPr lang="it-IT" sz="2000" b="0" i="0" dirty="0" smtClean="0"/>
              <a:t>: come sono fatte</a:t>
            </a:r>
            <a:endParaRPr lang="it-IT" sz="2000" b="0" i="0" dirty="0"/>
          </a:p>
        </p:txBody>
      </p:sp>
      <p:grpSp>
        <p:nvGrpSpPr>
          <p:cNvPr id="38" name="Gruppo 37"/>
          <p:cNvGrpSpPr>
            <a:grpSpLocks noChangeAspect="1"/>
          </p:cNvGrpSpPr>
          <p:nvPr/>
        </p:nvGrpSpPr>
        <p:grpSpPr>
          <a:xfrm>
            <a:off x="1850348" y="2351325"/>
            <a:ext cx="5060531" cy="3040283"/>
            <a:chOff x="1581993" y="1905000"/>
            <a:chExt cx="5980014" cy="3592693"/>
          </a:xfrm>
        </p:grpSpPr>
        <p:sp>
          <p:nvSpPr>
            <p:cNvPr id="2" name="Ovale 1"/>
            <p:cNvSpPr/>
            <p:nvPr/>
          </p:nvSpPr>
          <p:spPr bwMode="ltGray">
            <a:xfrm>
              <a:off x="2053534" y="2376541"/>
              <a:ext cx="2649611" cy="2649611"/>
            </a:xfrm>
            <a:prstGeom prst="ellipse">
              <a:avLst/>
            </a:prstGeom>
            <a:solidFill>
              <a:schemeClr val="bg1">
                <a:lumMod val="65000"/>
                <a:alpha val="7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Ovale 20"/>
            <p:cNvSpPr/>
            <p:nvPr/>
          </p:nvSpPr>
          <p:spPr bwMode="ltGray">
            <a:xfrm rot="10800000">
              <a:off x="4440855" y="2376541"/>
              <a:ext cx="2649611" cy="2649611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" name="Triangolo isoscele 5"/>
            <p:cNvSpPr/>
            <p:nvPr/>
          </p:nvSpPr>
          <p:spPr bwMode="ltGray">
            <a:xfrm rot="10800000">
              <a:off x="2883040" y="2290346"/>
              <a:ext cx="990600" cy="290460"/>
            </a:xfrm>
            <a:prstGeom prst="triangl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5" name="Triangolo isoscele 24"/>
            <p:cNvSpPr/>
            <p:nvPr/>
          </p:nvSpPr>
          <p:spPr bwMode="ltGray">
            <a:xfrm rot="10800000">
              <a:off x="5270360" y="2290347"/>
              <a:ext cx="990600" cy="290460"/>
            </a:xfrm>
            <a:prstGeom prst="triangle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6" name="Triangolo isoscele 25"/>
            <p:cNvSpPr/>
            <p:nvPr/>
          </p:nvSpPr>
          <p:spPr bwMode="ltGray">
            <a:xfrm>
              <a:off x="2883039" y="4796334"/>
              <a:ext cx="990600" cy="290460"/>
            </a:xfrm>
            <a:prstGeom prst="triangl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" name="Triangolo isoscele 26"/>
            <p:cNvSpPr/>
            <p:nvPr/>
          </p:nvSpPr>
          <p:spPr bwMode="ltGray">
            <a:xfrm>
              <a:off x="5270360" y="4796334"/>
              <a:ext cx="990600" cy="290460"/>
            </a:xfrm>
            <a:prstGeom prst="triangle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" name="Triangolo isoscele 27"/>
            <p:cNvSpPr/>
            <p:nvPr/>
          </p:nvSpPr>
          <p:spPr bwMode="ltGray">
            <a:xfrm rot="5400000">
              <a:off x="1562100" y="3556116"/>
              <a:ext cx="990600" cy="290460"/>
            </a:xfrm>
            <a:prstGeom prst="triangl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" name="Triangolo isoscele 28"/>
            <p:cNvSpPr/>
            <p:nvPr/>
          </p:nvSpPr>
          <p:spPr bwMode="ltGray">
            <a:xfrm rot="16200000">
              <a:off x="6598470" y="3556117"/>
              <a:ext cx="990600" cy="290460"/>
            </a:xfrm>
            <a:prstGeom prst="triangle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" name="Arco a tutto sesto 2"/>
            <p:cNvSpPr/>
            <p:nvPr/>
          </p:nvSpPr>
          <p:spPr bwMode="ltGray">
            <a:xfrm>
              <a:off x="1581993" y="1905000"/>
              <a:ext cx="3592693" cy="3592693"/>
            </a:xfrm>
            <a:prstGeom prst="blockArc">
              <a:avLst>
                <a:gd name="adj1" fmla="val 13701470"/>
                <a:gd name="adj2" fmla="val 18602133"/>
                <a:gd name="adj3" fmla="val 12317"/>
              </a:avLst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Arco a tutto sesto 16"/>
            <p:cNvSpPr/>
            <p:nvPr/>
          </p:nvSpPr>
          <p:spPr bwMode="ltGray">
            <a:xfrm rot="16200000">
              <a:off x="1581993" y="1905000"/>
              <a:ext cx="3592693" cy="3592693"/>
            </a:xfrm>
            <a:prstGeom prst="blockArc">
              <a:avLst>
                <a:gd name="adj1" fmla="val 13701470"/>
                <a:gd name="adj2" fmla="val 18602133"/>
                <a:gd name="adj3" fmla="val 12317"/>
              </a:avLst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" name="Arco a tutto sesto 17"/>
            <p:cNvSpPr/>
            <p:nvPr/>
          </p:nvSpPr>
          <p:spPr bwMode="ltGray">
            <a:xfrm rot="10800000">
              <a:off x="1581993" y="1905000"/>
              <a:ext cx="3592693" cy="3592693"/>
            </a:xfrm>
            <a:prstGeom prst="blockArc">
              <a:avLst>
                <a:gd name="adj1" fmla="val 13701470"/>
                <a:gd name="adj2" fmla="val 18602133"/>
                <a:gd name="adj3" fmla="val 12317"/>
              </a:avLst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" name="Arco a tutto sesto 21"/>
            <p:cNvSpPr/>
            <p:nvPr/>
          </p:nvSpPr>
          <p:spPr bwMode="ltGray">
            <a:xfrm rot="10800000">
              <a:off x="3969314" y="1905000"/>
              <a:ext cx="3592693" cy="3592693"/>
            </a:xfrm>
            <a:prstGeom prst="blockArc">
              <a:avLst>
                <a:gd name="adj1" fmla="val 13701470"/>
                <a:gd name="adj2" fmla="val 18602133"/>
                <a:gd name="adj3" fmla="val 12317"/>
              </a:avLst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" name="Arco a tutto sesto 22"/>
            <p:cNvSpPr/>
            <p:nvPr/>
          </p:nvSpPr>
          <p:spPr bwMode="ltGray">
            <a:xfrm rot="5400000">
              <a:off x="3969314" y="1905000"/>
              <a:ext cx="3592693" cy="3592693"/>
            </a:xfrm>
            <a:prstGeom prst="blockArc">
              <a:avLst>
                <a:gd name="adj1" fmla="val 13701470"/>
                <a:gd name="adj2" fmla="val 18602133"/>
                <a:gd name="adj3" fmla="val 12317"/>
              </a:avLst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4" name="Arco a tutto sesto 23"/>
            <p:cNvSpPr/>
            <p:nvPr/>
          </p:nvSpPr>
          <p:spPr bwMode="ltGray">
            <a:xfrm>
              <a:off x="3969314" y="1905000"/>
              <a:ext cx="3592693" cy="3592693"/>
            </a:xfrm>
            <a:prstGeom prst="blockArc">
              <a:avLst>
                <a:gd name="adj1" fmla="val 13701470"/>
                <a:gd name="adj2" fmla="val 18602133"/>
                <a:gd name="adj3" fmla="val 12317"/>
              </a:avLst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2362200" y="2280354"/>
              <a:ext cx="1981200" cy="107244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prstTxWarp prst="textArchUp">
                <a:avLst/>
              </a:prstTxWarp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it-IT" sz="1800" dirty="0" smtClean="0">
                  <a:solidFill>
                    <a:schemeClr val="bg1"/>
                  </a:solidFill>
                  <a:latin typeface="Georgia" pitchFamily="18" charset="0"/>
                </a:rPr>
                <a:t>Connection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4800600" y="2280354"/>
              <a:ext cx="1981200" cy="107244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prstTxWarp prst="textArchUp">
                <a:avLst/>
              </a:prstTxWarp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it-IT" sz="1800" dirty="0" smtClean="0">
                  <a:solidFill>
                    <a:schemeClr val="bg1"/>
                  </a:solidFill>
                  <a:latin typeface="Georgia" pitchFamily="18" charset="0"/>
                </a:rPr>
                <a:t>The </a:t>
              </a:r>
              <a:r>
                <a:rPr lang="it-IT" sz="1800" dirty="0" err="1" smtClean="0">
                  <a:solidFill>
                    <a:schemeClr val="bg1"/>
                  </a:solidFill>
                  <a:latin typeface="Georgia" pitchFamily="18" charset="0"/>
                </a:rPr>
                <a:t>Magnet</a:t>
              </a:r>
              <a:endParaRPr lang="it-IT" sz="18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2362200" y="4261554"/>
              <a:ext cx="1981200" cy="107244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prstTxWarp prst="textArchDown">
                <a:avLst/>
              </a:prstTxWarp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it-IT" sz="1800" dirty="0" smtClean="0">
                  <a:solidFill>
                    <a:schemeClr val="bg1"/>
                  </a:solidFill>
                  <a:latin typeface="Georgia" pitchFamily="18" charset="0"/>
                </a:rPr>
                <a:t>Flow</a:t>
              </a: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4738048" y="4607256"/>
              <a:ext cx="2052000" cy="68580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prstTxWarp prst="textArchDown">
                <a:avLst/>
              </a:prstTxWarp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it-IT" sz="1800" dirty="0" smtClean="0">
                  <a:solidFill>
                    <a:schemeClr val="bg1"/>
                  </a:solidFill>
                  <a:latin typeface="Georgia" pitchFamily="18" charset="0"/>
                </a:rPr>
                <a:t>The </a:t>
              </a:r>
              <a:r>
                <a:rPr lang="it-IT" sz="1800" dirty="0" err="1" smtClean="0">
                  <a:solidFill>
                    <a:schemeClr val="bg1"/>
                  </a:solidFill>
                  <a:latin typeface="Georgia" pitchFamily="18" charset="0"/>
                </a:rPr>
                <a:t>Matchmaker</a:t>
              </a:r>
              <a:endParaRPr lang="it-IT" sz="18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 rot="16200000">
              <a:off x="1521177" y="3165123"/>
              <a:ext cx="1981200" cy="107244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prstTxWarp prst="textArchUp">
                <a:avLst/>
              </a:prstTxWarp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it-IT" sz="1800" dirty="0" err="1">
                  <a:solidFill>
                    <a:schemeClr val="bg1"/>
                  </a:solidFill>
                  <a:latin typeface="Georgia" pitchFamily="18" charset="0"/>
                </a:rPr>
                <a:t>G</a:t>
              </a:r>
              <a:r>
                <a:rPr lang="it-IT" sz="1800" dirty="0" err="1" smtClean="0">
                  <a:solidFill>
                    <a:schemeClr val="bg1"/>
                  </a:solidFill>
                  <a:latin typeface="Georgia" pitchFamily="18" charset="0"/>
                </a:rPr>
                <a:t>ravity</a:t>
              </a:r>
              <a:endParaRPr lang="it-IT" sz="18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 rot="5400000">
              <a:off x="5641623" y="3165123"/>
              <a:ext cx="1981200" cy="107244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prstTxWarp prst="textArchUp">
                <a:avLst/>
              </a:prstTxWarp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it-IT" sz="1800" dirty="0" smtClean="0">
                  <a:solidFill>
                    <a:schemeClr val="bg1"/>
                  </a:solidFill>
                  <a:latin typeface="Georgia" pitchFamily="18" charset="0"/>
                </a:rPr>
                <a:t>The Toolbox</a:t>
              </a:r>
            </a:p>
          </p:txBody>
        </p:sp>
        <p:sp>
          <p:nvSpPr>
            <p:cNvPr id="36" name="TextBox 8"/>
            <p:cNvSpPr txBox="1"/>
            <p:nvPr/>
          </p:nvSpPr>
          <p:spPr>
            <a:xfrm>
              <a:off x="2334339" y="3086100"/>
              <a:ext cx="2088000" cy="266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it-IT" sz="2800" b="1" smtClean="0">
                  <a:solidFill>
                    <a:schemeClr val="bg1"/>
                  </a:solidFill>
                  <a:latin typeface="+mj-lt"/>
                </a:rPr>
                <a:t>Success factors</a:t>
              </a:r>
              <a:endParaRPr lang="it-IT" sz="2800" b="1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TextBox 8"/>
            <p:cNvSpPr txBox="1"/>
            <p:nvPr/>
          </p:nvSpPr>
          <p:spPr>
            <a:xfrm>
              <a:off x="4721660" y="3086100"/>
              <a:ext cx="2088000" cy="2667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it-IT" sz="2800" b="1" smtClean="0">
                  <a:solidFill>
                    <a:schemeClr val="bg1"/>
                  </a:solidFill>
                  <a:latin typeface="+mj-lt"/>
                </a:rPr>
                <a:t>Building Blocks</a:t>
              </a:r>
              <a:endParaRPr lang="it-IT" sz="2800" b="1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9" name="TextBox 8"/>
          <p:cNvSpPr txBox="1"/>
          <p:nvPr/>
        </p:nvSpPr>
        <p:spPr>
          <a:xfrm>
            <a:off x="7201158" y="3183374"/>
            <a:ext cx="1369246" cy="193033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it-IT" sz="1200" dirty="0" smtClean="0">
                <a:latin typeface="+mj-lt"/>
              </a:rPr>
              <a:t>Permette a tutti  gli attori un facile utilizzo dei servizi della Piattaforma abilitando in questo modo le interazioni tra i partecipanti</a:t>
            </a:r>
          </a:p>
        </p:txBody>
      </p:sp>
      <p:sp>
        <p:nvSpPr>
          <p:cNvPr id="51" name="TextBox 8"/>
          <p:cNvSpPr txBox="1"/>
          <p:nvPr/>
        </p:nvSpPr>
        <p:spPr>
          <a:xfrm>
            <a:off x="5006404" y="1796155"/>
            <a:ext cx="3564000" cy="762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it-IT" sz="1200" smtClean="0">
                <a:latin typeface="+mj-lt"/>
              </a:rPr>
              <a:t>E' l'elemento che attrae consumatori e produttori alla Piattaforma agendo come una sorta di "forza di gravità sociale"</a:t>
            </a:r>
            <a:endParaRPr lang="it-IT" sz="1200" dirty="0" smtClean="0">
              <a:latin typeface="+mj-lt"/>
            </a:endParaRPr>
          </a:p>
        </p:txBody>
      </p:sp>
      <p:sp>
        <p:nvSpPr>
          <p:cNvPr id="52" name="TextBox 8"/>
          <p:cNvSpPr txBox="1"/>
          <p:nvPr/>
        </p:nvSpPr>
        <p:spPr>
          <a:xfrm>
            <a:off x="593557" y="1810699"/>
            <a:ext cx="3564000" cy="762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it-IT" sz="1200" dirty="0" smtClean="0">
                <a:latin typeface="+mj-lt"/>
              </a:rPr>
              <a:t>Facilità per tutti i partecipanti di connettersi per condividere informazioni e fare transazioni commerciali</a:t>
            </a:r>
          </a:p>
        </p:txBody>
      </p:sp>
      <p:sp>
        <p:nvSpPr>
          <p:cNvPr id="54" name="TextBox 8"/>
          <p:cNvSpPr txBox="1"/>
          <p:nvPr/>
        </p:nvSpPr>
        <p:spPr>
          <a:xfrm>
            <a:off x="533402" y="3247541"/>
            <a:ext cx="1088578" cy="7910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it-IT" sz="1200" dirty="0" smtClean="0">
                <a:latin typeface="+mj-lt"/>
              </a:rPr>
              <a:t>Incentivi per consumatori e produttori a partecipare</a:t>
            </a:r>
          </a:p>
        </p:txBody>
      </p:sp>
      <p:sp>
        <p:nvSpPr>
          <p:cNvPr id="55" name="TextBox 8"/>
          <p:cNvSpPr txBox="1"/>
          <p:nvPr/>
        </p:nvSpPr>
        <p:spPr>
          <a:xfrm>
            <a:off x="667556" y="5375007"/>
            <a:ext cx="3564000" cy="762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it-IT" sz="1200" smtClean="0">
                <a:latin typeface="+mj-lt"/>
              </a:rPr>
              <a:t>Capacità della Piattaforma di  promovuore lo scambio e la co-creazione di valore</a:t>
            </a:r>
            <a:endParaRPr lang="it-IT" sz="1200" dirty="0" smtClean="0">
              <a:latin typeface="+mj-lt"/>
            </a:endParaRPr>
          </a:p>
        </p:txBody>
      </p:sp>
      <p:sp>
        <p:nvSpPr>
          <p:cNvPr id="56" name="TextBox 8"/>
          <p:cNvSpPr txBox="1"/>
          <p:nvPr/>
        </p:nvSpPr>
        <p:spPr>
          <a:xfrm>
            <a:off x="5012133" y="5385893"/>
            <a:ext cx="3564000" cy="762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it-IT" sz="1200" dirty="0" smtClean="0">
                <a:latin typeface="+mj-lt"/>
              </a:rPr>
              <a:t>Promuove lo scambio tra consumatori e produttori mettendoli in contatto tra loro. Al centro di questo processo ci sono le informazioni che distinguono le Piattaforme dagli altri modelli di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4092-98C4-44A6-931F-128F963AF71C}" type="slidenum">
              <a:rPr lang="it-IT" smtClean="0"/>
              <a:t>6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8 ottobre 2014</a:t>
            </a:r>
            <a:endParaRPr lang="it-IT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33401" y="696700"/>
            <a:ext cx="6553200" cy="381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it-IT" sz="2400" b="1" i="1" smtClean="0">
                <a:latin typeface="+mj-lt"/>
                <a:ea typeface="+mj-ea"/>
                <a:cs typeface="+mj-cs"/>
              </a:rPr>
              <a:t>Modelli di business "disruptive"</a:t>
            </a:r>
            <a:endParaRPr lang="it-IT" sz="2400" b="1" i="1" dirty="0" smtClean="0">
              <a:latin typeface="+mj-lt"/>
              <a:ea typeface="+mj-ea"/>
              <a:cs typeface="+mj-cs"/>
            </a:endParaRPr>
          </a:p>
        </p:txBody>
      </p:sp>
      <p:cxnSp>
        <p:nvCxnSpPr>
          <p:cNvPr id="10" name="Elbow Connector 9"/>
          <p:cNvCxnSpPr/>
          <p:nvPr/>
        </p:nvCxnSpPr>
        <p:spPr>
          <a:xfrm>
            <a:off x="533401" y="1948548"/>
            <a:ext cx="2264883" cy="558835"/>
          </a:xfrm>
          <a:prstGeom prst="bentConnector3">
            <a:avLst>
              <a:gd name="adj1" fmla="val 14"/>
            </a:avLst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5910943" y="1948548"/>
            <a:ext cx="2710543" cy="558835"/>
          </a:xfrm>
          <a:prstGeom prst="bentConnector3">
            <a:avLst>
              <a:gd name="adj1" fmla="val 997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rot="10800000" flipV="1">
            <a:off x="593557" y="5348063"/>
            <a:ext cx="2628614" cy="342637"/>
          </a:xfrm>
          <a:prstGeom prst="bentConnector3">
            <a:avLst>
              <a:gd name="adj1" fmla="val 1001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>
            <a:off x="5389373" y="5348063"/>
            <a:ext cx="3232113" cy="788944"/>
          </a:xfrm>
          <a:prstGeom prst="bentConnector3">
            <a:avLst>
              <a:gd name="adj1" fmla="val 998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flipV="1">
            <a:off x="6794133" y="3122738"/>
            <a:ext cx="1782000" cy="748730"/>
          </a:xfrm>
          <a:prstGeom prst="bentConnector3">
            <a:avLst>
              <a:gd name="adj1" fmla="val 182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 rot="10800000">
            <a:off x="533402" y="3183374"/>
            <a:ext cx="1316947" cy="688094"/>
          </a:xfrm>
          <a:prstGeom prst="bentConnector3">
            <a:avLst>
              <a:gd name="adj1" fmla="val 128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3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28" y="1061400"/>
            <a:ext cx="8077200" cy="462629"/>
          </a:xfrm>
        </p:spPr>
        <p:txBody>
          <a:bodyPr/>
          <a:lstStyle/>
          <a:p>
            <a:r>
              <a:rPr lang="it-IT" sz="2000" b="0" i="0" dirty="0" err="1" smtClean="0"/>
              <a:t>Marketplace</a:t>
            </a:r>
            <a:r>
              <a:rPr lang="it-IT" sz="2000" b="0" i="0" dirty="0" smtClean="0"/>
              <a:t> </a:t>
            </a:r>
            <a:r>
              <a:rPr lang="it-IT" sz="2000" b="0" i="0" dirty="0" err="1" smtClean="0"/>
              <a:t>Platforms</a:t>
            </a:r>
            <a:r>
              <a:rPr lang="it-IT" sz="2000" b="0" i="0" dirty="0" smtClean="0"/>
              <a:t>: esempi</a:t>
            </a:r>
            <a:endParaRPr lang="it-IT" sz="2000" b="0" i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6" y="1630377"/>
            <a:ext cx="8523508" cy="4666802"/>
            <a:chOff x="-457199" y="1212274"/>
            <a:chExt cx="9601199" cy="5256853"/>
          </a:xfrm>
        </p:grpSpPr>
        <p:sp>
          <p:nvSpPr>
            <p:cNvPr id="3" name="Rettangolo 2"/>
            <p:cNvSpPr/>
            <p:nvPr/>
          </p:nvSpPr>
          <p:spPr bwMode="ltGray">
            <a:xfrm>
              <a:off x="-457199" y="1612200"/>
              <a:ext cx="9448800" cy="1512000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" name="Rettangolo 7"/>
            <p:cNvSpPr/>
            <p:nvPr/>
          </p:nvSpPr>
          <p:spPr bwMode="ltGray">
            <a:xfrm>
              <a:off x="-457199" y="3154012"/>
              <a:ext cx="9448800" cy="1512000"/>
            </a:xfrm>
            <a:prstGeom prst="rect">
              <a:avLst/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" name="Rettangolo 8"/>
            <p:cNvSpPr/>
            <p:nvPr/>
          </p:nvSpPr>
          <p:spPr bwMode="ltGray">
            <a:xfrm>
              <a:off x="-457199" y="4695825"/>
              <a:ext cx="9448800" cy="1512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" name="Rettangolo 4"/>
            <p:cNvSpPr/>
            <p:nvPr/>
          </p:nvSpPr>
          <p:spPr bwMode="ltGray">
            <a:xfrm>
              <a:off x="685800" y="1212274"/>
              <a:ext cx="3276600" cy="5036126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1000"/>
                </a:lnSpc>
              </a:pPr>
              <a:r>
                <a:rPr lang="it-IT" sz="2000" b="1" dirty="0" smtClean="0">
                  <a:solidFill>
                    <a:schemeClr val="bg1">
                      <a:lumMod val="50000"/>
                    </a:schemeClr>
                  </a:solidFill>
                  <a:latin typeface="Georgia" pitchFamily="18" charset="0"/>
                </a:rPr>
                <a:t>Produttori</a:t>
              </a:r>
            </a:p>
          </p:txBody>
        </p:sp>
        <p:sp>
          <p:nvSpPr>
            <p:cNvPr id="11" name="Rettangolo 10"/>
            <p:cNvSpPr/>
            <p:nvPr/>
          </p:nvSpPr>
          <p:spPr bwMode="ltGray">
            <a:xfrm>
              <a:off x="6858000" y="1212274"/>
              <a:ext cx="2286000" cy="5036126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1000"/>
                </a:lnSpc>
              </a:pPr>
              <a:r>
                <a:rPr lang="it-IT" sz="2000" b="1" dirty="0" smtClean="0">
                  <a:solidFill>
                    <a:schemeClr val="bg1">
                      <a:lumMod val="50000"/>
                    </a:schemeClr>
                  </a:solidFill>
                  <a:latin typeface="Georgia" pitchFamily="18" charset="0"/>
                </a:rPr>
                <a:t>Clienti</a:t>
              </a:r>
            </a:p>
          </p:txBody>
        </p:sp>
        <p:sp>
          <p:nvSpPr>
            <p:cNvPr id="13" name="Rettangolo 12"/>
            <p:cNvSpPr/>
            <p:nvPr/>
          </p:nvSpPr>
          <p:spPr bwMode="ltGray">
            <a:xfrm>
              <a:off x="3962400" y="1212274"/>
              <a:ext cx="2895600" cy="5036126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1000"/>
                </a:lnSpc>
              </a:pPr>
              <a:r>
                <a:rPr lang="it-IT" sz="2000" b="1" dirty="0" smtClean="0">
                  <a:solidFill>
                    <a:schemeClr val="bg1">
                      <a:lumMod val="50000"/>
                    </a:schemeClr>
                  </a:solidFill>
                  <a:latin typeface="Georgia" pitchFamily="18" charset="0"/>
                </a:rPr>
                <a:t>Consumatori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761999" y="1940923"/>
              <a:ext cx="2971800" cy="1404005"/>
            </a:xfrm>
            <a:prstGeom prst="rect">
              <a:avLst/>
            </a:prstGeom>
            <a:noFill/>
          </p:spPr>
          <p:txBody>
            <a:bodyPr vert="horz" wrap="square" lIns="0" tIns="3600" rIns="0" bIns="3600" rtlCol="0">
              <a:noAutofit/>
            </a:bodyPr>
            <a:lstStyle/>
            <a:p>
              <a:pPr indent="-274320" algn="ctr">
                <a:lnSpc>
                  <a:spcPct val="101000"/>
                </a:lnSpc>
              </a:pP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Merchant</a:t>
              </a:r>
            </a:p>
            <a:p>
              <a:pPr indent="-274320" algn="ctr">
                <a:lnSpc>
                  <a:spcPct val="101000"/>
                </a:lnSpc>
              </a:pP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Venditori individuali</a:t>
              </a:r>
              <a:endParaRPr lang="it-IT" sz="1800" dirty="0">
                <a:solidFill>
                  <a:schemeClr val="bg1"/>
                </a:solidFill>
                <a:latin typeface="Georgia" pitchFamily="18" charset="0"/>
              </a:endParaRPr>
            </a:p>
            <a:p>
              <a:pPr indent="-274320" algn="ctr">
                <a:lnSpc>
                  <a:spcPct val="101000"/>
                </a:lnSpc>
              </a:pP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Clienti </a:t>
              </a:r>
              <a:endParaRPr lang="it-IT" sz="18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934200" y="1928923"/>
              <a:ext cx="1828801" cy="1404005"/>
            </a:xfrm>
            <a:prstGeom prst="rect">
              <a:avLst/>
            </a:prstGeom>
            <a:noFill/>
          </p:spPr>
          <p:txBody>
            <a:bodyPr vert="horz" wrap="square" lIns="0" tIns="3600" rIns="0" bIns="3600" rtlCol="0">
              <a:noAutofit/>
            </a:bodyPr>
            <a:lstStyle/>
            <a:p>
              <a:pPr indent="-274320" algn="ctr">
                <a:lnSpc>
                  <a:spcPct val="101000"/>
                </a:lnSpc>
              </a:pP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Merchant</a:t>
              </a:r>
            </a:p>
            <a:p>
              <a:pPr indent="-274320" algn="ctr">
                <a:lnSpc>
                  <a:spcPct val="101000"/>
                </a:lnSpc>
              </a:pP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Clienti</a:t>
              </a: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381938" y="1940923"/>
              <a:ext cx="2025616" cy="1404005"/>
            </a:xfrm>
            <a:prstGeom prst="rect">
              <a:avLst/>
            </a:prstGeom>
            <a:noFill/>
          </p:spPr>
          <p:txBody>
            <a:bodyPr vert="horz" wrap="square" lIns="0" tIns="3600" rIns="0" bIns="3600" rtlCol="0">
              <a:noAutofit/>
            </a:bodyPr>
            <a:lstStyle/>
            <a:p>
              <a:pPr indent="-274320" algn="ctr">
                <a:lnSpc>
                  <a:spcPct val="101000"/>
                </a:lnSpc>
              </a:pP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Merchant</a:t>
              </a:r>
            </a:p>
            <a:p>
              <a:pPr indent="-274320" algn="ctr">
                <a:lnSpc>
                  <a:spcPct val="101000"/>
                </a:lnSpc>
              </a:pP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Clienti</a:t>
              </a:r>
              <a:endParaRPr lang="it-IT" sz="18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58" name="CasellaDiTesto 2057"/>
            <p:cNvSpPr txBox="1"/>
            <p:nvPr/>
          </p:nvSpPr>
          <p:spPr>
            <a:xfrm rot="16200000">
              <a:off x="-448351" y="2154752"/>
              <a:ext cx="1476000" cy="42689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it-IT" sz="1400" b="1" dirty="0" smtClean="0">
                  <a:solidFill>
                    <a:schemeClr val="bg1"/>
                  </a:solidFill>
                  <a:latin typeface="Georgia" pitchFamily="18" charset="0"/>
                </a:rPr>
                <a:t>Amazon.com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761999" y="3482737"/>
              <a:ext cx="3048000" cy="1404005"/>
            </a:xfrm>
            <a:prstGeom prst="rect">
              <a:avLst/>
            </a:prstGeom>
            <a:noFill/>
          </p:spPr>
          <p:txBody>
            <a:bodyPr vert="horz" wrap="square" lIns="0" tIns="3600" rIns="0" bIns="3600" rtlCol="0">
              <a:noAutofit/>
            </a:bodyPr>
            <a:lstStyle/>
            <a:p>
              <a:pPr indent="-274320" algn="ctr">
                <a:lnSpc>
                  <a:spcPct val="101000"/>
                </a:lnSpc>
              </a:pP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Host</a:t>
              </a:r>
              <a:endParaRPr lang="it-IT" sz="1800" dirty="0" smtClean="0">
                <a:solidFill>
                  <a:schemeClr val="bg1"/>
                </a:solidFill>
                <a:latin typeface="Georgia" pitchFamily="18" charset="0"/>
              </a:endParaRPr>
            </a:p>
            <a:p>
              <a:pPr indent="-274320" algn="ctr">
                <a:lnSpc>
                  <a:spcPct val="101000"/>
                </a:lnSpc>
              </a:pP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Guest </a:t>
              </a:r>
              <a:endParaRPr lang="it-IT" sz="18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6934200" y="3470735"/>
              <a:ext cx="1828801" cy="1404005"/>
            </a:xfrm>
            <a:prstGeom prst="rect">
              <a:avLst/>
            </a:prstGeom>
            <a:noFill/>
          </p:spPr>
          <p:txBody>
            <a:bodyPr vert="horz" wrap="square" lIns="0" tIns="3600" rIns="0" bIns="3600" rtlCol="0">
              <a:noAutofit/>
            </a:bodyPr>
            <a:lstStyle/>
            <a:p>
              <a:pPr indent="-274320" algn="ctr">
                <a:lnSpc>
                  <a:spcPct val="101000"/>
                </a:lnSpc>
              </a:pP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Host</a:t>
              </a:r>
              <a:r>
                <a:rPr lang="it-IT" sz="1800" dirty="0" smtClean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  <a:endParaRPr lang="it-IT" sz="1800" dirty="0">
                <a:solidFill>
                  <a:schemeClr val="bg1"/>
                </a:solidFill>
                <a:latin typeface="Georgia" pitchFamily="18" charset="0"/>
              </a:endParaRPr>
            </a:p>
            <a:p>
              <a:pPr indent="-274320" algn="ctr">
                <a:lnSpc>
                  <a:spcPct val="101000"/>
                </a:lnSpc>
              </a:pP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Guest</a:t>
              </a:r>
              <a:endParaRPr lang="it-IT" sz="18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4381938" y="3482737"/>
              <a:ext cx="2025616" cy="1404005"/>
            </a:xfrm>
            <a:prstGeom prst="rect">
              <a:avLst/>
            </a:prstGeom>
            <a:noFill/>
          </p:spPr>
          <p:txBody>
            <a:bodyPr vert="horz" wrap="square" lIns="0" tIns="3600" rIns="0" bIns="3600" rtlCol="0">
              <a:noAutofit/>
            </a:bodyPr>
            <a:lstStyle/>
            <a:p>
              <a:pPr indent="-274320" algn="ctr">
                <a:lnSpc>
                  <a:spcPct val="101000"/>
                </a:lnSpc>
              </a:pP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Host</a:t>
              </a:r>
              <a:endParaRPr lang="it-IT" sz="1800" dirty="0" smtClean="0">
                <a:solidFill>
                  <a:schemeClr val="bg1"/>
                </a:solidFill>
                <a:latin typeface="Georgia" pitchFamily="18" charset="0"/>
              </a:endParaRPr>
            </a:p>
            <a:p>
              <a:pPr indent="-274320" algn="ctr">
                <a:lnSpc>
                  <a:spcPct val="101000"/>
                </a:lnSpc>
              </a:pP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Guest</a:t>
              </a:r>
              <a:r>
                <a:rPr lang="it-IT" sz="1800" dirty="0" smtClean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</a:p>
          </p:txBody>
        </p:sp>
        <p:sp>
          <p:nvSpPr>
            <p:cNvPr id="44" name="CasellaDiTesto 43"/>
            <p:cNvSpPr txBox="1"/>
            <p:nvPr/>
          </p:nvSpPr>
          <p:spPr>
            <a:xfrm rot="16200000">
              <a:off x="-448351" y="3696564"/>
              <a:ext cx="1476000" cy="42689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it-IT" sz="1400" b="1" dirty="0" smtClean="0">
                  <a:solidFill>
                    <a:schemeClr val="bg1"/>
                  </a:solidFill>
                  <a:latin typeface="Georgia" pitchFamily="18" charset="0"/>
                </a:rPr>
                <a:t>AirBnB.com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761999" y="5024544"/>
              <a:ext cx="2971800" cy="1404005"/>
            </a:xfrm>
            <a:prstGeom prst="rect">
              <a:avLst/>
            </a:prstGeom>
            <a:noFill/>
          </p:spPr>
          <p:txBody>
            <a:bodyPr vert="horz" wrap="square" lIns="0" tIns="3600" rIns="0" bIns="3600" rtlCol="0">
              <a:noAutofit/>
            </a:bodyPr>
            <a:lstStyle/>
            <a:p>
              <a:pPr indent="-274320" algn="ctr">
                <a:lnSpc>
                  <a:spcPct val="101000"/>
                </a:lnSpc>
              </a:pPr>
              <a:r>
                <a:rPr lang="it-IT" sz="1800" b="1" dirty="0" err="1" smtClean="0">
                  <a:solidFill>
                    <a:schemeClr val="bg1"/>
                  </a:solidFill>
                  <a:latin typeface="Georgia" pitchFamily="18" charset="0"/>
                </a:rPr>
                <a:t>Importer</a:t>
              </a: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  <a:endParaRPr lang="it-IT" sz="1800" dirty="0" smtClean="0">
                <a:solidFill>
                  <a:schemeClr val="bg1"/>
                </a:solidFill>
                <a:latin typeface="Georgia" pitchFamily="18" charset="0"/>
              </a:endParaRPr>
            </a:p>
            <a:p>
              <a:pPr indent="-274320" algn="ctr">
                <a:lnSpc>
                  <a:spcPct val="101000"/>
                </a:lnSpc>
              </a:pPr>
              <a:r>
                <a:rPr lang="it-IT" sz="1800" b="1" dirty="0" err="1" smtClean="0">
                  <a:solidFill>
                    <a:schemeClr val="bg1"/>
                  </a:solidFill>
                  <a:latin typeface="Georgia" pitchFamily="18" charset="0"/>
                </a:rPr>
                <a:t>Exporter</a:t>
              </a: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  <a:endParaRPr lang="it-IT" sz="1800" dirty="0" smtClean="0">
                <a:solidFill>
                  <a:schemeClr val="bg1"/>
                </a:solidFill>
                <a:latin typeface="Georgia" pitchFamily="18" charset="0"/>
              </a:endParaRPr>
            </a:p>
            <a:p>
              <a:pPr indent="-274320" algn="ctr">
                <a:lnSpc>
                  <a:spcPct val="101000"/>
                </a:lnSpc>
              </a:pPr>
              <a:r>
                <a:rPr lang="it-IT" sz="1800" b="1" dirty="0" err="1" smtClean="0">
                  <a:solidFill>
                    <a:schemeClr val="bg1"/>
                  </a:solidFill>
                  <a:latin typeface="Georgia" pitchFamily="18" charset="0"/>
                </a:rPr>
                <a:t>Inspector</a:t>
              </a: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  <a:endParaRPr lang="it-IT" sz="18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934200" y="5053118"/>
              <a:ext cx="1828801" cy="1404005"/>
            </a:xfrm>
            <a:prstGeom prst="rect">
              <a:avLst/>
            </a:prstGeom>
            <a:noFill/>
          </p:spPr>
          <p:txBody>
            <a:bodyPr vert="horz" wrap="square" lIns="0" tIns="3600" rIns="0" bIns="3600" rtlCol="0">
              <a:noAutofit/>
            </a:bodyPr>
            <a:lstStyle/>
            <a:p>
              <a:pPr indent="-274320" algn="ctr">
                <a:lnSpc>
                  <a:spcPct val="101000"/>
                </a:lnSpc>
              </a:pPr>
              <a:r>
                <a:rPr lang="it-IT" sz="1800" b="1" dirty="0" err="1" smtClean="0">
                  <a:solidFill>
                    <a:schemeClr val="bg1"/>
                  </a:solidFill>
                  <a:latin typeface="Georgia" pitchFamily="18" charset="0"/>
                </a:rPr>
                <a:t>Advertiser</a:t>
              </a:r>
              <a:endParaRPr lang="it-IT" sz="18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381938" y="5065122"/>
              <a:ext cx="2025616" cy="1404005"/>
            </a:xfrm>
            <a:prstGeom prst="rect">
              <a:avLst/>
            </a:prstGeom>
            <a:noFill/>
          </p:spPr>
          <p:txBody>
            <a:bodyPr vert="horz" wrap="square" lIns="0" tIns="3600" rIns="0" bIns="3600" rtlCol="0">
              <a:noAutofit/>
            </a:bodyPr>
            <a:lstStyle/>
            <a:p>
              <a:pPr indent="-274320" algn="ctr">
                <a:lnSpc>
                  <a:spcPct val="101000"/>
                </a:lnSpc>
              </a:pPr>
              <a:r>
                <a:rPr lang="it-IT" sz="1800" b="1" dirty="0" err="1" smtClean="0">
                  <a:solidFill>
                    <a:schemeClr val="bg1"/>
                  </a:solidFill>
                  <a:latin typeface="Georgia" pitchFamily="18" charset="0"/>
                </a:rPr>
                <a:t>Importer</a:t>
              </a:r>
              <a:endParaRPr lang="it-IT" sz="1800" dirty="0" smtClean="0">
                <a:solidFill>
                  <a:schemeClr val="bg1"/>
                </a:solidFill>
                <a:latin typeface="Georgia" pitchFamily="18" charset="0"/>
              </a:endParaRPr>
            </a:p>
            <a:p>
              <a:pPr indent="-274320" algn="ctr">
                <a:lnSpc>
                  <a:spcPct val="101000"/>
                </a:lnSpc>
              </a:pPr>
              <a:r>
                <a:rPr lang="it-IT" sz="1800" b="1" dirty="0" err="1" smtClean="0">
                  <a:solidFill>
                    <a:schemeClr val="bg1"/>
                  </a:solidFill>
                  <a:latin typeface="Georgia" pitchFamily="18" charset="0"/>
                </a:rPr>
                <a:t>Exporter</a:t>
              </a:r>
              <a:r>
                <a:rPr lang="it-IT" sz="1800" b="1" dirty="0" smtClean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  <a:endParaRPr lang="it-IT" sz="1800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 rot="16200000">
              <a:off x="-448351" y="5238377"/>
              <a:ext cx="1476000" cy="42689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it-IT" sz="1400" b="1" dirty="0" smtClean="0">
                  <a:solidFill>
                    <a:schemeClr val="bg1"/>
                  </a:solidFill>
                  <a:latin typeface="Georgia" pitchFamily="18" charset="0"/>
                </a:rPr>
                <a:t>Alibaba.com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4092-98C4-44A6-931F-128F963AF71C}" type="slidenum">
              <a:rPr lang="it-IT" smtClean="0"/>
              <a:t>7</a:t>
            </a:fld>
            <a:endParaRPr lang="it-I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8 ottobre 2014</a:t>
            </a:r>
            <a:endParaRPr lang="it-IT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33401" y="696700"/>
            <a:ext cx="6553200" cy="381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it-IT" sz="2400" b="1" i="1" smtClean="0">
                <a:latin typeface="+mj-lt"/>
                <a:ea typeface="+mj-ea"/>
                <a:cs typeface="+mj-cs"/>
              </a:rPr>
              <a:t>Modelli di business "disruptive"</a:t>
            </a:r>
            <a:endParaRPr lang="it-IT" sz="2400" b="1" i="1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32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09" y="1114838"/>
            <a:ext cx="8077200" cy="409162"/>
          </a:xfrm>
        </p:spPr>
        <p:txBody>
          <a:bodyPr/>
          <a:lstStyle/>
          <a:p>
            <a:r>
              <a:rPr lang="it-IT" sz="2000" b="0" i="0" dirty="0" smtClean="0"/>
              <a:t>La Value Chain dell'editoria </a:t>
            </a:r>
            <a:r>
              <a:rPr lang="it-IT" sz="2000" i="0" dirty="0" smtClean="0"/>
              <a:t>prima</a:t>
            </a:r>
            <a:r>
              <a:rPr lang="it-IT" sz="2000" b="0" i="0" dirty="0" smtClean="0"/>
              <a:t> di </a:t>
            </a:r>
            <a:r>
              <a:rPr lang="it-IT" sz="2000" b="0" i="0" dirty="0"/>
              <a:t>A</a:t>
            </a:r>
            <a:r>
              <a:rPr lang="it-IT" sz="2000" b="0" i="0" dirty="0" smtClean="0"/>
              <a:t>mazon</a:t>
            </a:r>
            <a:endParaRPr lang="it-IT" sz="2000" b="0" i="0" dirty="0"/>
          </a:p>
        </p:txBody>
      </p:sp>
      <p:sp>
        <p:nvSpPr>
          <p:cNvPr id="8" name="Rettangolo 7"/>
          <p:cNvSpPr/>
          <p:nvPr/>
        </p:nvSpPr>
        <p:spPr bwMode="ltGray">
          <a:xfrm>
            <a:off x="1797394" y="1698856"/>
            <a:ext cx="5374379" cy="551905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 smtClean="0">
                <a:solidFill>
                  <a:schemeClr val="bg1"/>
                </a:solidFill>
                <a:latin typeface="Georgia" pitchFamily="18" charset="0"/>
              </a:rPr>
              <a:t>Firm</a:t>
            </a:r>
            <a:r>
              <a:rPr lang="it-IT" sz="16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Georgia" pitchFamily="18" charset="0"/>
              </a:rPr>
              <a:t>I</a:t>
            </a:r>
            <a:r>
              <a:rPr lang="it-IT" sz="1600" b="1" dirty="0" err="1" smtClean="0">
                <a:solidFill>
                  <a:schemeClr val="bg1"/>
                </a:solidFill>
                <a:latin typeface="Georgia" pitchFamily="18" charset="0"/>
              </a:rPr>
              <a:t>nfrastructure</a:t>
            </a:r>
            <a:endParaRPr lang="it-IT" sz="16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Rettangolo 10"/>
          <p:cNvSpPr/>
          <p:nvPr/>
        </p:nvSpPr>
        <p:spPr bwMode="ltGray">
          <a:xfrm>
            <a:off x="1797394" y="2283419"/>
            <a:ext cx="5338309" cy="551905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Georgia" pitchFamily="18" charset="0"/>
              </a:rPr>
              <a:t>Business </a:t>
            </a:r>
            <a:r>
              <a:rPr lang="it-IT" sz="1600" b="1" dirty="0" err="1" smtClean="0">
                <a:solidFill>
                  <a:schemeClr val="bg1"/>
                </a:solidFill>
                <a:latin typeface="Georgia" pitchFamily="18" charset="0"/>
              </a:rPr>
              <a:t>Strategy</a:t>
            </a:r>
            <a:r>
              <a:rPr lang="it-IT" sz="1600" b="1" dirty="0" smtClean="0">
                <a:solidFill>
                  <a:schemeClr val="bg1"/>
                </a:solidFill>
                <a:latin typeface="Georgia" pitchFamily="18" charset="0"/>
              </a:rPr>
              <a:t> &amp; Planning</a:t>
            </a:r>
          </a:p>
        </p:txBody>
      </p:sp>
      <p:sp>
        <p:nvSpPr>
          <p:cNvPr id="12" name="Rettangolo 11"/>
          <p:cNvSpPr/>
          <p:nvPr/>
        </p:nvSpPr>
        <p:spPr bwMode="ltGray">
          <a:xfrm>
            <a:off x="1797394" y="4995466"/>
            <a:ext cx="5915424" cy="360000"/>
          </a:xfrm>
          <a:prstGeom prst="rect">
            <a:avLst/>
          </a:prstGeom>
          <a:solidFill>
            <a:schemeClr val="tx2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Georgia" pitchFamily="18" charset="0"/>
              </a:rPr>
              <a:t>Human Resource Management</a:t>
            </a:r>
          </a:p>
        </p:txBody>
      </p:sp>
      <p:sp>
        <p:nvSpPr>
          <p:cNvPr id="13" name="Rettangolo 12"/>
          <p:cNvSpPr/>
          <p:nvPr/>
        </p:nvSpPr>
        <p:spPr bwMode="ltGray">
          <a:xfrm>
            <a:off x="1797394" y="5404303"/>
            <a:ext cx="5338309" cy="360000"/>
          </a:xfrm>
          <a:prstGeom prst="rect">
            <a:avLst/>
          </a:prstGeom>
          <a:solidFill>
            <a:schemeClr val="tx2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Georgia" pitchFamily="18" charset="0"/>
              </a:rPr>
              <a:t>Business </a:t>
            </a:r>
            <a:r>
              <a:rPr lang="it-IT" sz="1600" b="1" dirty="0" err="1" smtClean="0">
                <a:solidFill>
                  <a:schemeClr val="bg1"/>
                </a:solidFill>
                <a:latin typeface="Georgia" pitchFamily="18" charset="0"/>
              </a:rPr>
              <a:t>Process</a:t>
            </a:r>
            <a:r>
              <a:rPr lang="it-IT" sz="16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latin typeface="Georgia" pitchFamily="18" charset="0"/>
              </a:rPr>
              <a:t>Support</a:t>
            </a:r>
            <a:endParaRPr lang="it-IT" sz="16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Rettangolo 13"/>
          <p:cNvSpPr/>
          <p:nvPr/>
        </p:nvSpPr>
        <p:spPr bwMode="ltGray">
          <a:xfrm>
            <a:off x="1797394" y="5802084"/>
            <a:ext cx="5374379" cy="360000"/>
          </a:xfrm>
          <a:prstGeom prst="rect">
            <a:avLst/>
          </a:prstGeom>
          <a:solidFill>
            <a:schemeClr val="tx2"/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Georgia" pitchFamily="18" charset="0"/>
              </a:rPr>
              <a:t>Finance</a:t>
            </a:r>
          </a:p>
        </p:txBody>
      </p:sp>
      <p:sp>
        <p:nvSpPr>
          <p:cNvPr id="15" name="Rettangolo 14"/>
          <p:cNvSpPr/>
          <p:nvPr/>
        </p:nvSpPr>
        <p:spPr bwMode="ltGray">
          <a:xfrm rot="16200000">
            <a:off x="955135" y="3730586"/>
            <a:ext cx="2088000" cy="37644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Georgia" pitchFamily="18" charset="0"/>
              </a:rPr>
              <a:t>Content </a:t>
            </a:r>
            <a:r>
              <a:rPr lang="it-IT" sz="1200" b="1" dirty="0" err="1" smtClean="0">
                <a:solidFill>
                  <a:schemeClr val="bg1"/>
                </a:solidFill>
                <a:latin typeface="Georgia" pitchFamily="18" charset="0"/>
              </a:rPr>
              <a:t>acquisition</a:t>
            </a:r>
            <a:endParaRPr lang="it-IT" sz="12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Rettangolo 15"/>
          <p:cNvSpPr/>
          <p:nvPr/>
        </p:nvSpPr>
        <p:spPr bwMode="ltGray">
          <a:xfrm rot="16200000">
            <a:off x="1366930" y="3711767"/>
            <a:ext cx="2088000" cy="4140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Georgia" pitchFamily="18" charset="0"/>
              </a:rPr>
              <a:t>Content </a:t>
            </a:r>
            <a:r>
              <a:rPr lang="it-IT" sz="1200" b="1" dirty="0" err="1">
                <a:solidFill>
                  <a:schemeClr val="bg1"/>
                </a:solidFill>
                <a:latin typeface="Georgia" pitchFamily="18" charset="0"/>
              </a:rPr>
              <a:t>d</a:t>
            </a:r>
            <a:r>
              <a:rPr lang="it-IT" sz="1200" b="1" dirty="0" err="1" smtClean="0">
                <a:solidFill>
                  <a:schemeClr val="bg1"/>
                </a:solidFill>
                <a:latin typeface="Georgia" pitchFamily="18" charset="0"/>
              </a:rPr>
              <a:t>elevopment</a:t>
            </a:r>
            <a:endParaRPr lang="it-IT" sz="12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Rettangolo 16"/>
          <p:cNvSpPr/>
          <p:nvPr/>
        </p:nvSpPr>
        <p:spPr bwMode="ltGray">
          <a:xfrm rot="16200000">
            <a:off x="1843078" y="3674118"/>
            <a:ext cx="2088000" cy="48937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Georgia" pitchFamily="18" charset="0"/>
              </a:rPr>
              <a:t>Product </a:t>
            </a:r>
            <a:r>
              <a:rPr lang="it-IT" sz="1200" b="1" dirty="0" err="1" smtClean="0">
                <a:solidFill>
                  <a:schemeClr val="bg1"/>
                </a:solidFill>
                <a:latin typeface="Georgia" pitchFamily="18" charset="0"/>
              </a:rPr>
              <a:t>development</a:t>
            </a:r>
            <a:r>
              <a:rPr lang="it-IT" sz="1200" b="1" dirty="0" smtClean="0">
                <a:solidFill>
                  <a:schemeClr val="bg1"/>
                </a:solidFill>
                <a:latin typeface="Georgia" pitchFamily="18" charset="0"/>
              </a:rPr>
              <a:t> &amp; design</a:t>
            </a:r>
          </a:p>
        </p:txBody>
      </p:sp>
      <p:sp>
        <p:nvSpPr>
          <p:cNvPr id="18" name="Rettangolo 17"/>
          <p:cNvSpPr/>
          <p:nvPr/>
        </p:nvSpPr>
        <p:spPr bwMode="ltGray">
          <a:xfrm rot="16200000">
            <a:off x="2293416" y="3730585"/>
            <a:ext cx="2088000" cy="37644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Georgia" pitchFamily="18" charset="0"/>
              </a:rPr>
              <a:t>Project management</a:t>
            </a:r>
          </a:p>
        </p:txBody>
      </p:sp>
      <p:sp>
        <p:nvSpPr>
          <p:cNvPr id="19" name="Rettangolo 18"/>
          <p:cNvSpPr/>
          <p:nvPr/>
        </p:nvSpPr>
        <p:spPr bwMode="ltGray">
          <a:xfrm rot="16200000">
            <a:off x="2709154" y="3730585"/>
            <a:ext cx="2088000" cy="37644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Georgia" pitchFamily="18" charset="0"/>
              </a:rPr>
              <a:t>Content </a:t>
            </a:r>
            <a:r>
              <a:rPr lang="it-IT" sz="1200" b="1" dirty="0" err="1" smtClean="0">
                <a:solidFill>
                  <a:schemeClr val="bg1"/>
                </a:solidFill>
                <a:latin typeface="Georgia" pitchFamily="18" charset="0"/>
              </a:rPr>
              <a:t>formatting</a:t>
            </a:r>
            <a:endParaRPr lang="it-IT" sz="12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Rettangolo 19"/>
          <p:cNvSpPr/>
          <p:nvPr/>
        </p:nvSpPr>
        <p:spPr bwMode="ltGray">
          <a:xfrm rot="16200000">
            <a:off x="3124893" y="3730584"/>
            <a:ext cx="2088000" cy="37644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Georgia" pitchFamily="18" charset="0"/>
              </a:rPr>
              <a:t>Marketing</a:t>
            </a:r>
          </a:p>
        </p:txBody>
      </p:sp>
      <p:sp>
        <p:nvSpPr>
          <p:cNvPr id="21" name="Rettangolo 20"/>
          <p:cNvSpPr/>
          <p:nvPr/>
        </p:nvSpPr>
        <p:spPr bwMode="ltGray">
          <a:xfrm rot="16200000">
            <a:off x="3540630" y="3730585"/>
            <a:ext cx="2088000" cy="37644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Georgia" pitchFamily="18" charset="0"/>
              </a:rPr>
              <a:t>Promotion</a:t>
            </a:r>
          </a:p>
        </p:txBody>
      </p:sp>
      <p:sp>
        <p:nvSpPr>
          <p:cNvPr id="22" name="Rettangolo 21"/>
          <p:cNvSpPr/>
          <p:nvPr/>
        </p:nvSpPr>
        <p:spPr bwMode="ltGray">
          <a:xfrm rot="16200000">
            <a:off x="3956368" y="3730585"/>
            <a:ext cx="2088000" cy="37644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Georgia" pitchFamily="18" charset="0"/>
              </a:rPr>
              <a:t>Sales</a:t>
            </a:r>
          </a:p>
        </p:txBody>
      </p:sp>
      <p:sp>
        <p:nvSpPr>
          <p:cNvPr id="23" name="Rettangolo 22"/>
          <p:cNvSpPr/>
          <p:nvPr/>
        </p:nvSpPr>
        <p:spPr bwMode="ltGray">
          <a:xfrm rot="16200000">
            <a:off x="4360723" y="3730585"/>
            <a:ext cx="2088000" cy="37644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  <a:latin typeface="Georgia" pitchFamily="18" charset="0"/>
              </a:rPr>
              <a:t>Manufacturing</a:t>
            </a:r>
          </a:p>
        </p:txBody>
      </p:sp>
      <p:sp>
        <p:nvSpPr>
          <p:cNvPr id="24" name="Rettangolo 23"/>
          <p:cNvSpPr/>
          <p:nvPr/>
        </p:nvSpPr>
        <p:spPr bwMode="ltGray">
          <a:xfrm rot="16200000">
            <a:off x="4781086" y="3730585"/>
            <a:ext cx="2088000" cy="37644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 smtClean="0">
                <a:solidFill>
                  <a:schemeClr val="bg1"/>
                </a:solidFill>
                <a:latin typeface="Georgia" pitchFamily="18" charset="0"/>
              </a:rPr>
              <a:t>Fulfillment</a:t>
            </a:r>
            <a:endParaRPr lang="it-IT" sz="12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" name="Rettangolo 24"/>
          <p:cNvSpPr/>
          <p:nvPr/>
        </p:nvSpPr>
        <p:spPr bwMode="ltGray">
          <a:xfrm rot="16200000">
            <a:off x="5201448" y="3730585"/>
            <a:ext cx="2088000" cy="37644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 smtClean="0">
                <a:solidFill>
                  <a:schemeClr val="bg1"/>
                </a:solidFill>
                <a:latin typeface="Georgia" pitchFamily="18" charset="0"/>
              </a:rPr>
              <a:t>Warehousing</a:t>
            </a:r>
            <a:endParaRPr lang="it-IT" sz="12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Rettangolo 25"/>
          <p:cNvSpPr/>
          <p:nvPr/>
        </p:nvSpPr>
        <p:spPr bwMode="ltGray">
          <a:xfrm rot="16200000">
            <a:off x="5605803" y="3730585"/>
            <a:ext cx="2088000" cy="37644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err="1" smtClean="0">
                <a:solidFill>
                  <a:schemeClr val="bg1"/>
                </a:solidFill>
                <a:latin typeface="Georgia" pitchFamily="18" charset="0"/>
              </a:rPr>
              <a:t>Customer</a:t>
            </a:r>
            <a:r>
              <a:rPr lang="it-IT" sz="1200" b="1" dirty="0" smtClean="0">
                <a:solidFill>
                  <a:schemeClr val="bg1"/>
                </a:solidFill>
                <a:latin typeface="Georgia" pitchFamily="18" charset="0"/>
              </a:rPr>
              <a:t> service</a:t>
            </a:r>
          </a:p>
        </p:txBody>
      </p:sp>
      <p:sp>
        <p:nvSpPr>
          <p:cNvPr id="27" name="Rettangolo 26"/>
          <p:cNvSpPr/>
          <p:nvPr/>
        </p:nvSpPr>
        <p:spPr bwMode="ltGray">
          <a:xfrm rot="16200000">
            <a:off x="6096827" y="3655297"/>
            <a:ext cx="2088000" cy="52702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200" b="1" dirty="0" err="1" smtClean="0">
                <a:solidFill>
                  <a:schemeClr val="bg1"/>
                </a:solidFill>
                <a:latin typeface="Georgia" pitchFamily="18" charset="0"/>
              </a:rPr>
              <a:t>Other</a:t>
            </a:r>
            <a:r>
              <a:rPr lang="it-IT" sz="12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it-IT" sz="1200" b="1" dirty="0" err="1" smtClean="0">
                <a:solidFill>
                  <a:schemeClr val="bg1"/>
                </a:solidFill>
                <a:latin typeface="Georgia" pitchFamily="18" charset="0"/>
              </a:rPr>
              <a:t>revenue</a:t>
            </a:r>
            <a:r>
              <a:rPr lang="it-IT" sz="12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it-IT" sz="1200" b="1" dirty="0" err="1" smtClean="0">
                <a:solidFill>
                  <a:schemeClr val="bg1"/>
                </a:solidFill>
                <a:latin typeface="Georgia" pitchFamily="18" charset="0"/>
              </a:rPr>
              <a:t>services</a:t>
            </a:r>
            <a:endParaRPr lang="it-IT" sz="12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Gallone 8"/>
          <p:cNvSpPr/>
          <p:nvPr/>
        </p:nvSpPr>
        <p:spPr bwMode="ltGray">
          <a:xfrm>
            <a:off x="6779495" y="1698856"/>
            <a:ext cx="1510438" cy="4463229"/>
          </a:xfrm>
          <a:prstGeom prst="chevron">
            <a:avLst>
              <a:gd name="adj" fmla="val 40118"/>
            </a:avLst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00050" y="2013130"/>
            <a:ext cx="1397344" cy="38649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it-IT" sz="2000" b="1" dirty="0" smtClean="0">
                <a:solidFill>
                  <a:schemeClr val="accent2"/>
                </a:solidFill>
                <a:latin typeface="Georgia" pitchFamily="18" charset="0"/>
              </a:rPr>
              <a:t>Strategic </a:t>
            </a:r>
            <a:r>
              <a:rPr lang="it-IT" sz="2000" b="1" dirty="0" err="1" smtClean="0">
                <a:solidFill>
                  <a:schemeClr val="accent2"/>
                </a:solidFill>
                <a:latin typeface="Georgia" pitchFamily="18" charset="0"/>
              </a:rPr>
              <a:t>Functions</a:t>
            </a:r>
            <a:endParaRPr lang="it-IT" sz="2000" b="1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00050" y="3482656"/>
            <a:ext cx="1397344" cy="38649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Core </a:t>
            </a:r>
            <a:r>
              <a:rPr lang="it-IT" sz="2000" b="1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Functions</a:t>
            </a:r>
            <a:endParaRPr lang="it-IT" sz="20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400050" y="5186583"/>
            <a:ext cx="1397344" cy="38649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it-IT" sz="2000" b="1" dirty="0" err="1" smtClean="0">
                <a:solidFill>
                  <a:schemeClr val="tx2"/>
                </a:solidFill>
                <a:latin typeface="Georgia" pitchFamily="18" charset="0"/>
              </a:rPr>
              <a:t>Support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it-IT" sz="2000" b="1" dirty="0" err="1" smtClean="0">
                <a:solidFill>
                  <a:schemeClr val="tx2"/>
                </a:solidFill>
                <a:latin typeface="Georgia" pitchFamily="18" charset="0"/>
              </a:rPr>
              <a:t>Functions</a:t>
            </a:r>
            <a:endParaRPr lang="it-IT" sz="2000" b="1" dirty="0" smtClean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 rot="16200000">
            <a:off x="7077122" y="3749783"/>
            <a:ext cx="1336305" cy="40414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it-IT" sz="2400" dirty="0" err="1" smtClean="0">
                <a:solidFill>
                  <a:schemeClr val="bg1"/>
                </a:solidFill>
                <a:latin typeface="Georgia" pitchFamily="18" charset="0"/>
              </a:rPr>
              <a:t>Margin</a:t>
            </a:r>
            <a:endParaRPr lang="it-IT" sz="2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4092-98C4-44A6-931F-128F963AF71C}" type="slidenum">
              <a:rPr lang="it-IT" smtClean="0"/>
              <a:t>8</a:t>
            </a:fld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8 ottobre 2014</a:t>
            </a:r>
            <a:endParaRPr lang="it-IT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33401" y="696700"/>
            <a:ext cx="6553200" cy="381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it-IT" sz="2400" b="1" i="1" dirty="0" smtClean="0">
                <a:latin typeface="+mj-lt"/>
                <a:ea typeface="+mj-ea"/>
                <a:cs typeface="+mj-cs"/>
              </a:rPr>
              <a:t>Modelli di business "disruptive"</a:t>
            </a:r>
          </a:p>
        </p:txBody>
      </p:sp>
    </p:spTree>
    <p:extLst>
      <p:ext uri="{BB962C8B-B14F-4D97-AF65-F5344CB8AC3E}">
        <p14:creationId xmlns:p14="http://schemas.microsoft.com/office/powerpoint/2010/main" val="21743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4092-98C4-44A6-931F-128F963AF71C}" type="slidenum">
              <a:rPr lang="it-IT" smtClean="0"/>
              <a:t>9</a:t>
            </a:fld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8 ottobre 2014</a:t>
            </a:r>
            <a:endParaRPr lang="it-IT" dirty="0"/>
          </a:p>
        </p:txBody>
      </p:sp>
      <p:grpSp>
        <p:nvGrpSpPr>
          <p:cNvPr id="8" name="Group 7"/>
          <p:cNvGrpSpPr/>
          <p:nvPr/>
        </p:nvGrpSpPr>
        <p:grpSpPr>
          <a:xfrm>
            <a:off x="609591" y="1414613"/>
            <a:ext cx="8178260" cy="5025923"/>
            <a:chOff x="609591" y="1266023"/>
            <a:chExt cx="8178260" cy="5025923"/>
          </a:xfrm>
        </p:grpSpPr>
        <p:sp>
          <p:nvSpPr>
            <p:cNvPr id="6" name="Rectangle 5"/>
            <p:cNvSpPr/>
            <p:nvPr/>
          </p:nvSpPr>
          <p:spPr bwMode="ltGray">
            <a:xfrm>
              <a:off x="4740968" y="1295400"/>
              <a:ext cx="342661" cy="495300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3" name="Rettangolo 42"/>
            <p:cNvSpPr/>
            <p:nvPr/>
          </p:nvSpPr>
          <p:spPr bwMode="ltGray">
            <a:xfrm>
              <a:off x="4953000" y="1295400"/>
              <a:ext cx="2304000" cy="4953000"/>
            </a:xfrm>
            <a:prstGeom prst="rect">
              <a:avLst/>
            </a:prstGeom>
            <a:solidFill>
              <a:srgbClr val="A6A6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1000"/>
                </a:lnSpc>
              </a:pPr>
              <a:r>
                <a:rPr lang="it-IT" sz="1400" b="1" dirty="0" smtClean="0">
                  <a:solidFill>
                    <a:srgbClr val="C00000"/>
                  </a:solidFill>
                  <a:latin typeface="Georgia" pitchFamily="18" charset="0"/>
                </a:rPr>
                <a:t>Tradizionale (su carta)</a:t>
              </a:r>
            </a:p>
          </p:txBody>
        </p:sp>
        <p:sp>
          <p:nvSpPr>
            <p:cNvPr id="42" name="Rettangolo 41"/>
            <p:cNvSpPr/>
            <p:nvPr/>
          </p:nvSpPr>
          <p:spPr bwMode="ltGray">
            <a:xfrm>
              <a:off x="2514600" y="1295400"/>
              <a:ext cx="2304000" cy="4953000"/>
            </a:xfrm>
            <a:prstGeom prst="rect">
              <a:avLst/>
            </a:prstGeom>
            <a:solidFill>
              <a:srgbClr val="A6A6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01000"/>
                </a:lnSpc>
              </a:pPr>
              <a:r>
                <a:rPr lang="it-IT" sz="1400" b="1" dirty="0" smtClean="0">
                  <a:solidFill>
                    <a:srgbClr val="C00000"/>
                  </a:solidFill>
                  <a:latin typeface="Georgia" pitchFamily="18" charset="0"/>
                </a:rPr>
                <a:t>Digitale</a:t>
              </a:r>
            </a:p>
          </p:txBody>
        </p:sp>
        <p:grpSp>
          <p:nvGrpSpPr>
            <p:cNvPr id="36" name="Gruppo 35"/>
            <p:cNvGrpSpPr>
              <a:grpSpLocks noChangeAspect="1"/>
            </p:cNvGrpSpPr>
            <p:nvPr/>
          </p:nvGrpSpPr>
          <p:grpSpPr>
            <a:xfrm rot="5400000">
              <a:off x="-1065169" y="2940783"/>
              <a:ext cx="5025923" cy="1676403"/>
              <a:chOff x="1066411" y="2514599"/>
              <a:chExt cx="6911415" cy="1905005"/>
            </a:xfrm>
          </p:grpSpPr>
          <p:sp>
            <p:nvSpPr>
              <p:cNvPr id="18" name="Rettangolo 17"/>
              <p:cNvSpPr/>
              <p:nvPr/>
            </p:nvSpPr>
            <p:spPr bwMode="ltGray">
              <a:xfrm rot="16200000">
                <a:off x="1016100" y="3251099"/>
                <a:ext cx="1905000" cy="432000"/>
              </a:xfrm>
              <a:prstGeom prst="rect">
                <a:avLst/>
              </a:prstGeom>
              <a:solidFill>
                <a:srgbClr val="C0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 smtClean="0">
                    <a:solidFill>
                      <a:schemeClr val="bg1"/>
                    </a:solidFill>
                    <a:latin typeface="Georgia" pitchFamily="18" charset="0"/>
                  </a:rPr>
                  <a:t>Content </a:t>
                </a:r>
                <a:r>
                  <a:rPr lang="it-IT" sz="1050" b="1" dirty="0" err="1" smtClean="0">
                    <a:solidFill>
                      <a:schemeClr val="bg1"/>
                    </a:solidFill>
                    <a:latin typeface="Georgia" pitchFamily="18" charset="0"/>
                  </a:rPr>
                  <a:t>acquisition</a:t>
                </a:r>
                <a:endParaRPr lang="it-IT" sz="1050" b="1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9" name="Rettangolo 18"/>
              <p:cNvSpPr/>
              <p:nvPr/>
            </p:nvSpPr>
            <p:spPr bwMode="ltGray">
              <a:xfrm rot="16200000">
                <a:off x="1455240" y="3251100"/>
                <a:ext cx="1905000" cy="432000"/>
              </a:xfrm>
              <a:prstGeom prst="rect">
                <a:avLst/>
              </a:prstGeom>
              <a:solidFill>
                <a:srgbClr val="C0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 smtClean="0">
                    <a:solidFill>
                      <a:schemeClr val="bg1"/>
                    </a:solidFill>
                    <a:latin typeface="Georgia" pitchFamily="18" charset="0"/>
                  </a:rPr>
                  <a:t>Content </a:t>
                </a:r>
                <a:r>
                  <a:rPr lang="it-IT" sz="1050" b="1" dirty="0" err="1">
                    <a:solidFill>
                      <a:schemeClr val="bg1"/>
                    </a:solidFill>
                    <a:latin typeface="Georgia" pitchFamily="18" charset="0"/>
                  </a:rPr>
                  <a:t>d</a:t>
                </a:r>
                <a:r>
                  <a:rPr lang="it-IT" sz="1050" b="1" dirty="0" err="1" smtClean="0">
                    <a:solidFill>
                      <a:schemeClr val="bg1"/>
                    </a:solidFill>
                    <a:latin typeface="Georgia" pitchFamily="18" charset="0"/>
                  </a:rPr>
                  <a:t>elevopment</a:t>
                </a:r>
                <a:endParaRPr lang="it-IT" sz="1050" b="1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20" name="Rettangolo 19"/>
              <p:cNvSpPr/>
              <p:nvPr/>
            </p:nvSpPr>
            <p:spPr bwMode="ltGray">
              <a:xfrm rot="16200000">
                <a:off x="1894380" y="3251100"/>
                <a:ext cx="1905000" cy="432000"/>
              </a:xfrm>
              <a:prstGeom prst="rect">
                <a:avLst/>
              </a:prstGeom>
              <a:solidFill>
                <a:srgbClr val="C0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 smtClean="0">
                    <a:solidFill>
                      <a:schemeClr val="bg1"/>
                    </a:solidFill>
                    <a:latin typeface="Georgia" pitchFamily="18" charset="0"/>
                  </a:rPr>
                  <a:t>Product </a:t>
                </a:r>
                <a:r>
                  <a:rPr lang="it-IT" sz="1050" b="1" dirty="0" err="1" smtClean="0">
                    <a:solidFill>
                      <a:schemeClr val="bg1"/>
                    </a:solidFill>
                    <a:latin typeface="Georgia" pitchFamily="18" charset="0"/>
                  </a:rPr>
                  <a:t>development</a:t>
                </a:r>
                <a:r>
                  <a:rPr lang="it-IT" sz="1050" b="1" dirty="0" smtClean="0">
                    <a:solidFill>
                      <a:schemeClr val="bg1"/>
                    </a:solidFill>
                    <a:latin typeface="Georgia" pitchFamily="18" charset="0"/>
                  </a:rPr>
                  <a:t> &amp; design</a:t>
                </a:r>
              </a:p>
            </p:txBody>
          </p:sp>
          <p:sp>
            <p:nvSpPr>
              <p:cNvPr id="21" name="Rettangolo 20"/>
              <p:cNvSpPr/>
              <p:nvPr/>
            </p:nvSpPr>
            <p:spPr bwMode="ltGray">
              <a:xfrm rot="16200000">
                <a:off x="2333520" y="3251100"/>
                <a:ext cx="1905000" cy="432000"/>
              </a:xfrm>
              <a:prstGeom prst="rect">
                <a:avLst/>
              </a:prstGeom>
              <a:solidFill>
                <a:srgbClr val="C0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 smtClean="0">
                    <a:solidFill>
                      <a:schemeClr val="bg1"/>
                    </a:solidFill>
                    <a:latin typeface="Georgia" pitchFamily="18" charset="0"/>
                  </a:rPr>
                  <a:t>Project management</a:t>
                </a:r>
              </a:p>
            </p:txBody>
          </p:sp>
          <p:sp>
            <p:nvSpPr>
              <p:cNvPr id="22" name="Rettangolo 21"/>
              <p:cNvSpPr/>
              <p:nvPr/>
            </p:nvSpPr>
            <p:spPr bwMode="ltGray">
              <a:xfrm rot="16200000">
                <a:off x="2772660" y="3251100"/>
                <a:ext cx="1905000" cy="432000"/>
              </a:xfrm>
              <a:prstGeom prst="rect">
                <a:avLst/>
              </a:prstGeom>
              <a:solidFill>
                <a:srgbClr val="C0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 smtClean="0">
                    <a:solidFill>
                      <a:schemeClr val="bg1"/>
                    </a:solidFill>
                    <a:latin typeface="Georgia" pitchFamily="18" charset="0"/>
                  </a:rPr>
                  <a:t>Content </a:t>
                </a:r>
                <a:r>
                  <a:rPr lang="it-IT" sz="1050" b="1" dirty="0" err="1" smtClean="0">
                    <a:solidFill>
                      <a:schemeClr val="bg1"/>
                    </a:solidFill>
                    <a:latin typeface="Georgia" pitchFamily="18" charset="0"/>
                  </a:rPr>
                  <a:t>formatting</a:t>
                </a:r>
                <a:endParaRPr lang="it-IT" sz="1050" b="1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23" name="Rettangolo 22"/>
              <p:cNvSpPr/>
              <p:nvPr/>
            </p:nvSpPr>
            <p:spPr bwMode="ltGray">
              <a:xfrm rot="16200000">
                <a:off x="3211800" y="3251099"/>
                <a:ext cx="1905000" cy="432000"/>
              </a:xfrm>
              <a:prstGeom prst="rect">
                <a:avLst/>
              </a:prstGeom>
              <a:solidFill>
                <a:srgbClr val="C0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 smtClean="0">
                    <a:solidFill>
                      <a:schemeClr val="bg1"/>
                    </a:solidFill>
                    <a:latin typeface="Georgia" pitchFamily="18" charset="0"/>
                  </a:rPr>
                  <a:t>Marketing</a:t>
                </a:r>
              </a:p>
            </p:txBody>
          </p:sp>
          <p:sp>
            <p:nvSpPr>
              <p:cNvPr id="24" name="Rettangolo 23"/>
              <p:cNvSpPr/>
              <p:nvPr/>
            </p:nvSpPr>
            <p:spPr bwMode="ltGray">
              <a:xfrm rot="16200000">
                <a:off x="3650940" y="3251100"/>
                <a:ext cx="1905000" cy="432000"/>
              </a:xfrm>
              <a:prstGeom prst="rect">
                <a:avLst/>
              </a:prstGeom>
              <a:solidFill>
                <a:srgbClr val="C0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 smtClean="0">
                    <a:solidFill>
                      <a:schemeClr val="bg1"/>
                    </a:solidFill>
                    <a:latin typeface="Georgia" pitchFamily="18" charset="0"/>
                  </a:rPr>
                  <a:t>Promotion</a:t>
                </a:r>
              </a:p>
            </p:txBody>
          </p:sp>
          <p:sp>
            <p:nvSpPr>
              <p:cNvPr id="25" name="Rettangolo 24"/>
              <p:cNvSpPr/>
              <p:nvPr/>
            </p:nvSpPr>
            <p:spPr bwMode="ltGray">
              <a:xfrm rot="16200000">
                <a:off x="4090080" y="3251100"/>
                <a:ext cx="1905000" cy="432000"/>
              </a:xfrm>
              <a:prstGeom prst="rect">
                <a:avLst/>
              </a:prstGeom>
              <a:solidFill>
                <a:srgbClr val="C0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 smtClean="0">
                    <a:solidFill>
                      <a:schemeClr val="bg1"/>
                    </a:solidFill>
                    <a:latin typeface="Georgia" pitchFamily="18" charset="0"/>
                  </a:rPr>
                  <a:t>Sales</a:t>
                </a:r>
              </a:p>
            </p:txBody>
          </p:sp>
          <p:sp>
            <p:nvSpPr>
              <p:cNvPr id="26" name="Rettangolo 25"/>
              <p:cNvSpPr/>
              <p:nvPr/>
            </p:nvSpPr>
            <p:spPr bwMode="ltGray">
              <a:xfrm rot="16200000">
                <a:off x="4529220" y="3251100"/>
                <a:ext cx="1905000" cy="432000"/>
              </a:xfrm>
              <a:prstGeom prst="rect">
                <a:avLst/>
              </a:prstGeom>
              <a:solidFill>
                <a:srgbClr val="C0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 smtClean="0">
                    <a:solidFill>
                      <a:schemeClr val="bg1"/>
                    </a:solidFill>
                    <a:latin typeface="Georgia" pitchFamily="18" charset="0"/>
                  </a:rPr>
                  <a:t>Manufacturing</a:t>
                </a:r>
              </a:p>
            </p:txBody>
          </p:sp>
          <p:sp>
            <p:nvSpPr>
              <p:cNvPr id="27" name="Rettangolo 26"/>
              <p:cNvSpPr/>
              <p:nvPr/>
            </p:nvSpPr>
            <p:spPr bwMode="ltGray">
              <a:xfrm rot="16200000">
                <a:off x="4968360" y="3251100"/>
                <a:ext cx="1905000" cy="432000"/>
              </a:xfrm>
              <a:prstGeom prst="rect">
                <a:avLst/>
              </a:prstGeom>
              <a:solidFill>
                <a:srgbClr val="C0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 err="1" smtClean="0">
                    <a:solidFill>
                      <a:schemeClr val="bg1"/>
                    </a:solidFill>
                    <a:latin typeface="Georgia" pitchFamily="18" charset="0"/>
                  </a:rPr>
                  <a:t>Fulfillment</a:t>
                </a:r>
                <a:endParaRPr lang="it-IT" sz="1050" b="1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28" name="Rettangolo 27"/>
              <p:cNvSpPr/>
              <p:nvPr/>
            </p:nvSpPr>
            <p:spPr bwMode="ltGray">
              <a:xfrm rot="16200000">
                <a:off x="5407500" y="3251100"/>
                <a:ext cx="1905000" cy="432000"/>
              </a:xfrm>
              <a:prstGeom prst="rect">
                <a:avLst/>
              </a:prstGeom>
              <a:solidFill>
                <a:srgbClr val="C0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 err="1" smtClean="0">
                    <a:solidFill>
                      <a:schemeClr val="bg1"/>
                    </a:solidFill>
                    <a:latin typeface="Georgia" pitchFamily="18" charset="0"/>
                  </a:rPr>
                  <a:t>Warehousing</a:t>
                </a:r>
                <a:endParaRPr lang="it-IT" sz="1050" b="1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29" name="Rettangolo 28"/>
              <p:cNvSpPr/>
              <p:nvPr/>
            </p:nvSpPr>
            <p:spPr bwMode="ltGray">
              <a:xfrm rot="16200000">
                <a:off x="5846640" y="3251100"/>
                <a:ext cx="1905000" cy="432000"/>
              </a:xfrm>
              <a:prstGeom prst="rect">
                <a:avLst/>
              </a:prstGeom>
              <a:solidFill>
                <a:srgbClr val="C0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50" b="1" dirty="0" err="1" smtClean="0">
                    <a:solidFill>
                      <a:schemeClr val="bg1"/>
                    </a:solidFill>
                    <a:latin typeface="Georgia" pitchFamily="18" charset="0"/>
                  </a:rPr>
                  <a:t>Customer</a:t>
                </a:r>
                <a:r>
                  <a:rPr lang="it-IT" sz="1050" b="1" dirty="0" smtClean="0">
                    <a:solidFill>
                      <a:schemeClr val="bg1"/>
                    </a:solidFill>
                    <a:latin typeface="Georgia" pitchFamily="18" charset="0"/>
                  </a:rPr>
                  <a:t> service</a:t>
                </a:r>
              </a:p>
            </p:txBody>
          </p:sp>
          <p:sp>
            <p:nvSpPr>
              <p:cNvPr id="30" name="Rettangolo 29"/>
              <p:cNvSpPr/>
              <p:nvPr/>
            </p:nvSpPr>
            <p:spPr bwMode="ltGray">
              <a:xfrm rot="16200000">
                <a:off x="6352824" y="3184050"/>
                <a:ext cx="1905000" cy="566098"/>
              </a:xfrm>
              <a:prstGeom prst="rect">
                <a:avLst/>
              </a:prstGeom>
              <a:solidFill>
                <a:srgbClr val="C0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it-IT" sz="1050" b="1" dirty="0" err="1" smtClean="0">
                    <a:solidFill>
                      <a:schemeClr val="bg1"/>
                    </a:solidFill>
                    <a:latin typeface="Georgia" pitchFamily="18" charset="0"/>
                  </a:rPr>
                  <a:t>Other</a:t>
                </a:r>
                <a:r>
                  <a:rPr lang="it-IT" sz="1050" b="1" dirty="0" smtClean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  <a:r>
                  <a:rPr lang="it-IT" sz="1050" b="1" dirty="0" err="1" smtClean="0">
                    <a:solidFill>
                      <a:schemeClr val="bg1"/>
                    </a:solidFill>
                    <a:latin typeface="Georgia" pitchFamily="18" charset="0"/>
                  </a:rPr>
                  <a:t>revenue</a:t>
                </a:r>
                <a:r>
                  <a:rPr lang="it-IT" sz="1050" b="1" dirty="0" smtClean="0">
                    <a:solidFill>
                      <a:schemeClr val="bg1"/>
                    </a:solidFill>
                    <a:latin typeface="Georgia" pitchFamily="18" charset="0"/>
                  </a:rPr>
                  <a:t> </a:t>
                </a:r>
                <a:r>
                  <a:rPr lang="it-IT" sz="1050" b="1" dirty="0" err="1" smtClean="0">
                    <a:solidFill>
                      <a:schemeClr val="bg1"/>
                    </a:solidFill>
                    <a:latin typeface="Georgia" pitchFamily="18" charset="0"/>
                  </a:rPr>
                  <a:t>services</a:t>
                </a:r>
                <a:endParaRPr lang="it-IT" sz="1050" b="1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31" name="Gallone 30"/>
              <p:cNvSpPr/>
              <p:nvPr/>
            </p:nvSpPr>
            <p:spPr bwMode="ltGray">
              <a:xfrm>
                <a:off x="7318686" y="2514604"/>
                <a:ext cx="659140" cy="1905000"/>
              </a:xfrm>
              <a:prstGeom prst="chevron">
                <a:avLst>
                  <a:gd name="adj" fmla="val 40118"/>
                </a:avLst>
              </a:prstGeom>
              <a:solidFill>
                <a:schemeClr val="accent5"/>
              </a:solidFill>
              <a:ln w="31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00" b="1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 rot="16200000">
                <a:off x="513427" y="3253651"/>
                <a:ext cx="1532864" cy="426896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indent="-274320" algn="ctr">
                  <a:spcAft>
                    <a:spcPts val="900"/>
                  </a:spcAft>
                </a:pPr>
                <a:r>
                  <a:rPr lang="it-IT" sz="12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Core </a:t>
                </a:r>
                <a:r>
                  <a:rPr lang="it-IT" sz="1200" b="1" dirty="0" err="1" smtClean="0">
                    <a:solidFill>
                      <a:srgbClr val="C00000"/>
                    </a:solidFill>
                    <a:latin typeface="Georgia" pitchFamily="18" charset="0"/>
                  </a:rPr>
                  <a:t>Functions</a:t>
                </a:r>
                <a:endParaRPr lang="it-IT" sz="1200" b="1" dirty="0" smtClean="0">
                  <a:solidFill>
                    <a:srgbClr val="C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 rot="16200000">
                <a:off x="6992138" y="3272316"/>
                <a:ext cx="1476001" cy="42689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indent="-274320" algn="ctr">
                  <a:spcAft>
                    <a:spcPts val="900"/>
                  </a:spcAft>
                </a:pPr>
                <a:r>
                  <a:rPr lang="it-IT" sz="1100" b="1" dirty="0" err="1" smtClean="0">
                    <a:solidFill>
                      <a:schemeClr val="bg1"/>
                    </a:solidFill>
                    <a:latin typeface="Georgia" pitchFamily="18" charset="0"/>
                  </a:rPr>
                  <a:t>Margin</a:t>
                </a:r>
                <a:endParaRPr lang="it-IT" sz="1100" b="1" dirty="0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cxnSp>
          <p:nvCxnSpPr>
            <p:cNvPr id="45" name="Connettore 1 44"/>
            <p:cNvCxnSpPr/>
            <p:nvPr/>
          </p:nvCxnSpPr>
          <p:spPr>
            <a:xfrm>
              <a:off x="2362200" y="1765012"/>
              <a:ext cx="493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>
              <a:off x="2362200" y="2144368"/>
              <a:ext cx="493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362200" y="2434886"/>
              <a:ext cx="493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/>
          </p:nvCxnSpPr>
          <p:spPr>
            <a:xfrm>
              <a:off x="2362200" y="3255480"/>
              <a:ext cx="493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/>
          </p:nvCxnSpPr>
          <p:spPr>
            <a:xfrm>
              <a:off x="2362200" y="3671704"/>
              <a:ext cx="493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>
              <a:off x="2362200" y="4321578"/>
              <a:ext cx="493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/>
          </p:nvCxnSpPr>
          <p:spPr>
            <a:xfrm>
              <a:off x="2362200" y="4631379"/>
              <a:ext cx="493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/>
          </p:nvCxnSpPr>
          <p:spPr>
            <a:xfrm>
              <a:off x="2362200" y="4950275"/>
              <a:ext cx="493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/>
          </p:nvCxnSpPr>
          <p:spPr>
            <a:xfrm>
              <a:off x="2362200" y="5269622"/>
              <a:ext cx="493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/>
          </p:nvCxnSpPr>
          <p:spPr>
            <a:xfrm>
              <a:off x="2325000" y="5581988"/>
              <a:ext cx="493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ttangolo 55"/>
            <p:cNvSpPr/>
            <p:nvPr/>
          </p:nvSpPr>
          <p:spPr bwMode="ltGray">
            <a:xfrm>
              <a:off x="2540224" y="2122186"/>
              <a:ext cx="4608000" cy="31414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smtClean="0">
                  <a:solidFill>
                    <a:schemeClr val="bg1"/>
                  </a:solidFill>
                  <a:latin typeface="Georgia" pitchFamily="18" charset="0"/>
                </a:rPr>
                <a:t>Attraverso communities come WattPad e Goodreads</a:t>
              </a:r>
              <a:endParaRPr lang="it-IT" sz="10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7" name="Rettangolo 56"/>
            <p:cNvSpPr/>
            <p:nvPr/>
          </p:nvSpPr>
          <p:spPr bwMode="ltGray">
            <a:xfrm>
              <a:off x="2540224" y="2419754"/>
              <a:ext cx="4608000" cy="914763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 smtClean="0">
                  <a:solidFill>
                    <a:schemeClr val="bg1"/>
                  </a:solidFill>
                  <a:latin typeface="Georgia" pitchFamily="18" charset="0"/>
                </a:rPr>
                <a:t>A </a:t>
              </a:r>
              <a:r>
                <a:rPr lang="it-IT" sz="1000" b="1" dirty="0">
                  <a:solidFill>
                    <a:schemeClr val="bg1"/>
                  </a:solidFill>
                  <a:latin typeface="Georgia" pitchFamily="18" charset="0"/>
                </a:rPr>
                <a:t>carico degli autori che lo fanno in modo collaborativo e saltando gli editor delle case editrici</a:t>
              </a:r>
              <a:endParaRPr lang="it-IT" sz="1000" b="1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0" name="Rettangolo 59"/>
            <p:cNvSpPr/>
            <p:nvPr/>
          </p:nvSpPr>
          <p:spPr bwMode="ltGray">
            <a:xfrm>
              <a:off x="2540224" y="3312456"/>
              <a:ext cx="4716776" cy="31414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 smtClean="0">
                  <a:solidFill>
                    <a:schemeClr val="bg1"/>
                  </a:solidFill>
                  <a:latin typeface="Georgia" pitchFamily="18" charset="0"/>
                </a:rPr>
                <a:t>Amazon </a:t>
              </a:r>
              <a:r>
                <a:rPr lang="it-IT" sz="1000" b="1" dirty="0">
                  <a:solidFill>
                    <a:schemeClr val="bg1"/>
                  </a:solidFill>
                  <a:latin typeface="Georgia" pitchFamily="18" charset="0"/>
                </a:rPr>
                <a:t>+ autori su social network come </a:t>
              </a:r>
              <a:r>
                <a:rPr lang="it-IT" sz="1000" b="1" dirty="0" err="1" smtClean="0">
                  <a:solidFill>
                    <a:schemeClr val="bg1"/>
                  </a:solidFill>
                  <a:latin typeface="Georgia" pitchFamily="18" charset="0"/>
                </a:rPr>
                <a:t>Goodreads</a:t>
              </a:r>
              <a:r>
                <a:rPr lang="it-IT" sz="1000" b="1" dirty="0" smtClean="0">
                  <a:solidFill>
                    <a:schemeClr val="bg1"/>
                  </a:solidFill>
                  <a:latin typeface="Georgia" pitchFamily="18" charset="0"/>
                </a:rPr>
                <a:t>, </a:t>
              </a:r>
              <a:r>
                <a:rPr lang="it-IT" sz="1000" b="1" dirty="0" err="1" smtClean="0">
                  <a:solidFill>
                    <a:schemeClr val="bg1"/>
                  </a:solidFill>
                  <a:latin typeface="Georgia" pitchFamily="18" charset="0"/>
                </a:rPr>
                <a:t>Pinterest</a:t>
              </a:r>
              <a:r>
                <a:rPr lang="it-IT" sz="1000" b="1" dirty="0">
                  <a:solidFill>
                    <a:schemeClr val="bg1"/>
                  </a:solidFill>
                  <a:latin typeface="Georgia" pitchFamily="18" charset="0"/>
                </a:rPr>
                <a:t> </a:t>
              </a:r>
              <a:r>
                <a:rPr lang="it-IT" sz="1000" b="1" dirty="0" smtClean="0">
                  <a:solidFill>
                    <a:schemeClr val="bg1"/>
                  </a:solidFill>
                  <a:latin typeface="Georgia" pitchFamily="18" charset="0"/>
                </a:rPr>
                <a:t>o </a:t>
              </a:r>
              <a:r>
                <a:rPr lang="it-IT" sz="1000" b="1" dirty="0" err="1" smtClean="0">
                  <a:solidFill>
                    <a:schemeClr val="bg1"/>
                  </a:solidFill>
                  <a:latin typeface="Georgia" pitchFamily="18" charset="0"/>
                </a:rPr>
                <a:t>Facebook</a:t>
              </a:r>
              <a:endParaRPr lang="it-IT" sz="10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6" name="Rettangolo 65"/>
            <p:cNvSpPr/>
            <p:nvPr/>
          </p:nvSpPr>
          <p:spPr bwMode="ltGray">
            <a:xfrm>
              <a:off x="2571368" y="5293807"/>
              <a:ext cx="4608000" cy="31414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 err="1" smtClean="0">
                  <a:solidFill>
                    <a:schemeClr val="bg1"/>
                  </a:solidFill>
                  <a:latin typeface="Georgia" pitchFamily="18" charset="0"/>
                </a:rPr>
                <a:t>Customer</a:t>
              </a:r>
              <a:r>
                <a:rPr lang="it-IT" sz="1000" b="1" dirty="0" smtClean="0">
                  <a:solidFill>
                    <a:schemeClr val="bg1"/>
                  </a:solidFill>
                  <a:latin typeface="Georgia" pitchFamily="18" charset="0"/>
                </a:rPr>
                <a:t> service</a:t>
              </a:r>
            </a:p>
          </p:txBody>
        </p:sp>
        <p:sp>
          <p:nvSpPr>
            <p:cNvPr id="55" name="Rettangolo 54"/>
            <p:cNvSpPr/>
            <p:nvPr/>
          </p:nvSpPr>
          <p:spPr bwMode="ltGray">
            <a:xfrm>
              <a:off x="2529944" y="1781073"/>
              <a:ext cx="2211024" cy="31414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 smtClean="0">
                  <a:solidFill>
                    <a:schemeClr val="bg1"/>
                  </a:solidFill>
                  <a:latin typeface="Georgia" pitchFamily="18" charset="0"/>
                </a:rPr>
                <a:t>Direttamente </a:t>
              </a:r>
              <a:r>
                <a:rPr lang="it-IT" sz="1000" b="1" dirty="0">
                  <a:solidFill>
                    <a:schemeClr val="bg1"/>
                  </a:solidFill>
                  <a:latin typeface="Georgia" pitchFamily="18" charset="0"/>
                </a:rPr>
                <a:t>dagli autori con il </a:t>
              </a:r>
              <a:r>
                <a:rPr lang="it-IT" sz="1000" b="1" dirty="0" err="1">
                  <a:solidFill>
                    <a:schemeClr val="bg1"/>
                  </a:solidFill>
                  <a:latin typeface="Georgia" pitchFamily="18" charset="0"/>
                </a:rPr>
                <a:t>Kindle</a:t>
              </a:r>
              <a:r>
                <a:rPr lang="it-IT" sz="1000" b="1" dirty="0">
                  <a:solidFill>
                    <a:schemeClr val="bg1"/>
                  </a:solidFill>
                  <a:latin typeface="Georgia" pitchFamily="18" charset="0"/>
                </a:rPr>
                <a:t> Direct Publishing</a:t>
              </a:r>
              <a:endParaRPr lang="it-IT" sz="1000" b="1" dirty="0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3" name="Rettangolo 62"/>
            <p:cNvSpPr/>
            <p:nvPr/>
          </p:nvSpPr>
          <p:spPr bwMode="ltGray">
            <a:xfrm>
              <a:off x="2529944" y="4335789"/>
              <a:ext cx="2211024" cy="31414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 smtClean="0">
                  <a:solidFill>
                    <a:schemeClr val="bg1"/>
                  </a:solidFill>
                  <a:latin typeface="Georgia" pitchFamily="18" charset="0"/>
                </a:rPr>
                <a:t>Autore</a:t>
              </a:r>
            </a:p>
          </p:txBody>
        </p:sp>
        <p:sp>
          <p:nvSpPr>
            <p:cNvPr id="64" name="Rettangolo 63"/>
            <p:cNvSpPr/>
            <p:nvPr/>
          </p:nvSpPr>
          <p:spPr bwMode="ltGray">
            <a:xfrm>
              <a:off x="2561088" y="4655128"/>
              <a:ext cx="2211024" cy="31414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 smtClean="0">
                  <a:solidFill>
                    <a:schemeClr val="bg1"/>
                  </a:solidFill>
                  <a:latin typeface="Georgia" pitchFamily="18" charset="0"/>
                </a:rPr>
                <a:t>Autore</a:t>
              </a:r>
            </a:p>
          </p:txBody>
        </p:sp>
        <p:sp>
          <p:nvSpPr>
            <p:cNvPr id="65" name="Rettangolo 64"/>
            <p:cNvSpPr/>
            <p:nvPr/>
          </p:nvSpPr>
          <p:spPr bwMode="ltGray">
            <a:xfrm>
              <a:off x="2561088" y="4974468"/>
              <a:ext cx="2211024" cy="31414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dirty="0" smtClean="0">
                  <a:solidFill>
                    <a:schemeClr val="bg1"/>
                  </a:solidFill>
                  <a:latin typeface="Georgia" pitchFamily="18" charset="0"/>
                </a:rPr>
                <a:t>/</a:t>
              </a:r>
            </a:p>
          </p:txBody>
        </p:sp>
        <p:sp>
          <p:nvSpPr>
            <p:cNvPr id="67" name="Rettangolo 66"/>
            <p:cNvSpPr/>
            <p:nvPr/>
          </p:nvSpPr>
          <p:spPr bwMode="ltGray">
            <a:xfrm>
              <a:off x="4968344" y="1781073"/>
              <a:ext cx="2211024" cy="31414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>
                  <a:solidFill>
                    <a:schemeClr val="bg1"/>
                  </a:solidFill>
                  <a:latin typeface="Georgia" pitchFamily="18" charset="0"/>
                </a:rPr>
                <a:t>Direttamente dagli autori con </a:t>
              </a:r>
              <a:r>
                <a:rPr lang="it-IT" sz="1000" b="1" dirty="0" err="1" smtClean="0">
                  <a:solidFill>
                    <a:schemeClr val="bg1"/>
                  </a:solidFill>
                  <a:latin typeface="Georgia" pitchFamily="18" charset="0"/>
                </a:rPr>
                <a:t>CreateSpace</a:t>
              </a:r>
              <a:endParaRPr lang="it-IT" sz="10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5" name="Rettangolo 74"/>
            <p:cNvSpPr/>
            <p:nvPr/>
          </p:nvSpPr>
          <p:spPr bwMode="ltGray">
            <a:xfrm>
              <a:off x="4968344" y="4335789"/>
              <a:ext cx="2211024" cy="31414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 smtClean="0">
                  <a:solidFill>
                    <a:schemeClr val="bg1"/>
                  </a:solidFill>
                  <a:latin typeface="Georgia" pitchFamily="18" charset="0"/>
                </a:rPr>
                <a:t>Amazon</a:t>
              </a:r>
            </a:p>
          </p:txBody>
        </p:sp>
        <p:sp>
          <p:nvSpPr>
            <p:cNvPr id="76" name="Rettangolo 75"/>
            <p:cNvSpPr/>
            <p:nvPr/>
          </p:nvSpPr>
          <p:spPr bwMode="ltGray">
            <a:xfrm>
              <a:off x="4968344" y="4655128"/>
              <a:ext cx="2211024" cy="31414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 smtClean="0">
                  <a:solidFill>
                    <a:schemeClr val="bg1"/>
                  </a:solidFill>
                  <a:latin typeface="Georgia" pitchFamily="18" charset="0"/>
                </a:rPr>
                <a:t>Amazon</a:t>
              </a:r>
            </a:p>
          </p:txBody>
        </p:sp>
        <p:sp>
          <p:nvSpPr>
            <p:cNvPr id="77" name="Rettangolo 76"/>
            <p:cNvSpPr/>
            <p:nvPr/>
          </p:nvSpPr>
          <p:spPr bwMode="ltGray">
            <a:xfrm>
              <a:off x="4999488" y="4974468"/>
              <a:ext cx="2211024" cy="31414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 smtClean="0">
                  <a:solidFill>
                    <a:schemeClr val="bg1"/>
                  </a:solidFill>
                  <a:latin typeface="Georgia" pitchFamily="18" charset="0"/>
                </a:rPr>
                <a:t>Amazon</a:t>
              </a:r>
            </a:p>
          </p:txBody>
        </p:sp>
        <p:cxnSp>
          <p:nvCxnSpPr>
            <p:cNvPr id="59" name="Connettore 1 48"/>
            <p:cNvCxnSpPr/>
            <p:nvPr/>
          </p:nvCxnSpPr>
          <p:spPr>
            <a:xfrm>
              <a:off x="2362200" y="3993930"/>
              <a:ext cx="4932000" cy="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ttangolo 54"/>
            <p:cNvSpPr/>
            <p:nvPr/>
          </p:nvSpPr>
          <p:spPr bwMode="ltGray">
            <a:xfrm>
              <a:off x="2788256" y="3691919"/>
              <a:ext cx="4419600" cy="31414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smtClean="0">
                  <a:solidFill>
                    <a:schemeClr val="bg1"/>
                  </a:solidFill>
                  <a:latin typeface="Georgia" pitchFamily="18" charset="0"/>
                </a:rPr>
                <a:t>Amazon + autori tramite social network</a:t>
              </a:r>
            </a:p>
          </p:txBody>
        </p:sp>
        <p:sp>
          <p:nvSpPr>
            <p:cNvPr id="68" name="Rettangolo 54"/>
            <p:cNvSpPr/>
            <p:nvPr/>
          </p:nvSpPr>
          <p:spPr bwMode="ltGray">
            <a:xfrm>
              <a:off x="2635856" y="4029255"/>
              <a:ext cx="4419600" cy="314147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 smtClean="0">
                  <a:solidFill>
                    <a:schemeClr val="bg1"/>
                  </a:solidFill>
                  <a:latin typeface="Georgia" pitchFamily="18" charset="0"/>
                </a:rPr>
                <a:t>Amazon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90835" y="1371602"/>
              <a:ext cx="1194585" cy="48567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indent="-274320">
                <a:spcAft>
                  <a:spcPts val="900"/>
                </a:spcAft>
              </a:pPr>
              <a:r>
                <a:rPr lang="it-IT" sz="1200" b="1" dirty="0" err="1" smtClean="0">
                  <a:solidFill>
                    <a:srgbClr val="C00000"/>
                  </a:solidFill>
                  <a:latin typeface="Georgia" pitchFamily="18" charset="0"/>
                </a:rPr>
                <a:t>Kindle</a:t>
              </a:r>
              <a:r>
                <a:rPr lang="it-IT" sz="1200" b="1" dirty="0">
                  <a:solidFill>
                    <a:srgbClr val="C00000"/>
                  </a:solidFill>
                  <a:latin typeface="Georgia" pitchFamily="18" charset="0"/>
                </a:rPr>
                <a:t> </a:t>
              </a:r>
              <a:r>
                <a:rPr lang="it-IT" sz="1200" b="1" dirty="0" smtClean="0">
                  <a:solidFill>
                    <a:srgbClr val="C00000"/>
                  </a:solidFill>
                  <a:latin typeface="Georgia" pitchFamily="18" charset="0"/>
                </a:rPr>
                <a:t>Direct Publishing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582384" y="2102748"/>
              <a:ext cx="1194585" cy="48567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indent="-274320">
                <a:spcAft>
                  <a:spcPts val="900"/>
                </a:spcAft>
              </a:pPr>
              <a:r>
                <a:rPr lang="it-IT" sz="1200" b="1" dirty="0" err="1" smtClean="0">
                  <a:solidFill>
                    <a:schemeClr val="accent5"/>
                  </a:solidFill>
                  <a:latin typeface="Georgia" pitchFamily="18" charset="0"/>
                </a:rPr>
                <a:t>CreateSpace</a:t>
              </a:r>
              <a:r>
                <a:rPr lang="it-IT" sz="1200" b="1" dirty="0" smtClean="0">
                  <a:solidFill>
                    <a:schemeClr val="accent5"/>
                  </a:solidFill>
                  <a:latin typeface="Georgia" pitchFamily="18" charset="0"/>
                </a:rPr>
                <a:t> (Amazon)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58177" y="2790996"/>
              <a:ext cx="1194585" cy="48567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indent="-274320">
                <a:spcAft>
                  <a:spcPts val="900"/>
                </a:spcAft>
              </a:pPr>
              <a:r>
                <a:rPr lang="it-IT" sz="1200" b="1" dirty="0" err="1" smtClean="0">
                  <a:solidFill>
                    <a:srgbClr val="C00000"/>
                  </a:solidFill>
                  <a:latin typeface="Georgia" pitchFamily="18" charset="0"/>
                </a:rPr>
                <a:t>WattPad</a:t>
              </a:r>
              <a:endParaRPr lang="it-IT" sz="1200" b="1" dirty="0" smtClean="0">
                <a:solidFill>
                  <a:srgbClr val="C00000"/>
                </a:solidFill>
                <a:latin typeface="Georgia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549724" y="3500905"/>
              <a:ext cx="1194585" cy="48567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indent="-274320">
                <a:spcAft>
                  <a:spcPts val="900"/>
                </a:spcAft>
              </a:pPr>
              <a:r>
                <a:rPr lang="it-IT" sz="1200" b="1" dirty="0" err="1" smtClean="0">
                  <a:solidFill>
                    <a:schemeClr val="accent5"/>
                  </a:solidFill>
                  <a:latin typeface="Georgia" pitchFamily="18" charset="0"/>
                </a:rPr>
                <a:t>Goodreads</a:t>
              </a:r>
              <a:endParaRPr lang="it-IT" sz="1200" b="1" dirty="0" smtClean="0">
                <a:solidFill>
                  <a:schemeClr val="accent5"/>
                </a:solidFill>
                <a:latin typeface="Georgia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79943" y="4198468"/>
              <a:ext cx="1194585" cy="48567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indent="-274320">
                <a:spcAft>
                  <a:spcPts val="900"/>
                </a:spcAft>
              </a:pPr>
              <a:r>
                <a:rPr lang="it-IT" sz="1200" b="1" dirty="0" smtClean="0">
                  <a:solidFill>
                    <a:srgbClr val="C00000"/>
                  </a:solidFill>
                  <a:latin typeface="Georgia" pitchFamily="18" charset="0"/>
                </a:rPr>
                <a:t>Amazon Publishing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79944" y="5059915"/>
              <a:ext cx="1194585" cy="48567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indent="-274320">
                <a:spcAft>
                  <a:spcPts val="900"/>
                </a:spcAft>
              </a:pPr>
              <a:r>
                <a:rPr lang="it-IT" sz="1200" b="1" dirty="0" smtClean="0">
                  <a:solidFill>
                    <a:schemeClr val="accent5"/>
                  </a:solidFill>
                  <a:latin typeface="Georgia" pitchFamily="18" charset="0"/>
                </a:rPr>
                <a:t>Thomas &amp; </a:t>
              </a:r>
              <a:r>
                <a:rPr lang="it-IT" sz="1200" b="1" dirty="0" err="1" smtClean="0">
                  <a:solidFill>
                    <a:schemeClr val="accent5"/>
                  </a:solidFill>
                  <a:latin typeface="Georgia" pitchFamily="18" charset="0"/>
                </a:rPr>
                <a:t>Mercer</a:t>
              </a:r>
              <a:endParaRPr lang="it-IT" sz="1200" b="1" dirty="0" smtClean="0">
                <a:solidFill>
                  <a:schemeClr val="accent5"/>
                </a:solidFill>
                <a:latin typeface="Georgia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93266" y="5670231"/>
              <a:ext cx="1194585" cy="48567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indent="-274320">
                <a:spcAft>
                  <a:spcPts val="900"/>
                </a:spcAft>
              </a:pPr>
              <a:r>
                <a:rPr lang="it-IT" sz="1200" b="1" dirty="0" err="1" smtClean="0">
                  <a:solidFill>
                    <a:srgbClr val="C00000"/>
                  </a:solidFill>
                  <a:latin typeface="Georgia" pitchFamily="18" charset="0"/>
                </a:rPr>
                <a:t>Montlake</a:t>
              </a:r>
              <a:r>
                <a:rPr lang="it-IT" sz="1200" b="1" dirty="0" smtClean="0">
                  <a:solidFill>
                    <a:srgbClr val="C00000"/>
                  </a:solidFill>
                  <a:latin typeface="Georgia" pitchFamily="18" charset="0"/>
                </a:rPr>
                <a:t> Romance</a:t>
              </a:r>
            </a:p>
          </p:txBody>
        </p:sp>
      </p:grp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533401" y="1012202"/>
            <a:ext cx="8077200" cy="409162"/>
          </a:xfrm>
        </p:spPr>
        <p:txBody>
          <a:bodyPr/>
          <a:lstStyle/>
          <a:p>
            <a:r>
              <a:rPr lang="it-IT" sz="2000" b="0" i="0" dirty="0" smtClean="0"/>
              <a:t>La Value Chain dell'editoria </a:t>
            </a:r>
            <a:r>
              <a:rPr lang="it-IT" sz="2000" i="0" dirty="0" smtClean="0"/>
              <a:t>dopo </a:t>
            </a:r>
            <a:r>
              <a:rPr lang="it-IT" sz="2000" b="0" i="0" dirty="0" smtClean="0"/>
              <a:t>Amazon</a:t>
            </a:r>
            <a:endParaRPr lang="it-IT" sz="2000" b="0" i="0" dirty="0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576493" y="639784"/>
            <a:ext cx="6553200" cy="381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it-IT" sz="2400" b="1" i="1" dirty="0" smtClean="0">
                <a:latin typeface="+mj-lt"/>
                <a:ea typeface="+mj-ea"/>
                <a:cs typeface="+mj-cs"/>
              </a:rPr>
              <a:t>Modelli di business "disruptive"</a:t>
            </a:r>
          </a:p>
        </p:txBody>
      </p:sp>
    </p:spTree>
    <p:extLst>
      <p:ext uri="{BB962C8B-B14F-4D97-AF65-F5344CB8AC3E}">
        <p14:creationId xmlns:p14="http://schemas.microsoft.com/office/powerpoint/2010/main" val="19406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  <p:tag name="SMARTLINKEDSHAPEID" val="SideBar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  <p:tag name="SMARTLINKEDSHAPEID" val="SideBa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  <p:tag name="SMARTLINKEDSHAPEID" val="SideBar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  <p:tag name="SMARTLINKEDSHAPEID" val="SideBa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  <p:tag name="SMARTLINKEDSHAPEID" val="SideBa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  <p:tag name="SMARTLINKEDSHAPEID" val="SideBa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  <p:tag name="SMARTLINKEDSHAPEID" val="SideBa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Fixed Logo v.2"/>
  <p:tag name="SMARTREAD" val="{@BusinessUnitCoverText}"/>
  <p:tag name="SMARTWRITE" val="{@BusinessUnitCoverText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Fixed Logo v.2"/>
  <p:tag name="SMARTLINKEDSHAPEID" val="SideBa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Fixed Logo v.2"/>
  <p:tag name="SMARTLINKEDSHAPEID" val="SideBa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Fixed Logo v.2"/>
  <p:tag name="SMARTLINKEDSHAPEID" val="SideBa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  <p:tag name="SMARTLINKEDSHAPEID" val="SideBa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  <p:tag name="SMARTLINKEDSHAPEID" val="SideBa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  <p:tag name="SMARTLINKEDSHAPEID" val="SideBa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ENGTH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  <p:tag name="SMARTLINKEDSHAPEID" val="SideBar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  <p:tag name="SMARTLINKEDSHAPEID" val="SideBa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  <p:tag name="SMARTLINKEDSHAPEID" val="SideBa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  <p:tag name="SMARTLINKEDSHAPEID" val="SideBa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Fixed Logo v.2"/>
  <p:tag name="SMARTREAD" val="{@BusinessUnitCoverText}"/>
  <p:tag name="SMARTWRITE" val="{@BusinessUnitCoverText}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Fixed Logo v.2"/>
  <p:tag name="SMARTLINKEDSHAPEID" val="SideBar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Fixed Logo v.2"/>
  <p:tag name="SMARTLINKEDSHAPEID" val="SideBar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Fixed Logo v.2"/>
  <p:tag name="SMARTLINKEDSHAPEID" val="SideBa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  <p:tag name="SMARTLINKEDSHAPEID" val="SideBar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  <p:tag name="SMARTLINKEDSHAPEID" val="SideBar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Report date Large Title and Subtitle v.2"/>
  <p:tag name="SMARTREAD" val="{@Report date}"/>
  <p:tag name="SMARTWRITE" val="{@Report date}"/>
  <p:tag name="SMARTLINKEDSHAPEID" val="SideBar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  <p:tag name="SMARTLINKEDSHAPEID" val="SideBa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 STANDARD" val=";djapoicjv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  <p:tag name="SMARTOBJECT" val="StandardSectionDivid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" val=";lhd;lao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Cover with Content v.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Cover with Content v.2"/>
  <p:tag name="SMARTLINKEDSHAPEID" val="SideBar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Draft stamp}"/>
  <p:tag name="SMARTISVISIBLE" val="{@Show Draft stamp} = Yes"/>
  <p:tag name="SMARTWRITE" val="{@Draft stamp}"/>
  <p:tag name="SMARTOBJECT" val="Draft stamp Cover with Content v.2"/>
  <p:tag name="SMARTLINKEDSHAPEID" val="SideBar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Report date}"/>
  <p:tag name="SMARTWRITE" val="{@Report date}"/>
  <p:tag name="SMARTOBJECT" val="Report date Cover with Content v.2"/>
  <p:tag name="SMARTLINKEDSHAPEID" val="SideBar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  <p:tag name="SMARTLINKEDSHAPEID" val="SideBa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Fixed Logo v.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Fixed Logo v.2"/>
  <p:tag name="SMARTREAD" val="{@Confidentiality stamp}"/>
  <p:tag name="SMARTWRITE" val="{@Confidentiality stamp}"/>
  <p:tag name="SMARTLINKEDSHAPEID" val="SideBar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Fixed Logo v.2"/>
  <p:tag name="SMARTREAD" val="{@Draft stamp}"/>
  <p:tag name="SMARTWRITE" val="{@Draft stamp}"/>
  <p:tag name="SMARTISVISIBLE" val="{@Show Draft stamp} = Yes"/>
  <p:tag name="SMARTLINKEDSHAPEID" val="SideBar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Fixed Logo v.2"/>
  <p:tag name="SMARTREAD" val="{@Report date}"/>
  <p:tag name="SMARTLINKEDSHAPEID" val="SideBar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LOCK SHAPES" val="NO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  <p:tag name="SMARTLINKEDSHAPEID" val="SideBar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1942e05c-0927-4495-8290-24d1f91c364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  <p:tag name="SMARTLINKEDSHAPEID" val="SideBa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Report date Large Title and Subtitle v.2"/>
  <p:tag name="SMARTREAD" val="{@Report date}"/>
  <p:tag name="SMARTWRITE" val="{@Report date}"/>
  <p:tag name="SMARTLINKEDSHAPEID" val="SideBa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ENGTH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heme/theme1.xml><?xml version="1.0" encoding="utf-8"?>
<a:theme xmlns:a="http://schemas.openxmlformats.org/drawingml/2006/main" name="PwC Presentation 16x9 All Colors v4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E27588"/>
      </a:accent4>
      <a:accent5>
        <a:srgbClr val="DC6900"/>
      </a:accent5>
      <a:accent6>
        <a:srgbClr val="FFB600"/>
      </a:accent6>
      <a:hlink>
        <a:srgbClr val="0000FF"/>
      </a:hlink>
      <a:folHlink>
        <a:srgbClr val="0000FF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>
    <a:extraClrScheme>
      <a:clrScheme name="PwC Burgundy">
        <a:dk1>
          <a:srgbClr val="000000"/>
        </a:dk1>
        <a:lt1>
          <a:srgbClr val="FFFFFF"/>
        </a:lt1>
        <a:dk2>
          <a:srgbClr val="A32020"/>
        </a:dk2>
        <a:lt2>
          <a:srgbClr val="FFFFFF"/>
        </a:lt2>
        <a:accent1>
          <a:srgbClr val="A32020"/>
        </a:accent1>
        <a:accent2>
          <a:srgbClr val="E0301E"/>
        </a:accent2>
        <a:accent3>
          <a:srgbClr val="602320"/>
        </a:accent3>
        <a:accent4>
          <a:srgbClr val="E27588"/>
        </a:accent4>
        <a:accent5>
          <a:srgbClr val="DC6900"/>
        </a:accent5>
        <a:accent6>
          <a:srgbClr val="FFB600"/>
        </a:accent6>
        <a:hlink>
          <a:srgbClr val="0000FF"/>
        </a:hlink>
        <a:folHlink>
          <a:srgbClr val="0000FF"/>
        </a:folHlink>
      </a:clrScheme>
    </a:extraClrScheme>
    <a:extraClrScheme>
      <a:clrScheme name="PwC Grey">
        <a:dk1>
          <a:srgbClr val="000000"/>
        </a:dk1>
        <a:lt1>
          <a:srgbClr val="FFFFFF"/>
        </a:lt1>
        <a:dk2>
          <a:srgbClr val="968C6D"/>
        </a:dk2>
        <a:lt2>
          <a:srgbClr val="FFFFFF"/>
        </a:lt2>
        <a:accent1>
          <a:srgbClr val="968C6D"/>
        </a:accent1>
        <a:accent2>
          <a:srgbClr val="D5D1C5"/>
        </a:accent2>
        <a:accent3>
          <a:srgbClr val="602320"/>
        </a:accent3>
        <a:accent4>
          <a:srgbClr val="E27588"/>
        </a:accent4>
        <a:accent5>
          <a:srgbClr val="A32020"/>
        </a:accent5>
        <a:accent6>
          <a:srgbClr val="E0301E"/>
        </a:accent6>
        <a:hlink>
          <a:srgbClr val="0000FF"/>
        </a:hlink>
        <a:folHlink>
          <a:srgbClr val="0000FF"/>
        </a:folHlink>
      </a:clrScheme>
    </a:extraClrScheme>
    <a:extraClrScheme>
      <a:clrScheme name="PwC Maroon">
        <a:dk1>
          <a:srgbClr val="000000"/>
        </a:dk1>
        <a:lt1>
          <a:srgbClr val="FFFFFF"/>
        </a:lt1>
        <a:dk2>
          <a:srgbClr val="602320"/>
        </a:dk2>
        <a:lt2>
          <a:srgbClr val="FFFFFF"/>
        </a:lt2>
        <a:accent1>
          <a:srgbClr val="602320"/>
        </a:accent1>
        <a:accent2>
          <a:srgbClr val="E27588"/>
        </a:accent2>
        <a:accent3>
          <a:srgbClr val="A32020"/>
        </a:accent3>
        <a:accent4>
          <a:srgbClr val="E0301E"/>
        </a:accent4>
        <a:accent5>
          <a:srgbClr val="DC6900"/>
        </a:accent5>
        <a:accent6>
          <a:srgbClr val="FFB600"/>
        </a:accent6>
        <a:hlink>
          <a:srgbClr val="0000FF"/>
        </a:hlink>
        <a:folHlink>
          <a:srgbClr val="0000FF"/>
        </a:folHlink>
      </a:clrScheme>
    </a:extraClrScheme>
    <a:extraClrScheme>
      <a:clrScheme name="PwC Orange">
        <a:dk1>
          <a:srgbClr val="000000"/>
        </a:dk1>
        <a:lt1>
          <a:srgbClr val="FFFFFF"/>
        </a:lt1>
        <a:dk2>
          <a:srgbClr val="DC6900"/>
        </a:dk2>
        <a:lt2>
          <a:srgbClr val="FFFFFF"/>
        </a:lt2>
        <a:accent1>
          <a:srgbClr val="DC6900"/>
        </a:accent1>
        <a:accent2>
          <a:srgbClr val="FFB600"/>
        </a:accent2>
        <a:accent3>
          <a:srgbClr val="602320"/>
        </a:accent3>
        <a:accent4>
          <a:srgbClr val="E27588"/>
        </a:accent4>
        <a:accent5>
          <a:srgbClr val="A32020"/>
        </a:accent5>
        <a:accent6>
          <a:srgbClr val="E0301E"/>
        </a:accent6>
        <a:hlink>
          <a:srgbClr val="0000FF"/>
        </a:hlink>
        <a:folHlink>
          <a:srgbClr val="0000FF"/>
        </a:folHlink>
      </a:clrScheme>
    </a:extraClrScheme>
    <a:extraClrScheme>
      <a:clrScheme name="PwC Red">
        <a:dk1>
          <a:srgbClr val="000000"/>
        </a:dk1>
        <a:lt1>
          <a:srgbClr val="FFFFFF"/>
        </a:lt1>
        <a:dk2>
          <a:srgbClr val="E0301E"/>
        </a:dk2>
        <a:lt2>
          <a:srgbClr val="FFFFFF"/>
        </a:lt2>
        <a:accent1>
          <a:srgbClr val="E0301E"/>
        </a:accent1>
        <a:accent2>
          <a:srgbClr val="A32020"/>
        </a:accent2>
        <a:accent3>
          <a:srgbClr val="E27588"/>
        </a:accent3>
        <a:accent4>
          <a:srgbClr val="602320"/>
        </a:accent4>
        <a:accent5>
          <a:srgbClr val="FFB600"/>
        </a:accent5>
        <a:accent6>
          <a:srgbClr val="DC6900"/>
        </a:accent6>
        <a:hlink>
          <a:srgbClr val="0000FF"/>
        </a:hlink>
        <a:folHlink>
          <a:srgbClr val="0000FF"/>
        </a:folHlink>
      </a:clrScheme>
    </a:extraClrScheme>
    <a:extraClrScheme>
      <a:clrScheme name="PwC Rose">
        <a:dk1>
          <a:srgbClr val="000000"/>
        </a:dk1>
        <a:lt1>
          <a:srgbClr val="FFFFFF"/>
        </a:lt1>
        <a:dk2>
          <a:srgbClr val="E27588"/>
        </a:dk2>
        <a:lt2>
          <a:srgbClr val="FFFFFF"/>
        </a:lt2>
        <a:accent1>
          <a:srgbClr val="E27588"/>
        </a:accent1>
        <a:accent2>
          <a:srgbClr val="602320"/>
        </a:accent2>
        <a:accent3>
          <a:srgbClr val="E0301E"/>
        </a:accent3>
        <a:accent4>
          <a:srgbClr val="A32020"/>
        </a:accent4>
        <a:accent5>
          <a:srgbClr val="FFB600"/>
        </a:accent5>
        <a:accent6>
          <a:srgbClr val="DC6900"/>
        </a:accent6>
        <a:hlink>
          <a:srgbClr val="0000FF"/>
        </a:hlink>
        <a:folHlink>
          <a:srgbClr val="0000FF"/>
        </a:folHlink>
      </a:clrScheme>
    </a:extraClrScheme>
  </a:extraClrSchemeLst>
</a:theme>
</file>

<file path=ppt/theme/theme2.xml><?xml version="1.0" encoding="utf-8"?>
<a:theme xmlns:a="http://schemas.openxmlformats.org/drawingml/2006/main" name="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Proposal DE">
  <a:themeElements>
    <a:clrScheme name="PwC Maroon">
      <a:dk1>
        <a:srgbClr val="000000"/>
      </a:dk1>
      <a:lt1>
        <a:srgbClr val="FFFFFF"/>
      </a:lt1>
      <a:dk2>
        <a:srgbClr val="602320"/>
      </a:dk2>
      <a:lt2>
        <a:srgbClr val="FFFFFF"/>
      </a:lt2>
      <a:accent1>
        <a:srgbClr val="602320"/>
      </a:accent1>
      <a:accent2>
        <a:srgbClr val="DB536A"/>
      </a:accent2>
      <a:accent3>
        <a:srgbClr val="A32020"/>
      </a:accent3>
      <a:accent4>
        <a:srgbClr val="E0301E"/>
      </a:accent4>
      <a:accent5>
        <a:srgbClr val="DC6900"/>
      </a:accent5>
      <a:accent6>
        <a:srgbClr val="FFB600"/>
      </a:accent6>
      <a:hlink>
        <a:srgbClr val="602320"/>
      </a:hlink>
      <a:folHlink>
        <a:srgbClr val="6023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oposal DE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 Generic Advisory Presentatio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6350">
          <a:solidFill>
            <a:schemeClr val="tx1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txDef>
      <a:spPr>
        <a:noFill/>
      </a:spPr>
      <a:bodyPr wrap="square" lIns="0" tIns="0" rIns="0" bIns="0" rtlCol="0">
        <a:spAutoFit/>
      </a:bodyPr>
      <a:lstStyle>
        <a:defPPr indent="-274320">
          <a:defRPr sz="2200" dirty="0" smtClean="0"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PwC Presentation 16x9 All Colors v4</Template>
  <TotalTime>26346</TotalTime>
  <Words>1173</Words>
  <Application>Microsoft Office PowerPoint</Application>
  <PresentationFormat>Presentazione su schermo (4:3)</PresentationFormat>
  <Paragraphs>331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PwC Presentation 16x9 All Colors v4</vt:lpstr>
      <vt:lpstr>Title with content</vt:lpstr>
      <vt:lpstr>3_Proposal DE</vt:lpstr>
      <vt:lpstr>2_Proposal DE</vt:lpstr>
      <vt:lpstr>1 Generic Advisory Presentation</vt:lpstr>
      <vt:lpstr>Big Data, nuovi modelli di business e disruptive technologies tra mito e realtà</vt:lpstr>
      <vt:lpstr>Agenda</vt:lpstr>
      <vt:lpstr>Modelli di business "disruptive"</vt:lpstr>
      <vt:lpstr>Come finisce il libro |Internet-based Business models</vt:lpstr>
      <vt:lpstr>Pipes &amp; Platforms </vt:lpstr>
      <vt:lpstr>Marketplace Platforms: come sono fatte</vt:lpstr>
      <vt:lpstr>Marketplace Platforms: esempi</vt:lpstr>
      <vt:lpstr>La Value Chain dell'editoria prima di Amazon</vt:lpstr>
      <vt:lpstr>La Value Chain dell'editoria dopo Amazon</vt:lpstr>
      <vt:lpstr>Big Data per fare cosa?</vt:lpstr>
      <vt:lpstr>Big Data per fare cosa? </vt:lpstr>
      <vt:lpstr>Big Data: una questione terminologica? </vt:lpstr>
      <vt:lpstr>Big Data per l'innovazione incrementale</vt:lpstr>
      <vt:lpstr>Modelli organizzativi per i Big Data</vt:lpstr>
      <vt:lpstr>“Che percentuale del vostro budget totale di ICT è allocato nel budget del CIO?”</vt:lpstr>
      <vt:lpstr>Modelli organizzativi: IT as a Service Broker</vt:lpstr>
      <vt:lpstr>Modelli organizzativi: IT Embedded in Business Services</vt:lpstr>
      <vt:lpstr>Thank You</vt:lpstr>
    </vt:vector>
  </TitlesOfParts>
  <Company>PricewaterhouseCoopers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Bryan Welch</dc:creator>
  <cp:lastModifiedBy>Utente MGR 2</cp:lastModifiedBy>
  <cp:revision>1519</cp:revision>
  <cp:lastPrinted>2014-10-03T09:00:15Z</cp:lastPrinted>
  <dcterms:created xsi:type="dcterms:W3CDTF">2011-06-22T21:37:52Z</dcterms:created>
  <dcterms:modified xsi:type="dcterms:W3CDTF">2014-10-07T08:13:53Z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4</vt:lpwstr>
  </property>
</Properties>
</file>