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9" r:id="rId2"/>
  </p:sldMasterIdLst>
  <p:notesMasterIdLst>
    <p:notesMasterId r:id="rId8"/>
  </p:notesMasterIdLst>
  <p:handoutMasterIdLst>
    <p:handoutMasterId r:id="rId9"/>
  </p:handoutMasterIdLst>
  <p:sldIdLst>
    <p:sldId id="257" r:id="rId3"/>
    <p:sldId id="258" r:id="rId4"/>
    <p:sldId id="259" r:id="rId5"/>
    <p:sldId id="261" r:id="rId6"/>
    <p:sldId id="263" r:id="rId7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eo Sans" panose="020B0504020202020204" pitchFamily="34" charset="0"/>
      <p:regular r:id="rId15"/>
      <p:bold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63" autoAdjust="0"/>
  </p:normalViewPr>
  <p:slideViewPr>
    <p:cSldViewPr>
      <p:cViewPr>
        <p:scale>
          <a:sx n="64" d="100"/>
          <a:sy n="64" d="100"/>
        </p:scale>
        <p:origin x="-14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3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014F-9DBC-4E2C-ABBF-88ED203BEDCA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1D591-951E-4F93-88E0-43CDC5B0233A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79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9F781-8EA3-4D0E-BA4E-FBDDBD3AA76B}" type="datetimeFigureOut">
              <a:rPr lang="es-ES" smtClean="0"/>
              <a:t>08/10/2014</a:t>
            </a:fld>
            <a:endParaRPr lang="es-E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s-E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385AF-11E3-44A9-AD51-39455F1DAF19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6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6144D-16C8-42D1-A2CB-BF14E48F132D}" type="slidenum">
              <a:rPr lang="es-ES_tradnl" smtClean="0">
                <a:solidFill>
                  <a:prstClr val="black"/>
                </a:solidFill>
              </a:rPr>
              <a:pPr/>
              <a:t>1</a:t>
            </a:fld>
            <a:endParaRPr lang="es-ES_tradnl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5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tical2 (0.00.19.11).bmp"/>
          <p:cNvPicPr>
            <a:picLocks noChangeAspect="1"/>
          </p:cNvPicPr>
          <p:nvPr userDrawn="1"/>
        </p:nvPicPr>
        <p:blipFill>
          <a:blip r:embed="rId2" cstate="email"/>
          <a:srcRect l="17500"/>
          <a:stretch>
            <a:fillRect/>
          </a:stretch>
        </p:blipFill>
        <p:spPr>
          <a:xfrm>
            <a:off x="0" y="0"/>
            <a:ext cx="9347200" cy="701040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152402" y="3740149"/>
            <a:ext cx="6588125" cy="2965451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9" name="Picture 3" descr="F:\antonio\portada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0402" y="5791201"/>
            <a:ext cx="1895475" cy="70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808" y="4176000"/>
            <a:ext cx="5882400" cy="1701272"/>
          </a:xfrm>
        </p:spPr>
        <p:txBody>
          <a:bodyPr/>
          <a:lstStyle>
            <a:lvl1pPr algn="l">
              <a:lnSpc>
                <a:spcPct val="100000"/>
              </a:lnSpc>
              <a:defRPr sz="2800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61808" y="3956400"/>
            <a:ext cx="5882400" cy="288000"/>
          </a:xfrm>
        </p:spPr>
        <p:txBody>
          <a:bodyPr anchor="ctr"/>
          <a:lstStyle>
            <a:lvl1pPr marL="0" indent="0">
              <a:buNone/>
              <a:defRPr sz="1700" b="1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/>
          </p:nvPr>
        </p:nvSpPr>
        <p:spPr>
          <a:xfrm>
            <a:off x="561808" y="5133042"/>
            <a:ext cx="5882400" cy="31218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252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Imagen" descr="fractal_atra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F:\antonio\portad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549275"/>
            <a:ext cx="16811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9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1A94D-90B4-4026-8A6D-7128AA6C419F}" type="datetimeFigureOut">
              <a:rPr lang="es-ES" sz="2400" b="1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08/10/2014</a:t>
            </a:fld>
            <a:endParaRPr lang="es-ES" sz="2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EB167-D1BF-41CF-B0FA-66AD5B7B7648}" type="slidenum">
              <a:rPr lang="es-ES" sz="2400" b="1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s-ES" sz="24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38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62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ier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de 2 (0.00.45.11).bmp"/>
          <p:cNvPicPr>
            <a:picLocks noChangeAspect="1"/>
          </p:cNvPicPr>
          <p:nvPr userDrawn="1"/>
        </p:nvPicPr>
        <p:blipFill>
          <a:blip r:embed="rId2" cstate="email"/>
          <a:srcRect l="59764" r="21667"/>
          <a:stretch>
            <a:fillRect/>
          </a:stretch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  <p:pic>
        <p:nvPicPr>
          <p:cNvPr id="3" name="Picture 3" descr="F:\antonio\portada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563" y="549276"/>
            <a:ext cx="16811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423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32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567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16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er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de 2 (0.00.45.11).bmp"/>
          <p:cNvPicPr>
            <a:picLocks noChangeAspect="1"/>
          </p:cNvPicPr>
          <p:nvPr userDrawn="1"/>
        </p:nvPicPr>
        <p:blipFill>
          <a:blip r:embed="rId2" cstate="email"/>
          <a:srcRect l="59764" r="21667"/>
          <a:stretch>
            <a:fillRect/>
          </a:stretch>
        </p:blipFill>
        <p:spPr>
          <a:xfrm>
            <a:off x="6400800" y="0"/>
            <a:ext cx="2743200" cy="6858000"/>
          </a:xfrm>
          <a:prstGeom prst="rect">
            <a:avLst/>
          </a:prstGeom>
        </p:spPr>
      </p:pic>
      <p:pic>
        <p:nvPicPr>
          <p:cNvPr id="3" name="Picture 3" descr="F:\antonio\portada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563" y="549276"/>
            <a:ext cx="16811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11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916114"/>
            <a:ext cx="4014788" cy="4448175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CA"/>
              </a:buClr>
              <a:buSzPct val="140000"/>
              <a:buFont typeface="Wingdings" charset="0"/>
              <a:buChar char="§"/>
              <a:tabLst/>
              <a:defRPr sz="2000"/>
            </a:lvl1pPr>
            <a:lvl2pPr marL="762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36000"/>
              <a:buFont typeface="Wingdings" charset="0"/>
              <a:buChar char="§"/>
              <a:tabLst/>
              <a:defRPr sz="1800"/>
            </a:lvl2pPr>
            <a:lvl3pPr marL="1524000" marR="0" indent="-187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Tx/>
              <a:buFont typeface="Wingdings" charset="0"/>
              <a:buChar char="§"/>
              <a:tabLst/>
              <a:defRPr sz="1600"/>
            </a:lvl3pPr>
            <a:lvl4pPr marL="2100263" marR="0" indent="-192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 typeface="Wingdings" charset="0"/>
              <a:buChar char="§"/>
              <a:tabLst/>
              <a:defRPr sz="1500"/>
            </a:lvl4pPr>
            <a:lvl5pPr marL="2667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Tx/>
              <a:buChar char="•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US" noProof="0" dirty="0"/>
          </a:p>
        </p:txBody>
      </p:sp>
      <p:sp>
        <p:nvSpPr>
          <p:cNvPr id="6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822231" y="1916114"/>
            <a:ext cx="4014788" cy="4448175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CA"/>
              </a:buClr>
              <a:buSzPct val="140000"/>
              <a:buFont typeface="Wingdings" charset="0"/>
              <a:buChar char="§"/>
              <a:tabLst/>
              <a:defRPr sz="2000"/>
            </a:lvl1pPr>
            <a:lvl2pPr marL="762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36000"/>
              <a:buFont typeface="Wingdings" charset="0"/>
              <a:buChar char="§"/>
              <a:tabLst/>
              <a:defRPr sz="1800"/>
            </a:lvl2pPr>
            <a:lvl3pPr marL="1524000" marR="0" indent="-187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Tx/>
              <a:buFont typeface="Wingdings" charset="0"/>
              <a:buChar char="§"/>
              <a:tabLst/>
              <a:defRPr sz="1600"/>
            </a:lvl3pPr>
            <a:lvl4pPr marL="2100263" marR="0" indent="-192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 typeface="Wingdings" charset="0"/>
              <a:buChar char="§"/>
              <a:tabLst/>
              <a:defRPr sz="1500"/>
            </a:lvl4pPr>
            <a:lvl5pPr marL="2667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Tx/>
              <a:buChar char="•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41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43204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4"/>
            <a:ext cx="4040188" cy="4087415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CA"/>
              </a:buClr>
              <a:buSzPct val="140000"/>
              <a:buFont typeface="Wingdings" charset="0"/>
              <a:buChar char="§"/>
              <a:tabLst/>
              <a:defRPr sz="2000"/>
            </a:lvl1pPr>
            <a:lvl2pPr marL="762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36000"/>
              <a:buFont typeface="Wingdings" charset="0"/>
              <a:buChar char="§"/>
              <a:tabLst/>
              <a:defRPr sz="1800"/>
            </a:lvl2pPr>
            <a:lvl3pPr marL="1524000" marR="0" indent="-187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Tx/>
              <a:buFont typeface="Wingdings" charset="0"/>
              <a:buChar char="§"/>
              <a:tabLst/>
              <a:defRPr sz="1600"/>
            </a:lvl3pPr>
            <a:lvl4pPr marL="2100263" marR="0" indent="-192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 typeface="Wingdings" charset="0"/>
              <a:buChar char="§"/>
              <a:tabLst/>
              <a:defRPr sz="1500"/>
            </a:lvl4pPr>
            <a:lvl5pPr marL="2667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Tx/>
              <a:buChar char="•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US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789216" y="1772816"/>
            <a:ext cx="4040188" cy="43204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1202" y="288001"/>
            <a:ext cx="8307363" cy="1181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513338" y="122464"/>
            <a:ext cx="8305227" cy="188640"/>
          </a:xfrm>
        </p:spPr>
        <p:txBody>
          <a:bodyPr anchor="ctr">
            <a:noAutofit/>
          </a:bodyPr>
          <a:lstStyle>
            <a:lvl1pPr marL="0" indent="0">
              <a:buNone/>
              <a:defRPr sz="9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780787" y="2276874"/>
            <a:ext cx="4040188" cy="4087415"/>
          </a:xfrm>
        </p:spPr>
        <p:txBody>
          <a:bodyPr/>
          <a:lstStyle>
            <a:lvl1pPr marL="287338" marR="0" indent="-2873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CA"/>
              </a:buClr>
              <a:buSzPct val="140000"/>
              <a:buFont typeface="Wingdings" charset="0"/>
              <a:buChar char="§"/>
              <a:tabLst/>
              <a:defRPr sz="2000"/>
            </a:lvl1pPr>
            <a:lvl2pPr marL="762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36000"/>
              <a:buFont typeface="Wingdings" charset="0"/>
              <a:buChar char="§"/>
              <a:tabLst/>
              <a:defRPr sz="1800"/>
            </a:lvl2pPr>
            <a:lvl3pPr marL="1524000" marR="0" indent="-187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5A5A"/>
              </a:buClr>
              <a:buSzTx/>
              <a:buFont typeface="Wingdings" charset="0"/>
              <a:buChar char="§"/>
              <a:tabLst/>
              <a:defRPr sz="1600"/>
            </a:lvl3pPr>
            <a:lvl4pPr marL="2100263" marR="0" indent="-192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 typeface="Wingdings" charset="0"/>
              <a:buChar char="§"/>
              <a:tabLst/>
              <a:defRPr sz="1500"/>
            </a:lvl4pPr>
            <a:lvl5pPr marL="2667000" marR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B4B4"/>
              </a:buClr>
              <a:buSzTx/>
              <a:buFontTx/>
              <a:buChar char="•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noProof="0" dirty="0" smtClean="0"/>
              <a:t>Haga clic para modificar el estilo de texto del patrón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 nivel</a:t>
            </a:r>
          </a:p>
          <a:p>
            <a:pPr lvl="3"/>
            <a:r>
              <a:rPr lang="es-ES_tradnl" noProof="0" dirty="0" smtClean="0"/>
              <a:t>Cuarto nivel</a:t>
            </a:r>
          </a:p>
          <a:p>
            <a:pPr lvl="4"/>
            <a:r>
              <a:rPr lang="es-ES_tradnl" noProof="0" dirty="0" smtClean="0"/>
              <a:t>Quinto nivel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123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 azzur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88950" y="404664"/>
            <a:ext cx="7539038" cy="504056"/>
          </a:xfrm>
        </p:spPr>
        <p:txBody>
          <a:bodyPr/>
          <a:lstStyle>
            <a:lvl1pPr>
              <a:defRPr lang="es-CO" sz="2000" b="1" u="none" kern="1200" baseline="0" dirty="0">
                <a:solidFill>
                  <a:schemeClr val="accent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533886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 Imagen" descr="mapa_az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08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152400" y="3740150"/>
            <a:ext cx="6588125" cy="2965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" name="Picture 3" descr="F:\antonio\portad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876925"/>
            <a:ext cx="18954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1808" y="4176000"/>
            <a:ext cx="5882400" cy="1701272"/>
          </a:xfrm>
        </p:spPr>
        <p:txBody>
          <a:bodyPr/>
          <a:lstStyle>
            <a:lvl1pPr algn="l">
              <a:lnSpc>
                <a:spcPct val="100000"/>
              </a:lnSpc>
              <a:defRPr sz="2800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61808" y="3956400"/>
            <a:ext cx="5882400" cy="288000"/>
          </a:xfrm>
        </p:spPr>
        <p:txBody>
          <a:bodyPr anchor="ctr"/>
          <a:lstStyle>
            <a:lvl1pPr marL="0" indent="0">
              <a:buNone/>
              <a:defRPr sz="1700" b="1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Marcador de texto 10"/>
          <p:cNvSpPr>
            <a:spLocks noGrp="1"/>
          </p:cNvSpPr>
          <p:nvPr>
            <p:ph type="body" sz="quarter" idx="10"/>
          </p:nvPr>
        </p:nvSpPr>
        <p:spPr>
          <a:xfrm>
            <a:off x="561808" y="5133041"/>
            <a:ext cx="5882400" cy="312183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2398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de 2 (0.00.45.11).bmp"/>
          <p:cNvPicPr>
            <a:picLocks noChangeAspect="1"/>
          </p:cNvPicPr>
          <p:nvPr/>
        </p:nvPicPr>
        <p:blipFill>
          <a:blip r:embed="rId10" cstate="email"/>
          <a:srcRect l="22625" t="1690" r="21667" b="91111"/>
          <a:stretch>
            <a:fillRect/>
          </a:stretch>
        </p:blipFill>
        <p:spPr>
          <a:xfrm>
            <a:off x="914400" y="6364289"/>
            <a:ext cx="8229600" cy="493713"/>
          </a:xfrm>
          <a:prstGeom prst="rect">
            <a:avLst/>
          </a:prstGeom>
        </p:spPr>
      </p:pic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287339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Fai clic per cambiare lo stile del titolo Fai clic per cambiare lo stile del titolo	</a:t>
            </a:r>
          </a:p>
        </p:txBody>
      </p:sp>
      <p:sp>
        <p:nvSpPr>
          <p:cNvPr id="102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6" y="1916114"/>
            <a:ext cx="83296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Fai clic per modificare lo stile del testo del modello</a:t>
            </a:r>
          </a:p>
          <a:p>
            <a:pPr lvl="1"/>
            <a:r>
              <a:rPr lang="es-ES_tradnl" dirty="0" smtClean="0"/>
              <a:t>Secondo livello</a:t>
            </a:r>
          </a:p>
          <a:p>
            <a:pPr lvl="2"/>
            <a:r>
              <a:rPr lang="es-ES_tradnl" dirty="0" smtClean="0"/>
              <a:t>Terzo livello</a:t>
            </a:r>
          </a:p>
          <a:p>
            <a:pPr lvl="3"/>
            <a:r>
              <a:rPr lang="es-ES_tradnl" dirty="0" smtClean="0"/>
              <a:t>Quarto livello</a:t>
            </a:r>
          </a:p>
          <a:p>
            <a:pPr lvl="4"/>
            <a:r>
              <a:rPr lang="es-ES_tradnl" dirty="0" smtClean="0"/>
              <a:t>Quinto livello</a:t>
            </a:r>
          </a:p>
        </p:txBody>
      </p:sp>
      <p:sp>
        <p:nvSpPr>
          <p:cNvPr id="1029" name="Rectangle 28"/>
          <p:cNvSpPr>
            <a:spLocks noChangeArrowheads="1"/>
          </p:cNvSpPr>
          <p:nvPr/>
        </p:nvSpPr>
        <p:spPr bwMode="auto">
          <a:xfrm>
            <a:off x="3116263" y="6635750"/>
            <a:ext cx="5472112" cy="1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7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Presentazione corporativa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7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30" name="Rectangle 21"/>
          <p:cNvSpPr>
            <a:spLocks noChangeArrowheads="1"/>
          </p:cNvSpPr>
          <p:nvPr/>
        </p:nvSpPr>
        <p:spPr bwMode="auto">
          <a:xfrm>
            <a:off x="8534400" y="6553202"/>
            <a:ext cx="863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700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| </a:t>
            </a:r>
            <a:fld id="{AF997A6E-7809-48A9-AD1E-EDEE10418813}" type="slidenum">
              <a:rPr lang="es-ES" sz="7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s-ES" sz="7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32" name="Picture 4" descr="F:\antonio\logopie_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84188" y="6477000"/>
            <a:ext cx="8112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53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cap="all">
          <a:solidFill>
            <a:schemeClr val="accent1"/>
          </a:solidFill>
          <a:latin typeface="Arial"/>
          <a:ea typeface="ＭＳ Ｐゴシック" pitchFamily="34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pitchFamily="34" charset="-128"/>
          <a:cs typeface="Arial" pitchFamily="34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7620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6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524000" indent="-1873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2100263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ＭＳ Ｐゴシック" pitchFamily="34" charset="-128"/>
        </a:defRPr>
      </a:lvl4pPr>
      <a:lvl5pPr marL="26670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  <a:ea typeface="ＭＳ Ｐゴシック" pitchFamily="34" charset="-128"/>
        </a:defRPr>
      </a:lvl5pPr>
      <a:lvl6pPr marL="31242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6pPr>
      <a:lvl7pPr marL="35814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7pPr>
      <a:lvl8pPr marL="40386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8pPr>
      <a:lvl9pPr marL="44958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287338"/>
            <a:ext cx="8307388" cy="11811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titulo Haga clic para cambiar el estilo de título	</a:t>
            </a:r>
          </a:p>
        </p:txBody>
      </p:sp>
      <p:sp>
        <p:nvSpPr>
          <p:cNvPr id="1027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916113"/>
            <a:ext cx="832961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pic>
        <p:nvPicPr>
          <p:cNvPr id="1028" name="Imagen 8" descr="pie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5888"/>
            <a:ext cx="9144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8"/>
          <p:cNvSpPr>
            <a:spLocks noChangeArrowheads="1"/>
          </p:cNvSpPr>
          <p:nvPr userDrawn="1"/>
        </p:nvSpPr>
        <p:spPr bwMode="auto">
          <a:xfrm>
            <a:off x="3116263" y="6635750"/>
            <a:ext cx="5472112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7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BIG</a:t>
            </a:r>
            <a:r>
              <a:rPr lang="it-IT" sz="700" baseline="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 DATA: TRA SFIDE E OPPORTUNITA</a:t>
            </a:r>
            <a:endParaRPr lang="es-ES" sz="700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30" name="Rectangle 21"/>
          <p:cNvSpPr>
            <a:spLocks noChangeArrowheads="1"/>
          </p:cNvSpPr>
          <p:nvPr userDrawn="1"/>
        </p:nvSpPr>
        <p:spPr bwMode="auto">
          <a:xfrm>
            <a:off x="8739188" y="6615113"/>
            <a:ext cx="8636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C1E1DFC-08F2-4FD1-9A47-C426502F4C14}" type="slidenum">
              <a:rPr lang="es-ES" sz="7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s-ES" sz="7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31" name="Rectangle 28"/>
          <p:cNvSpPr>
            <a:spLocks noChangeArrowheads="1"/>
          </p:cNvSpPr>
          <p:nvPr userDrawn="1"/>
        </p:nvSpPr>
        <p:spPr bwMode="auto">
          <a:xfrm>
            <a:off x="8670925" y="6627813"/>
            <a:ext cx="714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B6B6B6"/>
                </a:solidFill>
                <a:ea typeface="ＭＳ Ｐゴシック" pitchFamily="34" charset="-128"/>
                <a:cs typeface="Arial" pitchFamily="34" charset="0"/>
              </a:rPr>
              <a:t>|</a:t>
            </a:r>
            <a:endParaRPr lang="es-ES_tradnl" sz="800">
              <a:solidFill>
                <a:srgbClr val="B6B6B6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32" name="Picture 4" descr="F:\antonio\logopie_1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6511925"/>
            <a:ext cx="81121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4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 cap="all">
          <a:solidFill>
            <a:schemeClr val="accent1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1"/>
          </a:solidFill>
          <a:latin typeface="Arial" charset="0"/>
          <a:ea typeface="ＭＳ Ｐゴシック" charset="-128"/>
          <a:cs typeface="Arial" pitchFamily="34" charset="0"/>
        </a:defRPr>
      </a:lvl5pPr>
      <a:lvl6pPr marL="4572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ts val="23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620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36000"/>
        <a:buFont typeface="Wingdings" pitchFamily="2" charset="2"/>
        <a:buChar char="§"/>
        <a:defRPr>
          <a:solidFill>
            <a:schemeClr val="tx1"/>
          </a:solidFill>
          <a:latin typeface="+mn-lt"/>
          <a:ea typeface="+mj-ea"/>
        </a:defRPr>
      </a:lvl2pPr>
      <a:lvl3pPr marL="1524000" indent="-1873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j-ea"/>
        </a:defRPr>
      </a:lvl3pPr>
      <a:lvl4pPr marL="2100263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j-ea"/>
        </a:defRPr>
      </a:lvl4pPr>
      <a:lvl5pPr marL="26670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  <a:ea typeface="+mj-ea"/>
        </a:defRPr>
      </a:lvl5pPr>
      <a:lvl6pPr marL="31242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6pPr>
      <a:lvl7pPr marL="35814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7pPr>
      <a:lvl8pPr marL="40386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8pPr>
      <a:lvl9pPr marL="4495800" indent="-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png"/><Relationship Id="rId3" Type="http://schemas.openxmlformats.org/officeDocument/2006/relationships/image" Target="../media/image17.emf"/><Relationship Id="rId21" Type="http://schemas.openxmlformats.org/officeDocument/2006/relationships/image" Target="../media/image35.png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emf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10" Type="http://schemas.openxmlformats.org/officeDocument/2006/relationships/image" Target="../media/image24.emf"/><Relationship Id="rId19" Type="http://schemas.openxmlformats.org/officeDocument/2006/relationships/image" Target="../media/image33.png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cap="none" dirty="0" smtClean="0">
                <a:latin typeface="Arial" pitchFamily="34" charset="0"/>
                <a:cs typeface="Arial" pitchFamily="34" charset="0"/>
              </a:rPr>
              <a:t>BIG DATA: TRA SFIDE E OPPORTUNIT</a:t>
            </a:r>
            <a:r>
              <a:rPr lang="it-IT" cap="none" dirty="0">
                <a:latin typeface="Arial" pitchFamily="34" charset="0"/>
                <a:cs typeface="Arial" pitchFamily="34" charset="0"/>
              </a:rPr>
              <a:t>À</a:t>
            </a:r>
            <a:r>
              <a:rPr cap="none" dirty="0">
                <a:latin typeface="Arial"/>
                <a:cs typeface="Arial"/>
              </a:rPr>
              <a:t/>
            </a:r>
            <a:br>
              <a:rPr cap="none" dirty="0">
                <a:latin typeface="Arial"/>
                <a:cs typeface="Arial"/>
              </a:rPr>
            </a:br>
            <a:r>
              <a:rPr lang="es-ES" sz="2000" b="0" cap="none" dirty="0" smtClean="0">
                <a:solidFill>
                  <a:srgbClr val="00B0CA"/>
                </a:solidFill>
                <a:latin typeface="Arial" pitchFamily="34" charset="0"/>
                <a:cs typeface="Arial" pitchFamily="34" charset="0"/>
              </a:rPr>
              <a:t>BIG DATA FORUM</a:t>
            </a:r>
          </a:p>
        </p:txBody>
      </p:sp>
    </p:spTree>
    <p:extLst>
      <p:ext uri="{BB962C8B-B14F-4D97-AF65-F5344CB8AC3E}">
        <p14:creationId xmlns:p14="http://schemas.microsoft.com/office/powerpoint/2010/main" val="32449836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lujan\Desktop\Edificio%20Financi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582" y="1844824"/>
            <a:ext cx="6760418" cy="27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4 Imagen" descr="ojo en azu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1105695"/>
            <a:ext cx="4841023" cy="534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58813" y="1381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B0CA"/>
                </a:solidFill>
                <a:latin typeface="Neo Sans" pitchFamily="34" charset="0"/>
                <a:ea typeface="ＭＳ Ｐゴシック" pitchFamily="34" charset="-128"/>
                <a:cs typeface="Arial" pitchFamily="34" charset="0"/>
              </a:rPr>
              <a:t>BIG DATA FORUM</a:t>
            </a:r>
            <a:endParaRPr lang="es-ES_tradnl" sz="1200" b="1" dirty="0">
              <a:solidFill>
                <a:srgbClr val="00B0CA"/>
              </a:solidFill>
              <a:latin typeface="Neo Sans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7" name="AutoShape 12" descr="data:image/jpeg;base64,/9j/4AAQSkZJRgABAQAAAQABAAD/2wCEAAkGBwgHBgkIBwgKCgkLDRYPDQwMDRsUFRAWIB0iIiAdHx8kKDQsJCYxJx8fLT0tMTU3Ojo6Iys/RD84QzQ5OjcBCgoKDQwNGg8PGjclHyU3Nzc3Nzc3Nzc3Nzc3Nzc3Nzc3Nzc3Nzc3Nzc3Nzc3Nzc3Nzc3Nzc3Nzc3Nzc3Nzc3N//AABEIAEIAlwMBEQACEQEDEQH/xAAbAAEAAgMBAQAAAAAAAAAAAAAABgcBBAUCA//EADEQAAIBBAAEBAQEBwAAAAAAAAABAgMEBREGEiExQVFhgVJxkdEiIzKxByQzQmKhwf/EABoBAQACAwEAAAAAAAAAAAAAAAAEBQEDBgL/xAAtEQEAAgIBAwMBBgcAAAAAAAAAAQIDEQQSITEFQVEUE3GRodHwIzJCYYGx4f/aAAwDAQACEQMRAD8AvEAAAAAAAAAA5ubzFDE0FOquepP+nTT6y+y9TTmzVxRuWrLlrjjco7hs/kspnbelKUYUG5OVKEVrSi+7799EPDycuXLEeyNiz3yZIj2TRdiyTgAAAAAAAAAAAAAAABjYDYFa8R3FS+ztxFKUnCbo04Jbf4Xrovnt+5S8i03yz+Cqz2m+SUo4Swk8dTldXUdXFVaUfgj5fN/8J3FwTjjqt5lM4+GaRu3lIyYkgAAAAAAAAAAAAAAHB4k4gjioqhQUZ3cltJ9oLzf2IvI5EYo1HlHz54x9o8oPd5K9vJudzdVZt+HNpL5JdCrtlyXndpV1st7TuZerTLZCze7e7qxXwylzR+j6GaZslPEs1zXr4luriW9jzyo0rOjVm25VadBKUn5tmz6rJHiIj/DZ9Vf2051e+u7mfPXuq1R/5Tf7Gm2S9vMy0zktbzLYx+ayFhNOjcTcV3p1HzRft4ex7x8jJSe0vdM96eJWDhclHK2MbmNOVN75ZRa6bXk/FFvhyxlp1Qs8WT7SvU3za2AAAAAAAAAAAAxNqMXJ9ktsxM6jciEV6ruK060+spvZwWbNbNknJM+XQ0x1pWK68Pnpehq296g0vQbOmPg0vQbNQaXoNnTHw3MTZxvLtQmvy4rml6+hYem8b6nPq38sd5/RF5WT7LH2jvKXxioxUYpJJaSXgdlEREahSsmQAAAAAAAAAAAGvkU3j7pLu6M9fRmvN3x2+6WzDr7Su/mFWLscXDsQyA0AACT8C1IxvLqm2uaVOLj7Pr+6Lj0e0Re8f2j9/mp/V6z0Un7/AN/kmhfqIAAAAAAAAAAAADzNKUHGS2mtNAUNkLSVhf3NnNNOhVlDr4pPo/daZWWpNZ073DljLirkj3hrmNS2g0A1IDUjbxWQr4rIUb22f5lJ70+0l2afo0eqzNZ3DTyMFM+OcdvErgwHEePzlP8AlqqjXUdzt59Jx+67dUT6ZIvHZxvK4eXjW1eO3z7Owe0UAAAAAAAAAAAACsv4pYR0rqnmKEN06uqdxrwkv0y9109l5k3i3/olP4mWNdFkB0/ImaTeuvyafkY0ddfk16DR11+TXoDrr8mvQHXX5Wx/DTBSx2LlfXMOW4vNNJrrGmv0/Xv9Cv5F+q2o9lbysvXbUeITMjooAAAAAAAAAAAAHxvLWjeW1S2uIKdKpHllF+KPVbTWYtXy83pXJWa2jtKpuIeG7zDV5PknVtG/wVora15S8mdDxuZTNXvOpcfzPTsnHt2jdfn9XPx+Lv8AJT5LG1q1n5xWor5yfRG7Jnx443edI2HiZs0/w67difBOcjT51QpSfwKqt/b/AGRo9Swb13TZ9G5URvt+Lh3VndWdZ0bqhUpVF/bOLRLplpeN1naBk4+XHbpvWYlJ+EeE617XheZOjKnaQe405rTqv5fD+5X8zm1rHRjnv/pbenelze0ZM0dvj5/4stLXYpHTsgAAAAAAAAAAAAAAYfYBFJLSWkYgZMjy0m1tGJHoyAAAAAAAAH//2Q=="/>
          <p:cNvSpPr>
            <a:spLocks noChangeAspect="1" noChangeArrowheads="1"/>
          </p:cNvSpPr>
          <p:nvPr/>
        </p:nvSpPr>
        <p:spPr bwMode="auto">
          <a:xfrm>
            <a:off x="63500" y="-136525"/>
            <a:ext cx="1438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" name="84 Rectángulo"/>
          <p:cNvSpPr>
            <a:spLocks noChangeArrowheads="1"/>
          </p:cNvSpPr>
          <p:nvPr/>
        </p:nvSpPr>
        <p:spPr bwMode="auto">
          <a:xfrm>
            <a:off x="683568" y="332656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altLang="es-ES" sz="2000" b="1" dirty="0" smtClean="0">
                <a:solidFill>
                  <a:srgbClr val="262626"/>
                </a:solidFill>
                <a:latin typeface="Neo Sans"/>
              </a:rPr>
              <a:t>I BIG DATA NEL MERCATO FINANCE</a:t>
            </a:r>
            <a:endParaRPr lang="es-ES" altLang="es-ES" sz="2000" b="1" dirty="0">
              <a:solidFill>
                <a:srgbClr val="262626"/>
              </a:solidFill>
              <a:latin typeface="Neo Sans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" altLang="es-ES" sz="2000" dirty="0">
                <a:solidFill>
                  <a:srgbClr val="262626"/>
                </a:solidFill>
                <a:latin typeface="Neo Sans" pitchFamily="34" charset="0"/>
              </a:rPr>
              <a:t> </a:t>
            </a:r>
            <a:endParaRPr lang="es-ES" altLang="ja-JP" sz="2000" dirty="0">
              <a:solidFill>
                <a:srgbClr val="262626"/>
              </a:solidFill>
              <a:latin typeface="Neo Sans" pitchFamily="34" charset="0"/>
            </a:endParaRPr>
          </a:p>
        </p:txBody>
      </p:sp>
      <p:sp>
        <p:nvSpPr>
          <p:cNvPr id="76" name="Rectangle 117"/>
          <p:cNvSpPr>
            <a:spLocks noChangeArrowheads="1"/>
          </p:cNvSpPr>
          <p:nvPr/>
        </p:nvSpPr>
        <p:spPr bwMode="auto">
          <a:xfrm>
            <a:off x="5508437" y="4924868"/>
            <a:ext cx="1512000" cy="1470509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400" dirty="0" smtClean="0">
                <a:solidFill>
                  <a:srgbClr val="FFFFFF"/>
                </a:solidFill>
              </a:rPr>
              <a:t>Cross Selling</a:t>
            </a:r>
            <a:endParaRPr lang="es-ES" sz="1400" dirty="0">
              <a:solidFill>
                <a:srgbClr val="FFFFFF"/>
              </a:solidFill>
            </a:endParaRPr>
          </a:p>
        </p:txBody>
      </p:sp>
      <p:pic>
        <p:nvPicPr>
          <p:cNvPr id="77" name="Picture 93" descr="7326668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437" y="5386136"/>
            <a:ext cx="1512000" cy="10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118"/>
          <p:cNvSpPr>
            <a:spLocks noChangeArrowheads="1"/>
          </p:cNvSpPr>
          <p:nvPr/>
        </p:nvSpPr>
        <p:spPr bwMode="auto">
          <a:xfrm>
            <a:off x="7308472" y="4924869"/>
            <a:ext cx="1512000" cy="1470509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400" dirty="0" smtClean="0">
                <a:solidFill>
                  <a:srgbClr val="FFFFFF"/>
                </a:solidFill>
              </a:rPr>
              <a:t>Fraud Detection</a:t>
            </a:r>
            <a:endParaRPr lang="es-ES" sz="1400" dirty="0">
              <a:solidFill>
                <a:srgbClr val="FFFFFF"/>
              </a:solidFill>
            </a:endParaRPr>
          </a:p>
        </p:txBody>
      </p:sp>
      <p:pic>
        <p:nvPicPr>
          <p:cNvPr id="82" name="Picture 94" descr="7221140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472" y="5386137"/>
            <a:ext cx="1512000" cy="10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47"/>
          <p:cNvSpPr>
            <a:spLocks noChangeArrowheads="1"/>
          </p:cNvSpPr>
          <p:nvPr/>
        </p:nvSpPr>
        <p:spPr bwMode="auto">
          <a:xfrm>
            <a:off x="3700112" y="4924869"/>
            <a:ext cx="1512000" cy="1470509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400" dirty="0" smtClean="0">
                <a:solidFill>
                  <a:srgbClr val="FFFFFF"/>
                </a:solidFill>
              </a:rPr>
              <a:t>Conoscenza clienti</a:t>
            </a:r>
            <a:endParaRPr lang="es-ES" sz="1400" dirty="0">
              <a:solidFill>
                <a:srgbClr val="FFFFFF"/>
              </a:solidFill>
            </a:endParaRPr>
          </a:p>
        </p:txBody>
      </p:sp>
      <p:pic>
        <p:nvPicPr>
          <p:cNvPr id="92" name="Picture 91" descr="71471649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0112" y="5386137"/>
            <a:ext cx="1512000" cy="10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2"/>
          <p:cNvGrpSpPr/>
          <p:nvPr/>
        </p:nvGrpSpPr>
        <p:grpSpPr>
          <a:xfrm>
            <a:off x="7020436" y="116632"/>
            <a:ext cx="2016059" cy="1546334"/>
            <a:chOff x="4270312" y="1456036"/>
            <a:chExt cx="3794159" cy="2981076"/>
          </a:xfrm>
        </p:grpSpPr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5247438" y="2608164"/>
              <a:ext cx="1847897" cy="1828948"/>
            </a:xfrm>
            <a:prstGeom prst="ellipse">
              <a:avLst/>
            </a:prstGeom>
            <a:solidFill>
              <a:srgbClr val="03A2C4"/>
            </a:solidFill>
            <a:ln w="9525">
              <a:noFill/>
              <a:round/>
              <a:headEnd/>
              <a:tailEnd/>
            </a:ln>
          </p:spPr>
          <p:txBody>
            <a:bodyPr wrap="none" lIns="72000" tIns="0" rIns="72000" bIns="0" anchor="ctr"/>
            <a:lstStyle/>
            <a:p>
              <a:pPr algn="ctr"/>
              <a:r>
                <a:rPr lang="it-IT" sz="1100" b="1" dirty="0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Social </a:t>
              </a:r>
            </a:p>
            <a:p>
              <a:pPr algn="ctr"/>
              <a:r>
                <a:rPr lang="it-IT" sz="1100" b="1" dirty="0" err="1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Dimension</a:t>
              </a:r>
              <a:endParaRPr lang="es-ES" sz="1100" b="1" dirty="0">
                <a:solidFill>
                  <a:schemeClr val="bg1"/>
                </a:solidFill>
                <a:latin typeface="Neo Sans" panose="020B0504020202020204" pitchFamily="34" charset="0"/>
              </a:endParaRPr>
            </a:p>
          </p:txBody>
        </p:sp>
        <p:sp>
          <p:nvSpPr>
            <p:cNvPr id="42" name="Oval 10"/>
            <p:cNvSpPr>
              <a:spLocks noChangeArrowheads="1"/>
            </p:cNvSpPr>
            <p:nvPr/>
          </p:nvSpPr>
          <p:spPr bwMode="auto">
            <a:xfrm>
              <a:off x="4270312" y="1502186"/>
              <a:ext cx="1868670" cy="1860598"/>
            </a:xfrm>
            <a:prstGeom prst="ellipse">
              <a:avLst/>
            </a:prstGeom>
            <a:solidFill>
              <a:srgbClr val="A4C200"/>
            </a:solidFill>
            <a:ln w="9525">
              <a:noFill/>
              <a:round/>
              <a:headEnd/>
              <a:tailEnd/>
            </a:ln>
          </p:spPr>
          <p:txBody>
            <a:bodyPr wrap="none" lIns="72000" tIns="0" rIns="72000" bIns="0" anchor="ctr"/>
            <a:lstStyle/>
            <a:p>
              <a:pPr algn="ctr"/>
              <a:r>
                <a:rPr lang="it-IT" sz="1100" b="1" dirty="0" err="1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Environmental</a:t>
              </a:r>
              <a:r>
                <a:rPr lang="it-IT" sz="1100" b="1" dirty="0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 </a:t>
              </a:r>
            </a:p>
            <a:p>
              <a:pPr algn="ctr"/>
              <a:r>
                <a:rPr lang="it-IT" sz="1100" b="1" dirty="0" err="1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Dimension</a:t>
              </a:r>
              <a:endParaRPr lang="es-ES" sz="1100" b="1" dirty="0">
                <a:solidFill>
                  <a:schemeClr val="bg1"/>
                </a:solidFill>
                <a:latin typeface="Neo Sans" panose="020B0504020202020204" pitchFamily="34" charset="0"/>
              </a:endParaRPr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6110156" y="1456036"/>
              <a:ext cx="1954315" cy="1906748"/>
            </a:xfrm>
            <a:prstGeom prst="ellipse">
              <a:avLst/>
            </a:prstGeom>
            <a:solidFill>
              <a:srgbClr val="E50274"/>
            </a:solidFill>
            <a:ln w="9525">
              <a:noFill/>
              <a:round/>
              <a:headEnd/>
              <a:tailEnd/>
            </a:ln>
          </p:spPr>
          <p:txBody>
            <a:bodyPr wrap="none" lIns="72000" tIns="0" rIns="72000" bIns="0" anchor="ctr"/>
            <a:lstStyle/>
            <a:p>
              <a:pPr algn="ctr"/>
              <a:r>
                <a:rPr lang="it-IT" sz="1100" b="1" dirty="0" err="1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Economic</a:t>
              </a:r>
              <a:r>
                <a:rPr lang="it-IT" sz="1100" b="1" dirty="0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 </a:t>
              </a:r>
            </a:p>
            <a:p>
              <a:pPr algn="ctr"/>
              <a:r>
                <a:rPr lang="it-IT" sz="1100" b="1" dirty="0" err="1" smtClean="0">
                  <a:solidFill>
                    <a:schemeClr val="bg1"/>
                  </a:solidFill>
                  <a:latin typeface="Neo Sans" panose="020B0504020202020204" pitchFamily="34" charset="0"/>
                </a:rPr>
                <a:t>Dimension</a:t>
              </a:r>
              <a:endParaRPr lang="es-ES" sz="1100" b="1" dirty="0">
                <a:solidFill>
                  <a:schemeClr val="bg1"/>
                </a:solidFill>
                <a:latin typeface="Neo Sans" panose="020B0504020202020204" pitchFamily="34" charset="0"/>
              </a:endParaRPr>
            </a:p>
          </p:txBody>
        </p:sp>
      </p:grpSp>
      <p:sp>
        <p:nvSpPr>
          <p:cNvPr id="104" name="49 CuadroTexto"/>
          <p:cNvSpPr txBox="1">
            <a:spLocks noChangeArrowheads="1"/>
          </p:cNvSpPr>
          <p:nvPr/>
        </p:nvSpPr>
        <p:spPr bwMode="auto">
          <a:xfrm>
            <a:off x="782637" y="908720"/>
            <a:ext cx="6381651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2300"/>
              </a:lnSpc>
            </a:pPr>
            <a:r>
              <a:rPr lang="en-US" sz="1800" dirty="0">
                <a:latin typeface="Neo Sans" pitchFamily="34" charset="0"/>
              </a:rPr>
              <a:t>	</a:t>
            </a:r>
            <a:r>
              <a:rPr lang="en-US" sz="1800" dirty="0" smtClean="0">
                <a:solidFill>
                  <a:srgbClr val="00B0F0"/>
                </a:solidFill>
                <a:latin typeface="Neo Sans" pitchFamily="34" charset="0"/>
              </a:rPr>
              <a:t>…UN’OPPORTUNITÀ DI IMPULSO COMMERCIALE, MA ANCHE DI IMPULSO ETICO</a:t>
            </a:r>
            <a:r>
              <a:rPr lang="en-US" sz="1400" b="0" dirty="0" smtClean="0">
                <a:solidFill>
                  <a:srgbClr val="00B0F0"/>
                </a:solidFill>
                <a:latin typeface="Neo Sans" pitchFamily="34" charset="0"/>
              </a:rPr>
              <a:t>.</a:t>
            </a:r>
            <a:endParaRPr lang="en-US" sz="1400" b="0" dirty="0">
              <a:solidFill>
                <a:srgbClr val="00B0F0"/>
              </a:solidFill>
              <a:latin typeface="Neo Sans" pitchFamily="34" charset="0"/>
            </a:endParaRPr>
          </a:p>
        </p:txBody>
      </p:sp>
      <p:cxnSp>
        <p:nvCxnSpPr>
          <p:cNvPr id="19" name="Conector recto 43"/>
          <p:cNvCxnSpPr/>
          <p:nvPr/>
        </p:nvCxnSpPr>
        <p:spPr>
          <a:xfrm flipH="1">
            <a:off x="3973462" y="4773357"/>
            <a:ext cx="4926395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6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81 Elipse"/>
          <p:cNvSpPr/>
          <p:nvPr/>
        </p:nvSpPr>
        <p:spPr>
          <a:xfrm>
            <a:off x="1548383" y="3068960"/>
            <a:ext cx="5832475" cy="1381125"/>
          </a:xfrm>
          <a:prstGeom prst="ellipse">
            <a:avLst/>
          </a:prstGeom>
          <a:solidFill>
            <a:schemeClr val="bg1"/>
          </a:solidFill>
          <a:ln w="3175">
            <a:noFill/>
          </a:ln>
          <a:effectLst>
            <a:outerShdw blurRad="152400" dist="381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09" name="Picture 2" descr="http://www.marketsandmarketsblog.com/wp-content/uploads/2014/06/Internet-of-Things-Trillion-Dollar-Industry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074"/>
            <a:ext cx="7579941" cy="433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58813" y="1381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B0CA"/>
                </a:solidFill>
                <a:latin typeface="Neo Sans" pitchFamily="34" charset="0"/>
                <a:ea typeface="ＭＳ Ｐゴシック" pitchFamily="34" charset="-128"/>
                <a:cs typeface="Arial" pitchFamily="34" charset="0"/>
              </a:rPr>
              <a:t>BIG DATA FORUM</a:t>
            </a:r>
            <a:endParaRPr lang="es-ES_tradnl" sz="1200" b="1" dirty="0">
              <a:solidFill>
                <a:srgbClr val="00B0CA"/>
              </a:solidFill>
              <a:latin typeface="Neo Sans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197" name="AutoShape 12" descr="data:image/jpeg;base64,/9j/4AAQSkZJRgABAQAAAQABAAD/2wCEAAkGBwgHBgkIBwgKCgkLDRYPDQwMDRsUFRAWIB0iIiAdHx8kKDQsJCYxJx8fLT0tMTU3Ojo6Iys/RD84QzQ5OjcBCgoKDQwNGg8PGjclHyU3Nzc3Nzc3Nzc3Nzc3Nzc3Nzc3Nzc3Nzc3Nzc3Nzc3Nzc3Nzc3Nzc3Nzc3Nzc3Nzc3N//AABEIAEIAlwMBEQACEQEDEQH/xAAbAAEAAgMBAQAAAAAAAAAAAAAABgcBBAUCA//EADEQAAIBBAAEBAQEBwAAAAAAAAABAgMEBREGEiExQVFhgVJxkdEiIzKxByQzQmKhwf/EABoBAQACAwEAAAAAAAAAAAAAAAAEBQEDBgL/xAAtEQEAAgIBAwMBBgcAAAAAAAAAAQIDEQQSITEFQVEUE3GRodHwIzJCYYGx4f/aAAwDAQACEQMRAD8AvEAAAAAAAAAA5ubzFDE0FOquepP+nTT6y+y9TTmzVxRuWrLlrjjco7hs/kspnbelKUYUG5OVKEVrSi+7799EPDycuXLEeyNiz3yZIj2TRdiyTgAAAAAAAAAAAAAAABjYDYFa8R3FS+ztxFKUnCbo04Jbf4Xrovnt+5S8i03yz+Cqz2m+SUo4Swk8dTldXUdXFVaUfgj5fN/8J3FwTjjqt5lM4+GaRu3lIyYkgAAAAAAAAAAAAAAHB4k4gjioqhQUZ3cltJ9oLzf2IvI5EYo1HlHz54x9o8oPd5K9vJudzdVZt+HNpL5JdCrtlyXndpV1st7TuZerTLZCze7e7qxXwylzR+j6GaZslPEs1zXr4luriW9jzyo0rOjVm25VadBKUn5tmz6rJHiIj/DZ9Vf2051e+u7mfPXuq1R/5Tf7Gm2S9vMy0zktbzLYx+ayFhNOjcTcV3p1HzRft4ex7x8jJSe0vdM96eJWDhclHK2MbmNOVN75ZRa6bXk/FFvhyxlp1Qs8WT7SvU3za2AAAAAAAAAAAAxNqMXJ9ktsxM6jciEV6ruK060+spvZwWbNbNknJM+XQ0x1pWK68Pnpehq296g0vQbOmPg0vQbNQaXoNnTHw3MTZxvLtQmvy4rml6+hYem8b6nPq38sd5/RF5WT7LH2jvKXxioxUYpJJaSXgdlEREahSsmQAAAAAAAAAAAGvkU3j7pLu6M9fRmvN3x2+6WzDr7Su/mFWLscXDsQyA0AACT8C1IxvLqm2uaVOLj7Pr+6Lj0e0Re8f2j9/mp/V6z0Un7/AN/kmhfqIAAAAAAAAAAAADzNKUHGS2mtNAUNkLSVhf3NnNNOhVlDr4pPo/daZWWpNZ073DljLirkj3hrmNS2g0A1IDUjbxWQr4rIUb22f5lJ70+0l2afo0eqzNZ3DTyMFM+OcdvErgwHEePzlP8AlqqjXUdzt59Jx+67dUT6ZIvHZxvK4eXjW1eO3z7Owe0UAAAAAAAAAAAACsv4pYR0rqnmKEN06uqdxrwkv0y9109l5k3i3/olP4mWNdFkB0/ImaTeuvyafkY0ddfk16DR11+TXoDrr8mvQHXX5Wx/DTBSx2LlfXMOW4vNNJrrGmv0/Xv9Cv5F+q2o9lbysvXbUeITMjooAAAAAAAAAAAAHxvLWjeW1S2uIKdKpHllF+KPVbTWYtXy83pXJWa2jtKpuIeG7zDV5PknVtG/wVora15S8mdDxuZTNXvOpcfzPTsnHt2jdfn9XPx+Lv8AJT5LG1q1n5xWor5yfRG7Jnx443edI2HiZs0/w67difBOcjT51QpSfwKqt/b/AGRo9Swb13TZ9G5URvt+Lh3VndWdZ0bqhUpVF/bOLRLplpeN1naBk4+XHbpvWYlJ+EeE617XheZOjKnaQe405rTqv5fD+5X8zm1rHRjnv/pbenelze0ZM0dvj5/4stLXYpHTsgAAAAAAAAAAAAAAYfYBFJLSWkYgZMjy0m1tGJHoyAAAAAAAAH//2Q=="/>
          <p:cNvSpPr>
            <a:spLocks noChangeAspect="1" noChangeArrowheads="1"/>
          </p:cNvSpPr>
          <p:nvPr/>
        </p:nvSpPr>
        <p:spPr bwMode="auto">
          <a:xfrm>
            <a:off x="63500" y="-136525"/>
            <a:ext cx="1438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b="1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" name="84 Rectángulo"/>
          <p:cNvSpPr>
            <a:spLocks noChangeArrowheads="1"/>
          </p:cNvSpPr>
          <p:nvPr/>
        </p:nvSpPr>
        <p:spPr bwMode="auto">
          <a:xfrm>
            <a:off x="683568" y="332656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altLang="es-ES" sz="2000" b="1" dirty="0" smtClean="0">
                <a:solidFill>
                  <a:srgbClr val="262626"/>
                </a:solidFill>
                <a:latin typeface="Neo Sans"/>
              </a:rPr>
              <a:t>I BIG DATA E LE SMART CITIES</a:t>
            </a:r>
            <a:endParaRPr lang="es-ES" altLang="es-ES" sz="2000" b="1" dirty="0">
              <a:solidFill>
                <a:srgbClr val="262626"/>
              </a:solidFill>
              <a:latin typeface="Neo Sans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" altLang="es-ES" sz="2000" dirty="0">
                <a:solidFill>
                  <a:srgbClr val="262626"/>
                </a:solidFill>
                <a:latin typeface="Neo Sans" pitchFamily="34" charset="0"/>
              </a:rPr>
              <a:t> </a:t>
            </a:r>
            <a:endParaRPr lang="es-ES" altLang="ja-JP" sz="2000" dirty="0">
              <a:solidFill>
                <a:srgbClr val="262626"/>
              </a:solidFill>
              <a:latin typeface="Neo Sans" pitchFamily="34" charset="0"/>
            </a:endParaRPr>
          </a:p>
        </p:txBody>
      </p:sp>
      <p:grpSp>
        <p:nvGrpSpPr>
          <p:cNvPr id="30" name="14 Grupo"/>
          <p:cNvGrpSpPr/>
          <p:nvPr/>
        </p:nvGrpSpPr>
        <p:grpSpPr>
          <a:xfrm>
            <a:off x="1539048" y="2261831"/>
            <a:ext cx="144016" cy="765256"/>
            <a:chOff x="395536" y="2492896"/>
            <a:chExt cx="144016" cy="1302990"/>
          </a:xfrm>
          <a:solidFill>
            <a:srgbClr val="00B050"/>
          </a:solidFill>
        </p:grpSpPr>
        <p:sp>
          <p:nvSpPr>
            <p:cNvPr id="31" name="6 Elipse"/>
            <p:cNvSpPr/>
            <p:nvPr/>
          </p:nvSpPr>
          <p:spPr>
            <a:xfrm>
              <a:off x="395536" y="3651870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32" name="8 Conector recto"/>
            <p:cNvCxnSpPr>
              <a:stCxn id="31" idx="0"/>
              <a:endCxn id="33" idx="4"/>
            </p:cNvCxnSpPr>
            <p:nvPr/>
          </p:nvCxnSpPr>
          <p:spPr>
            <a:xfrm flipV="1">
              <a:off x="467544" y="2636912"/>
              <a:ext cx="0" cy="1014958"/>
            </a:xfrm>
            <a:prstGeom prst="lin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24 Elipse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34" name="Imagen 79" descr="semaforo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80952"/>
            <a:ext cx="2873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19 Grupo"/>
          <p:cNvGrpSpPr>
            <a:grpSpLocks noChangeAspect="1"/>
          </p:cNvGrpSpPr>
          <p:nvPr/>
        </p:nvGrpSpPr>
        <p:grpSpPr>
          <a:xfrm>
            <a:off x="1810908" y="2060674"/>
            <a:ext cx="560152" cy="252000"/>
            <a:chOff x="3851275" y="771525"/>
            <a:chExt cx="649288" cy="292100"/>
          </a:xfrm>
          <a:solidFill>
            <a:srgbClr val="FFC000"/>
          </a:solidFill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4252913" y="771525"/>
              <a:ext cx="247650" cy="247650"/>
            </a:xfrm>
            <a:custGeom>
              <a:avLst/>
              <a:gdLst/>
              <a:ahLst/>
              <a:cxnLst>
                <a:cxn ang="0">
                  <a:pos x="94" y="53"/>
                </a:cxn>
                <a:cxn ang="0">
                  <a:pos x="94" y="53"/>
                </a:cxn>
                <a:cxn ang="0">
                  <a:pos x="45" y="0"/>
                </a:cxn>
                <a:cxn ang="0">
                  <a:pos x="24" y="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9" y="19"/>
                </a:cxn>
                <a:cxn ang="0">
                  <a:pos x="39" y="19"/>
                </a:cxn>
                <a:cxn ang="0">
                  <a:pos x="78" y="102"/>
                </a:cxn>
                <a:cxn ang="0">
                  <a:pos x="102" y="73"/>
                </a:cxn>
                <a:cxn ang="0">
                  <a:pos x="94" y="53"/>
                </a:cxn>
              </a:cxnLst>
              <a:rect l="0" t="0" r="r" b="b"/>
              <a:pathLst>
                <a:path w="102" h="102">
                  <a:moveTo>
                    <a:pt x="94" y="53"/>
                  </a:moveTo>
                  <a:cubicBezTo>
                    <a:pt x="94" y="53"/>
                    <a:pt x="94" y="53"/>
                    <a:pt x="94" y="5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91" y="99"/>
                    <a:pt x="102" y="87"/>
                    <a:pt x="102" y="73"/>
                  </a:cubicBezTo>
                  <a:cubicBezTo>
                    <a:pt x="102" y="65"/>
                    <a:pt x="99" y="58"/>
                    <a:pt x="94" y="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4052888" y="771525"/>
              <a:ext cx="368300" cy="247650"/>
            </a:xfrm>
            <a:custGeom>
              <a:avLst/>
              <a:gdLst/>
              <a:ahLst/>
              <a:cxnLst>
                <a:cxn ang="0">
                  <a:pos x="117" y="27"/>
                </a:cxn>
                <a:cxn ang="0">
                  <a:pos x="92" y="27"/>
                </a:cxn>
                <a:cxn ang="0">
                  <a:pos x="75" y="10"/>
                </a:cxn>
                <a:cxn ang="0">
                  <a:pos x="78" y="0"/>
                </a:cxn>
                <a:cxn ang="0">
                  <a:pos x="0" y="0"/>
                </a:cxn>
                <a:cxn ang="0">
                  <a:pos x="0" y="102"/>
                </a:cxn>
                <a:cxn ang="0">
                  <a:pos x="69" y="102"/>
                </a:cxn>
                <a:cxn ang="0">
                  <a:pos x="92" y="79"/>
                </a:cxn>
                <a:cxn ang="0">
                  <a:pos x="115" y="102"/>
                </a:cxn>
                <a:cxn ang="0">
                  <a:pos x="152" y="102"/>
                </a:cxn>
                <a:cxn ang="0">
                  <a:pos x="117" y="27"/>
                </a:cxn>
              </a:cxnLst>
              <a:rect l="0" t="0" r="r" b="b"/>
              <a:pathLst>
                <a:path w="152" h="102">
                  <a:moveTo>
                    <a:pt x="117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83" y="27"/>
                    <a:pt x="75" y="19"/>
                    <a:pt x="75" y="10"/>
                  </a:cubicBezTo>
                  <a:cubicBezTo>
                    <a:pt x="75" y="6"/>
                    <a:pt x="76" y="3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9" y="90"/>
                    <a:pt x="80" y="79"/>
                    <a:pt x="92" y="79"/>
                  </a:cubicBezTo>
                  <a:cubicBezTo>
                    <a:pt x="105" y="79"/>
                    <a:pt x="115" y="90"/>
                    <a:pt x="115" y="102"/>
                  </a:cubicBezTo>
                  <a:cubicBezTo>
                    <a:pt x="152" y="102"/>
                    <a:pt x="152" y="102"/>
                    <a:pt x="152" y="102"/>
                  </a:cubicBezTo>
                  <a:lnTo>
                    <a:pt x="117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4233863" y="977900"/>
              <a:ext cx="85725" cy="857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7"/>
                </a:cxn>
                <a:cxn ang="0">
                  <a:pos x="17" y="35"/>
                </a:cxn>
                <a:cxn ang="0">
                  <a:pos x="35" y="17"/>
                </a:cxn>
                <a:cxn ang="0">
                  <a:pos x="17" y="0"/>
                </a:cxn>
                <a:cxn ang="0">
                  <a:pos x="17" y="27"/>
                </a:cxn>
                <a:cxn ang="0">
                  <a:pos x="8" y="17"/>
                </a:cxn>
                <a:cxn ang="0">
                  <a:pos x="17" y="8"/>
                </a:cxn>
                <a:cxn ang="0">
                  <a:pos x="27" y="17"/>
                </a:cxn>
                <a:cxn ang="0">
                  <a:pos x="17" y="27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8"/>
                    <a:pt x="27" y="0"/>
                    <a:pt x="17" y="0"/>
                  </a:cubicBezTo>
                  <a:close/>
                  <a:moveTo>
                    <a:pt x="17" y="27"/>
                  </a:moveTo>
                  <a:cubicBezTo>
                    <a:pt x="12" y="27"/>
                    <a:pt x="8" y="22"/>
                    <a:pt x="8" y="17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2" y="8"/>
                    <a:pt x="27" y="12"/>
                    <a:pt x="27" y="17"/>
                  </a:cubicBezTo>
                  <a:cubicBezTo>
                    <a:pt x="27" y="22"/>
                    <a:pt x="22" y="27"/>
                    <a:pt x="17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9" name="Freeform 8"/>
            <p:cNvSpPr>
              <a:spLocks noEditPoints="1"/>
            </p:cNvSpPr>
            <p:nvPr/>
          </p:nvSpPr>
          <p:spPr bwMode="auto">
            <a:xfrm>
              <a:off x="3914775" y="977900"/>
              <a:ext cx="84138" cy="857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7"/>
                </a:cxn>
                <a:cxn ang="0">
                  <a:pos x="18" y="35"/>
                </a:cxn>
                <a:cxn ang="0">
                  <a:pos x="35" y="17"/>
                </a:cxn>
                <a:cxn ang="0">
                  <a:pos x="18" y="0"/>
                </a:cxn>
                <a:cxn ang="0">
                  <a:pos x="18" y="27"/>
                </a:cxn>
                <a:cxn ang="0">
                  <a:pos x="9" y="17"/>
                </a:cxn>
                <a:cxn ang="0">
                  <a:pos x="18" y="8"/>
                </a:cxn>
                <a:cxn ang="0">
                  <a:pos x="27" y="17"/>
                </a:cxn>
                <a:cxn ang="0">
                  <a:pos x="18" y="27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8" y="35"/>
                    <a:pt x="35" y="27"/>
                    <a:pt x="35" y="17"/>
                  </a:cubicBezTo>
                  <a:cubicBezTo>
                    <a:pt x="35" y="8"/>
                    <a:pt x="28" y="0"/>
                    <a:pt x="18" y="0"/>
                  </a:cubicBezTo>
                  <a:close/>
                  <a:moveTo>
                    <a:pt x="18" y="27"/>
                  </a:moveTo>
                  <a:cubicBezTo>
                    <a:pt x="13" y="27"/>
                    <a:pt x="9" y="22"/>
                    <a:pt x="9" y="17"/>
                  </a:cubicBezTo>
                  <a:cubicBezTo>
                    <a:pt x="9" y="12"/>
                    <a:pt x="13" y="8"/>
                    <a:pt x="18" y="8"/>
                  </a:cubicBezTo>
                  <a:cubicBezTo>
                    <a:pt x="23" y="8"/>
                    <a:pt x="27" y="12"/>
                    <a:pt x="27" y="17"/>
                  </a:cubicBezTo>
                  <a:cubicBezTo>
                    <a:pt x="27" y="22"/>
                    <a:pt x="23" y="27"/>
                    <a:pt x="18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3851275" y="830263"/>
              <a:ext cx="180975" cy="1889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" y="33"/>
                </a:cxn>
                <a:cxn ang="0">
                  <a:pos x="5" y="65"/>
                </a:cxn>
                <a:cxn ang="0">
                  <a:pos x="0" y="65"/>
                </a:cxn>
                <a:cxn ang="0">
                  <a:pos x="0" y="78"/>
                </a:cxn>
                <a:cxn ang="0">
                  <a:pos x="21" y="78"/>
                </a:cxn>
                <a:cxn ang="0">
                  <a:pos x="44" y="55"/>
                </a:cxn>
                <a:cxn ang="0">
                  <a:pos x="67" y="78"/>
                </a:cxn>
                <a:cxn ang="0">
                  <a:pos x="75" y="78"/>
                </a:cxn>
                <a:cxn ang="0">
                  <a:pos x="75" y="0"/>
                </a:cxn>
                <a:cxn ang="0">
                  <a:pos x="24" y="0"/>
                </a:cxn>
                <a:cxn ang="0">
                  <a:pos x="44" y="30"/>
                </a:cxn>
                <a:cxn ang="0">
                  <a:pos x="15" y="30"/>
                </a:cxn>
                <a:cxn ang="0">
                  <a:pos x="27" y="8"/>
                </a:cxn>
                <a:cxn ang="0">
                  <a:pos x="44" y="8"/>
                </a:cxn>
                <a:cxn ang="0">
                  <a:pos x="44" y="30"/>
                </a:cxn>
              </a:cxnLst>
              <a:rect l="0" t="0" r="r" b="b"/>
              <a:pathLst>
                <a:path w="75" h="78">
                  <a:moveTo>
                    <a:pt x="24" y="0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66"/>
                    <a:pt x="31" y="55"/>
                    <a:pt x="44" y="55"/>
                  </a:cubicBezTo>
                  <a:cubicBezTo>
                    <a:pt x="56" y="55"/>
                    <a:pt x="67" y="66"/>
                    <a:pt x="67" y="7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24" y="0"/>
                  </a:lnTo>
                  <a:close/>
                  <a:moveTo>
                    <a:pt x="44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44" y="8"/>
                    <a:pt x="44" y="8"/>
                    <a:pt x="44" y="8"/>
                  </a:cubicBezTo>
                  <a:lnTo>
                    <a:pt x="44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44" name="25 Grupo"/>
          <p:cNvGrpSpPr/>
          <p:nvPr/>
        </p:nvGrpSpPr>
        <p:grpSpPr>
          <a:xfrm>
            <a:off x="2005998" y="2332483"/>
            <a:ext cx="144016" cy="670335"/>
            <a:chOff x="6789844" y="2222468"/>
            <a:chExt cx="144016" cy="1141370"/>
          </a:xfrm>
          <a:solidFill>
            <a:srgbClr val="FFC000"/>
          </a:solidFill>
        </p:grpSpPr>
        <p:sp>
          <p:nvSpPr>
            <p:cNvPr id="45" name="67 Elipse"/>
            <p:cNvSpPr/>
            <p:nvPr/>
          </p:nvSpPr>
          <p:spPr>
            <a:xfrm>
              <a:off x="6789844" y="3219822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47" name="68 Conector recto"/>
            <p:cNvCxnSpPr/>
            <p:nvPr/>
          </p:nvCxnSpPr>
          <p:spPr>
            <a:xfrm flipV="1">
              <a:off x="6861852" y="2355726"/>
              <a:ext cx="0" cy="936104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69 Elipse"/>
            <p:cNvSpPr/>
            <p:nvPr/>
          </p:nvSpPr>
          <p:spPr>
            <a:xfrm>
              <a:off x="6789844" y="222246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49" name="54 Grupo"/>
          <p:cNvGrpSpPr/>
          <p:nvPr/>
        </p:nvGrpSpPr>
        <p:grpSpPr>
          <a:xfrm>
            <a:off x="2472948" y="1908637"/>
            <a:ext cx="144016" cy="876890"/>
            <a:chOff x="395536" y="3808140"/>
            <a:chExt cx="144016" cy="1493068"/>
          </a:xfrm>
          <a:solidFill>
            <a:srgbClr val="FF0066"/>
          </a:solidFill>
        </p:grpSpPr>
        <p:sp>
          <p:nvSpPr>
            <p:cNvPr id="50" name="55 Elipse"/>
            <p:cNvSpPr/>
            <p:nvPr/>
          </p:nvSpPr>
          <p:spPr>
            <a:xfrm>
              <a:off x="395536" y="5157192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51" name="56 Conector recto"/>
            <p:cNvCxnSpPr>
              <a:stCxn id="50" idx="0"/>
            </p:cNvCxnSpPr>
            <p:nvPr/>
          </p:nvCxnSpPr>
          <p:spPr>
            <a:xfrm flipV="1">
              <a:off x="467544" y="3872951"/>
              <a:ext cx="0" cy="1284241"/>
            </a:xfrm>
            <a:prstGeom prst="line">
              <a:avLst/>
            </a:prstGeom>
            <a:grpFill/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57 Elipse"/>
            <p:cNvSpPr/>
            <p:nvPr/>
          </p:nvSpPr>
          <p:spPr>
            <a:xfrm>
              <a:off x="395536" y="3808140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53" name="Imagen 86" descr="hogarDixital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44" y="1420589"/>
            <a:ext cx="3968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n 84" descr="chat.e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06" y="1892077"/>
            <a:ext cx="320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66 Grupo"/>
          <p:cNvGrpSpPr/>
          <p:nvPr/>
        </p:nvGrpSpPr>
        <p:grpSpPr>
          <a:xfrm>
            <a:off x="3406848" y="1636647"/>
            <a:ext cx="144016" cy="1093244"/>
            <a:chOff x="395536" y="3439758"/>
            <a:chExt cx="144016" cy="1861450"/>
          </a:xfrm>
          <a:solidFill>
            <a:srgbClr val="CC3300"/>
          </a:solidFill>
        </p:grpSpPr>
        <p:sp>
          <p:nvSpPr>
            <p:cNvPr id="56" name="67 Elipse"/>
            <p:cNvSpPr/>
            <p:nvPr/>
          </p:nvSpPr>
          <p:spPr>
            <a:xfrm>
              <a:off x="395536" y="5157192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57" name="68 Conector recto"/>
            <p:cNvCxnSpPr>
              <a:stCxn id="56" idx="0"/>
            </p:cNvCxnSpPr>
            <p:nvPr/>
          </p:nvCxnSpPr>
          <p:spPr>
            <a:xfrm flipV="1">
              <a:off x="467544" y="3573016"/>
              <a:ext cx="0" cy="1584176"/>
            </a:xfrm>
            <a:prstGeom prst="line">
              <a:avLst/>
            </a:prstGeom>
            <a:grpFill/>
            <a:ln w="28575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69 Elipse"/>
            <p:cNvSpPr/>
            <p:nvPr/>
          </p:nvSpPr>
          <p:spPr>
            <a:xfrm>
              <a:off x="395536" y="343975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59" name="Imagen 80" descr="transportePublico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19" y="1333277"/>
            <a:ext cx="8651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41 Grupo"/>
          <p:cNvGrpSpPr/>
          <p:nvPr/>
        </p:nvGrpSpPr>
        <p:grpSpPr>
          <a:xfrm>
            <a:off x="3873798" y="2052653"/>
            <a:ext cx="144016" cy="765256"/>
            <a:chOff x="395536" y="2492896"/>
            <a:chExt cx="144016" cy="1302990"/>
          </a:xfrm>
          <a:solidFill>
            <a:srgbClr val="CC99FF"/>
          </a:solidFill>
        </p:grpSpPr>
        <p:sp>
          <p:nvSpPr>
            <p:cNvPr id="61" name="6 Elipse"/>
            <p:cNvSpPr/>
            <p:nvPr/>
          </p:nvSpPr>
          <p:spPr>
            <a:xfrm>
              <a:off x="395536" y="3651870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62" name="8 Conector recto"/>
            <p:cNvCxnSpPr>
              <a:stCxn id="61" idx="0"/>
              <a:endCxn id="63" idx="4"/>
            </p:cNvCxnSpPr>
            <p:nvPr/>
          </p:nvCxnSpPr>
          <p:spPr>
            <a:xfrm flipV="1">
              <a:off x="467544" y="2636912"/>
              <a:ext cx="0" cy="1014958"/>
            </a:xfrm>
            <a:prstGeom prst="line">
              <a:avLst/>
            </a:prstGeom>
            <a:grpFill/>
            <a:ln w="28575">
              <a:solidFill>
                <a:srgbClr val="CC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24 Elipse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64" name="Imagen 81" descr="comercio.e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81" y="1695227"/>
            <a:ext cx="3238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54 Grupo"/>
          <p:cNvGrpSpPr>
            <a:grpSpLocks/>
          </p:cNvGrpSpPr>
          <p:nvPr/>
        </p:nvGrpSpPr>
        <p:grpSpPr bwMode="auto">
          <a:xfrm>
            <a:off x="4341094" y="1773014"/>
            <a:ext cx="144462" cy="876409"/>
            <a:chOff x="395536" y="3808140"/>
            <a:chExt cx="144016" cy="1493068"/>
          </a:xfrm>
        </p:grpSpPr>
        <p:sp>
          <p:nvSpPr>
            <p:cNvPr id="66" name="55 Elipse"/>
            <p:cNvSpPr/>
            <p:nvPr/>
          </p:nvSpPr>
          <p:spPr>
            <a:xfrm>
              <a:off x="395536" y="5156667"/>
              <a:ext cx="144016" cy="14454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67" name="56 Conector recto"/>
            <p:cNvCxnSpPr>
              <a:stCxn id="66" idx="0"/>
            </p:cNvCxnSpPr>
            <p:nvPr/>
          </p:nvCxnSpPr>
          <p:spPr>
            <a:xfrm flipV="1">
              <a:off x="468336" y="3873264"/>
              <a:ext cx="0" cy="1283403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57 Elipse"/>
            <p:cNvSpPr/>
            <p:nvPr/>
          </p:nvSpPr>
          <p:spPr>
            <a:xfrm>
              <a:off x="395536" y="3808140"/>
              <a:ext cx="144016" cy="14454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69" name="Imagen 77" descr="controlSolar.e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81" y="1293589"/>
            <a:ext cx="4079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n 85" descr="enerxia.em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19" y="1628800"/>
            <a:ext cx="5429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52 Grupo"/>
          <p:cNvGrpSpPr/>
          <p:nvPr/>
        </p:nvGrpSpPr>
        <p:grpSpPr>
          <a:xfrm>
            <a:off x="4807698" y="2204690"/>
            <a:ext cx="144016" cy="670335"/>
            <a:chOff x="6789844" y="2222468"/>
            <a:chExt cx="144016" cy="1141370"/>
          </a:xfrm>
          <a:solidFill>
            <a:srgbClr val="FFCC00"/>
          </a:solidFill>
        </p:grpSpPr>
        <p:sp>
          <p:nvSpPr>
            <p:cNvPr id="72" name="67 Elipse"/>
            <p:cNvSpPr/>
            <p:nvPr/>
          </p:nvSpPr>
          <p:spPr>
            <a:xfrm>
              <a:off x="6789844" y="3219822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73" name="68 Conector recto"/>
            <p:cNvCxnSpPr/>
            <p:nvPr/>
          </p:nvCxnSpPr>
          <p:spPr>
            <a:xfrm flipV="1">
              <a:off x="6861852" y="2355726"/>
              <a:ext cx="0" cy="936104"/>
            </a:xfrm>
            <a:prstGeom prst="line">
              <a:avLst/>
            </a:prstGeom>
            <a:grpFill/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69 Elipse"/>
            <p:cNvSpPr/>
            <p:nvPr/>
          </p:nvSpPr>
          <p:spPr>
            <a:xfrm>
              <a:off x="6789844" y="222246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78" name="Imagen 82" descr="logistica.e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56" y="1204689"/>
            <a:ext cx="5746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" name="57 Grupo"/>
          <p:cNvGrpSpPr/>
          <p:nvPr/>
        </p:nvGrpSpPr>
        <p:grpSpPr>
          <a:xfrm>
            <a:off x="5274648" y="1700634"/>
            <a:ext cx="144016" cy="765256"/>
            <a:chOff x="395536" y="2492896"/>
            <a:chExt cx="144016" cy="1302990"/>
          </a:xfrm>
          <a:solidFill>
            <a:srgbClr val="6699FF"/>
          </a:solidFill>
        </p:grpSpPr>
        <p:sp>
          <p:nvSpPr>
            <p:cNvPr id="80" name="6 Elipse"/>
            <p:cNvSpPr/>
            <p:nvPr/>
          </p:nvSpPr>
          <p:spPr>
            <a:xfrm>
              <a:off x="395536" y="3651870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83" name="8 Conector recto"/>
            <p:cNvCxnSpPr>
              <a:stCxn id="80" idx="0"/>
              <a:endCxn id="84" idx="4"/>
            </p:cNvCxnSpPr>
            <p:nvPr/>
          </p:nvCxnSpPr>
          <p:spPr>
            <a:xfrm flipV="1">
              <a:off x="467544" y="2636912"/>
              <a:ext cx="0" cy="1014958"/>
            </a:xfrm>
            <a:prstGeom prst="line">
              <a:avLst/>
            </a:prstGeom>
            <a:grpFill/>
            <a:ln w="28575">
              <a:solidFill>
                <a:srgbClr val="66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24 Elipse"/>
            <p:cNvSpPr/>
            <p:nvPr/>
          </p:nvSpPr>
          <p:spPr>
            <a:xfrm>
              <a:off x="395536" y="2492896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85" name="62 Grupo"/>
          <p:cNvGrpSpPr/>
          <p:nvPr/>
        </p:nvGrpSpPr>
        <p:grpSpPr>
          <a:xfrm>
            <a:off x="5741598" y="1988666"/>
            <a:ext cx="144016" cy="670335"/>
            <a:chOff x="6789844" y="2222468"/>
            <a:chExt cx="144016" cy="1141370"/>
          </a:xfrm>
          <a:solidFill>
            <a:srgbClr val="92D050"/>
          </a:solidFill>
        </p:grpSpPr>
        <p:sp>
          <p:nvSpPr>
            <p:cNvPr id="86" name="67 Elipse"/>
            <p:cNvSpPr/>
            <p:nvPr/>
          </p:nvSpPr>
          <p:spPr>
            <a:xfrm>
              <a:off x="6789844" y="3219822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87" name="68 Conector recto"/>
            <p:cNvCxnSpPr/>
            <p:nvPr/>
          </p:nvCxnSpPr>
          <p:spPr>
            <a:xfrm flipV="1">
              <a:off x="6861852" y="2355726"/>
              <a:ext cx="0" cy="936104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69 Elipse"/>
            <p:cNvSpPr/>
            <p:nvPr/>
          </p:nvSpPr>
          <p:spPr>
            <a:xfrm>
              <a:off x="6789844" y="222246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89" name="Imagen 76" descr="controlContaminacion.e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1" y="1196752"/>
            <a:ext cx="6111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5" descr="D:\Clientes\Concello da Coruña\Smart City\Tarefas\20130612-Presentacion-21-xunho\Imaxes\iconas\camara.e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44" y="1428527"/>
            <a:ext cx="5032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54 Grupo"/>
          <p:cNvGrpSpPr/>
          <p:nvPr/>
        </p:nvGrpSpPr>
        <p:grpSpPr>
          <a:xfrm>
            <a:off x="6208548" y="1772642"/>
            <a:ext cx="144016" cy="876890"/>
            <a:chOff x="395536" y="3808140"/>
            <a:chExt cx="144016" cy="1493068"/>
          </a:xfrm>
          <a:solidFill>
            <a:srgbClr val="FF9900"/>
          </a:solidFill>
        </p:grpSpPr>
        <p:sp>
          <p:nvSpPr>
            <p:cNvPr id="97" name="55 Elipse"/>
            <p:cNvSpPr/>
            <p:nvPr/>
          </p:nvSpPr>
          <p:spPr>
            <a:xfrm>
              <a:off x="395536" y="5157192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98" name="56 Conector recto"/>
            <p:cNvCxnSpPr>
              <a:stCxn id="97" idx="0"/>
            </p:cNvCxnSpPr>
            <p:nvPr/>
          </p:nvCxnSpPr>
          <p:spPr>
            <a:xfrm flipV="1">
              <a:off x="467544" y="3872951"/>
              <a:ext cx="0" cy="1284241"/>
            </a:xfrm>
            <a:prstGeom prst="line">
              <a:avLst/>
            </a:prstGeom>
            <a:grpFill/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57 Elipse"/>
            <p:cNvSpPr/>
            <p:nvPr/>
          </p:nvSpPr>
          <p:spPr>
            <a:xfrm>
              <a:off x="395536" y="3808140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00" name="72 Grupo"/>
          <p:cNvGrpSpPr/>
          <p:nvPr/>
        </p:nvGrpSpPr>
        <p:grpSpPr>
          <a:xfrm>
            <a:off x="2939898" y="2332664"/>
            <a:ext cx="144016" cy="670335"/>
            <a:chOff x="6789844" y="2222468"/>
            <a:chExt cx="144016" cy="1141370"/>
          </a:xfrm>
          <a:solidFill>
            <a:srgbClr val="800080"/>
          </a:solidFill>
        </p:grpSpPr>
        <p:sp>
          <p:nvSpPr>
            <p:cNvPr id="101" name="67 Elipse"/>
            <p:cNvSpPr/>
            <p:nvPr/>
          </p:nvSpPr>
          <p:spPr>
            <a:xfrm>
              <a:off x="6789844" y="3219822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102" name="68 Conector recto"/>
            <p:cNvCxnSpPr/>
            <p:nvPr/>
          </p:nvCxnSpPr>
          <p:spPr>
            <a:xfrm flipV="1">
              <a:off x="6861852" y="2355726"/>
              <a:ext cx="0" cy="936104"/>
            </a:xfrm>
            <a:prstGeom prst="line">
              <a:avLst/>
            </a:prstGeom>
            <a:grpFill/>
            <a:ln w="28575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69 Elipse"/>
            <p:cNvSpPr/>
            <p:nvPr/>
          </p:nvSpPr>
          <p:spPr>
            <a:xfrm>
              <a:off x="6789844" y="222246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04" name="Imagen 74" descr="telecontrol.em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44" y="1852389"/>
            <a:ext cx="431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77 Grupo"/>
          <p:cNvGrpSpPr/>
          <p:nvPr/>
        </p:nvGrpSpPr>
        <p:grpSpPr>
          <a:xfrm>
            <a:off x="6675498" y="2340685"/>
            <a:ext cx="144016" cy="670335"/>
            <a:chOff x="6789844" y="2222468"/>
            <a:chExt cx="144016" cy="1141370"/>
          </a:xfrm>
          <a:solidFill>
            <a:srgbClr val="FFC000"/>
          </a:solidFill>
        </p:grpSpPr>
        <p:sp>
          <p:nvSpPr>
            <p:cNvPr id="106" name="67 Elipse"/>
            <p:cNvSpPr/>
            <p:nvPr/>
          </p:nvSpPr>
          <p:spPr>
            <a:xfrm>
              <a:off x="6789844" y="3219822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cxnSp>
          <p:nvCxnSpPr>
            <p:cNvPr id="107" name="68 Conector recto"/>
            <p:cNvCxnSpPr/>
            <p:nvPr/>
          </p:nvCxnSpPr>
          <p:spPr>
            <a:xfrm flipV="1">
              <a:off x="6861852" y="2355726"/>
              <a:ext cx="0" cy="936104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69 Elipse"/>
            <p:cNvSpPr/>
            <p:nvPr/>
          </p:nvSpPr>
          <p:spPr>
            <a:xfrm>
              <a:off x="6789844" y="222246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69" name="81 Elipse"/>
          <p:cNvSpPr/>
          <p:nvPr/>
        </p:nvSpPr>
        <p:spPr>
          <a:xfrm>
            <a:off x="1548383" y="2911971"/>
            <a:ext cx="5832475" cy="1381125"/>
          </a:xfrm>
          <a:prstGeom prst="ellipse">
            <a:avLst/>
          </a:prstGeom>
          <a:noFill/>
          <a:ln w="3175">
            <a:solidFill>
              <a:schemeClr val="bg2">
                <a:lumMod val="40000"/>
                <a:lumOff val="60000"/>
              </a:schemeClr>
            </a:solidFill>
          </a:ln>
          <a:effectLst>
            <a:outerShdw blurRad="152400" dist="381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1" name="73 Rectángulo"/>
          <p:cNvSpPr/>
          <p:nvPr/>
        </p:nvSpPr>
        <p:spPr>
          <a:xfrm>
            <a:off x="179512" y="3055987"/>
            <a:ext cx="8928100" cy="12271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112" name="60 Grupo"/>
          <p:cNvGrpSpPr>
            <a:grpSpLocks/>
          </p:cNvGrpSpPr>
          <p:nvPr/>
        </p:nvGrpSpPr>
        <p:grpSpPr bwMode="auto">
          <a:xfrm>
            <a:off x="2843337" y="3209974"/>
            <a:ext cx="1081088" cy="1068388"/>
            <a:chOff x="2787842" y="2600531"/>
            <a:chExt cx="1080120" cy="1068390"/>
          </a:xfrm>
        </p:grpSpPr>
        <p:pic>
          <p:nvPicPr>
            <p:cNvPr id="113" name="Imagen 16" descr="informacion.em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898" y="2600531"/>
              <a:ext cx="559305" cy="61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90 CuadroTexto"/>
            <p:cNvSpPr txBox="1">
              <a:spLocks noChangeArrowheads="1"/>
            </p:cNvSpPr>
            <p:nvPr/>
          </p:nvSpPr>
          <p:spPr bwMode="auto">
            <a:xfrm>
              <a:off x="2787842" y="3207256"/>
              <a:ext cx="10801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sz="1200" dirty="0">
                  <a:solidFill>
                    <a:srgbClr val="8A3145"/>
                  </a:solidFill>
                  <a:latin typeface="Roboto Slab"/>
                  <a:ea typeface="Roboto Slab"/>
                  <a:cs typeface="Roboto Slab"/>
                </a:rPr>
                <a:t>i</a:t>
              </a:r>
              <a:r>
                <a:rPr lang="es-ES" sz="1200" dirty="0" smtClean="0">
                  <a:solidFill>
                    <a:srgbClr val="8A3145"/>
                  </a:solidFill>
                  <a:latin typeface="Roboto Slab"/>
                  <a:ea typeface="Roboto Slab"/>
                  <a:cs typeface="Roboto Slab"/>
                </a:rPr>
                <a:t>nformazioni al cittadino</a:t>
              </a:r>
              <a:endParaRPr lang="es-ES" sz="1200" dirty="0">
                <a:solidFill>
                  <a:srgbClr val="8A3145"/>
                </a:solidFill>
                <a:latin typeface="Roboto Slab"/>
                <a:ea typeface="Roboto Slab"/>
                <a:cs typeface="Roboto Slab"/>
              </a:endParaRPr>
            </a:p>
          </p:txBody>
        </p:sp>
      </p:grpSp>
      <p:grpSp>
        <p:nvGrpSpPr>
          <p:cNvPr id="115" name="62 Grupo"/>
          <p:cNvGrpSpPr>
            <a:grpSpLocks/>
          </p:cNvGrpSpPr>
          <p:nvPr/>
        </p:nvGrpSpPr>
        <p:grpSpPr bwMode="auto">
          <a:xfrm>
            <a:off x="5537326" y="3162349"/>
            <a:ext cx="919162" cy="1023857"/>
            <a:chOff x="5481865" y="2552949"/>
            <a:chExt cx="919076" cy="1023558"/>
          </a:xfrm>
        </p:grpSpPr>
        <p:pic>
          <p:nvPicPr>
            <p:cNvPr id="116" name="Imagen 15" descr="comercio02.emf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409" y="2552949"/>
              <a:ext cx="533000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90 CuadroTexto"/>
            <p:cNvSpPr txBox="1">
              <a:spLocks noChangeArrowheads="1"/>
            </p:cNvSpPr>
            <p:nvPr/>
          </p:nvSpPr>
          <p:spPr bwMode="auto">
            <a:xfrm>
              <a:off x="5481865" y="3299589"/>
              <a:ext cx="919076" cy="27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sz="1200" dirty="0" smtClean="0">
                  <a:solidFill>
                    <a:srgbClr val="6638A6"/>
                  </a:solidFill>
                  <a:latin typeface="Roboto Slab"/>
                  <a:ea typeface="Roboto Slab"/>
                  <a:cs typeface="Roboto Slab"/>
                </a:rPr>
                <a:t>commercio</a:t>
              </a:r>
              <a:endParaRPr lang="es-ES" sz="1200" dirty="0">
                <a:solidFill>
                  <a:srgbClr val="6638A6"/>
                </a:solidFill>
                <a:latin typeface="Roboto Slab"/>
                <a:ea typeface="Roboto Slab"/>
                <a:cs typeface="Roboto Slab"/>
              </a:endParaRPr>
            </a:p>
          </p:txBody>
        </p:sp>
      </p:grpSp>
      <p:grpSp>
        <p:nvGrpSpPr>
          <p:cNvPr id="118" name="63 Grupo"/>
          <p:cNvGrpSpPr>
            <a:grpSpLocks/>
          </p:cNvGrpSpPr>
          <p:nvPr/>
        </p:nvGrpSpPr>
        <p:grpSpPr bwMode="auto">
          <a:xfrm>
            <a:off x="6685090" y="3179811"/>
            <a:ext cx="838197" cy="1018769"/>
            <a:chOff x="6628608" y="2570952"/>
            <a:chExt cx="839304" cy="1018022"/>
          </a:xfrm>
        </p:grpSpPr>
        <p:pic>
          <p:nvPicPr>
            <p:cNvPr id="119" name="Imagen 18" descr="vivienda.em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182" y="2570952"/>
              <a:ext cx="643033" cy="654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90 CuadroTexto"/>
            <p:cNvSpPr txBox="1">
              <a:spLocks noChangeArrowheads="1"/>
            </p:cNvSpPr>
            <p:nvPr/>
          </p:nvSpPr>
          <p:spPr bwMode="auto">
            <a:xfrm>
              <a:off x="6628608" y="3312178"/>
              <a:ext cx="839304" cy="276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rIns="36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sz="1200" dirty="0" smtClean="0">
                  <a:solidFill>
                    <a:srgbClr val="916135"/>
                  </a:solidFill>
                  <a:latin typeface="Roboto Slab"/>
                  <a:ea typeface="Roboto Slab"/>
                  <a:cs typeface="Roboto Slab"/>
                </a:rPr>
                <a:t>abitazioni</a:t>
              </a:r>
              <a:endParaRPr lang="es-ES" sz="1200" dirty="0">
                <a:solidFill>
                  <a:srgbClr val="916135"/>
                </a:solidFill>
                <a:latin typeface="Roboto Slab"/>
                <a:ea typeface="Roboto Slab"/>
                <a:cs typeface="Roboto Slab"/>
              </a:endParaRPr>
            </a:p>
          </p:txBody>
        </p:sp>
      </p:grpSp>
      <p:cxnSp>
        <p:nvCxnSpPr>
          <p:cNvPr id="121" name="Conector recto 35"/>
          <p:cNvCxnSpPr/>
          <p:nvPr/>
        </p:nvCxnSpPr>
        <p:spPr>
          <a:xfrm>
            <a:off x="1532062" y="3175049"/>
            <a:ext cx="0" cy="1116013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Conector recto 43"/>
          <p:cNvCxnSpPr/>
          <p:nvPr/>
        </p:nvCxnSpPr>
        <p:spPr>
          <a:xfrm>
            <a:off x="2611562" y="3175049"/>
            <a:ext cx="0" cy="1116013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ector recto 44"/>
          <p:cNvCxnSpPr/>
          <p:nvPr/>
        </p:nvCxnSpPr>
        <p:spPr>
          <a:xfrm>
            <a:off x="4105400" y="3175049"/>
            <a:ext cx="0" cy="1116013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ector recto 45"/>
          <p:cNvCxnSpPr/>
          <p:nvPr/>
        </p:nvCxnSpPr>
        <p:spPr>
          <a:xfrm>
            <a:off x="5329362" y="3175049"/>
            <a:ext cx="0" cy="1116013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ector recto 46"/>
          <p:cNvCxnSpPr/>
          <p:nvPr/>
        </p:nvCxnSpPr>
        <p:spPr>
          <a:xfrm>
            <a:off x="6553325" y="3175049"/>
            <a:ext cx="0" cy="1116013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ector recto 47"/>
          <p:cNvCxnSpPr/>
          <p:nvPr/>
        </p:nvCxnSpPr>
        <p:spPr>
          <a:xfrm>
            <a:off x="7705850" y="3175049"/>
            <a:ext cx="0" cy="1116013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7" name="58 Grupo"/>
          <p:cNvGrpSpPr>
            <a:grpSpLocks/>
          </p:cNvGrpSpPr>
          <p:nvPr/>
        </p:nvGrpSpPr>
        <p:grpSpPr bwMode="auto">
          <a:xfrm>
            <a:off x="201737" y="3202037"/>
            <a:ext cx="1295400" cy="984250"/>
            <a:chOff x="145404" y="2592317"/>
            <a:chExt cx="1296144" cy="984271"/>
          </a:xfrm>
        </p:grpSpPr>
        <p:sp>
          <p:nvSpPr>
            <p:cNvPr id="128" name="90 CuadroTexto"/>
            <p:cNvSpPr txBox="1">
              <a:spLocks noChangeArrowheads="1"/>
            </p:cNvSpPr>
            <p:nvPr/>
          </p:nvSpPr>
          <p:spPr bwMode="auto">
            <a:xfrm>
              <a:off x="145404" y="3299589"/>
              <a:ext cx="1296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sz="1200" dirty="0" smtClean="0">
                  <a:solidFill>
                    <a:srgbClr val="FFC000"/>
                  </a:solidFill>
                  <a:latin typeface="Roboto Slab"/>
                  <a:ea typeface="Roboto Slab"/>
                  <a:cs typeface="Roboto Slab"/>
                </a:rPr>
                <a:t>infrastrutture</a:t>
              </a:r>
              <a:endParaRPr lang="es-ES" sz="1200" dirty="0">
                <a:solidFill>
                  <a:srgbClr val="FFC000"/>
                </a:solidFill>
                <a:latin typeface="Roboto Slab"/>
                <a:ea typeface="Roboto Slab"/>
                <a:cs typeface="Roboto Slab"/>
              </a:endParaRPr>
            </a:p>
          </p:txBody>
        </p:sp>
        <p:grpSp>
          <p:nvGrpSpPr>
            <p:cNvPr id="129" name="109 Grupo"/>
            <p:cNvGrpSpPr>
              <a:grpSpLocks/>
            </p:cNvGrpSpPr>
            <p:nvPr/>
          </p:nvGrpSpPr>
          <p:grpSpPr bwMode="auto">
            <a:xfrm>
              <a:off x="479425" y="2592317"/>
              <a:ext cx="576263" cy="563562"/>
              <a:chOff x="479425" y="2811463"/>
              <a:chExt cx="576263" cy="563562"/>
            </a:xfrm>
          </p:grpSpPr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695325" y="2811463"/>
                <a:ext cx="360363" cy="423862"/>
              </a:xfrm>
              <a:custGeom>
                <a:avLst/>
                <a:gdLst>
                  <a:gd name="T0" fmla="*/ 279685 w 67"/>
                  <a:gd name="T1" fmla="*/ 370209 h 79"/>
                  <a:gd name="T2" fmla="*/ 360363 w 67"/>
                  <a:gd name="T3" fmla="*/ 284363 h 79"/>
                  <a:gd name="T4" fmla="*/ 360363 w 67"/>
                  <a:gd name="T5" fmla="*/ 273632 h 79"/>
                  <a:gd name="T6" fmla="*/ 360363 w 67"/>
                  <a:gd name="T7" fmla="*/ 273632 h 79"/>
                  <a:gd name="T8" fmla="*/ 360363 w 67"/>
                  <a:gd name="T9" fmla="*/ 262902 h 79"/>
                  <a:gd name="T10" fmla="*/ 360363 w 67"/>
                  <a:gd name="T11" fmla="*/ 262902 h 79"/>
                  <a:gd name="T12" fmla="*/ 338849 w 67"/>
                  <a:gd name="T13" fmla="*/ 230710 h 79"/>
                  <a:gd name="T14" fmla="*/ 338849 w 67"/>
                  <a:gd name="T15" fmla="*/ 230710 h 79"/>
                  <a:gd name="T16" fmla="*/ 333470 w 67"/>
                  <a:gd name="T17" fmla="*/ 225344 h 79"/>
                  <a:gd name="T18" fmla="*/ 328092 w 67"/>
                  <a:gd name="T19" fmla="*/ 219979 h 79"/>
                  <a:gd name="T20" fmla="*/ 322713 w 67"/>
                  <a:gd name="T21" fmla="*/ 214614 h 79"/>
                  <a:gd name="T22" fmla="*/ 317335 w 67"/>
                  <a:gd name="T23" fmla="*/ 209248 h 79"/>
                  <a:gd name="T24" fmla="*/ 322713 w 67"/>
                  <a:gd name="T25" fmla="*/ 203883 h 79"/>
                  <a:gd name="T26" fmla="*/ 333470 w 67"/>
                  <a:gd name="T27" fmla="*/ 182422 h 79"/>
                  <a:gd name="T28" fmla="*/ 301199 w 67"/>
                  <a:gd name="T29" fmla="*/ 144864 h 79"/>
                  <a:gd name="T30" fmla="*/ 295820 w 67"/>
                  <a:gd name="T31" fmla="*/ 144864 h 79"/>
                  <a:gd name="T32" fmla="*/ 295820 w 67"/>
                  <a:gd name="T33" fmla="*/ 139499 h 79"/>
                  <a:gd name="T34" fmla="*/ 231278 w 67"/>
                  <a:gd name="T35" fmla="*/ 64384 h 79"/>
                  <a:gd name="T36" fmla="*/ 220521 w 67"/>
                  <a:gd name="T37" fmla="*/ 59019 h 79"/>
                  <a:gd name="T38" fmla="*/ 225899 w 67"/>
                  <a:gd name="T39" fmla="*/ 48288 h 79"/>
                  <a:gd name="T40" fmla="*/ 225899 w 67"/>
                  <a:gd name="T41" fmla="*/ 42923 h 79"/>
                  <a:gd name="T42" fmla="*/ 215142 w 67"/>
                  <a:gd name="T43" fmla="*/ 16096 h 79"/>
                  <a:gd name="T44" fmla="*/ 182871 w 67"/>
                  <a:gd name="T45" fmla="*/ 0 h 79"/>
                  <a:gd name="T46" fmla="*/ 182871 w 67"/>
                  <a:gd name="T47" fmla="*/ 0 h 79"/>
                  <a:gd name="T48" fmla="*/ 145221 w 67"/>
                  <a:gd name="T49" fmla="*/ 37557 h 79"/>
                  <a:gd name="T50" fmla="*/ 145221 w 67"/>
                  <a:gd name="T51" fmla="*/ 59019 h 79"/>
                  <a:gd name="T52" fmla="*/ 134464 w 67"/>
                  <a:gd name="T53" fmla="*/ 53653 h 79"/>
                  <a:gd name="T54" fmla="*/ 64543 w 67"/>
                  <a:gd name="T55" fmla="*/ 101941 h 79"/>
                  <a:gd name="T56" fmla="*/ 75300 w 67"/>
                  <a:gd name="T57" fmla="*/ 128768 h 79"/>
                  <a:gd name="T58" fmla="*/ 80678 w 67"/>
                  <a:gd name="T59" fmla="*/ 139499 h 79"/>
                  <a:gd name="T60" fmla="*/ 69921 w 67"/>
                  <a:gd name="T61" fmla="*/ 144864 h 79"/>
                  <a:gd name="T62" fmla="*/ 0 w 67"/>
                  <a:gd name="T63" fmla="*/ 252171 h 79"/>
                  <a:gd name="T64" fmla="*/ 91435 w 67"/>
                  <a:gd name="T65" fmla="*/ 370209 h 79"/>
                  <a:gd name="T66" fmla="*/ 96814 w 67"/>
                  <a:gd name="T67" fmla="*/ 375574 h 79"/>
                  <a:gd name="T68" fmla="*/ 102192 w 67"/>
                  <a:gd name="T69" fmla="*/ 380939 h 79"/>
                  <a:gd name="T70" fmla="*/ 129085 w 67"/>
                  <a:gd name="T71" fmla="*/ 413131 h 79"/>
                  <a:gd name="T72" fmla="*/ 139842 w 67"/>
                  <a:gd name="T73" fmla="*/ 418497 h 79"/>
                  <a:gd name="T74" fmla="*/ 172114 w 67"/>
                  <a:gd name="T75" fmla="*/ 423862 h 79"/>
                  <a:gd name="T76" fmla="*/ 172114 w 67"/>
                  <a:gd name="T77" fmla="*/ 423862 h 79"/>
                  <a:gd name="T78" fmla="*/ 204385 w 67"/>
                  <a:gd name="T79" fmla="*/ 418497 h 79"/>
                  <a:gd name="T80" fmla="*/ 209764 w 67"/>
                  <a:gd name="T81" fmla="*/ 413131 h 79"/>
                  <a:gd name="T82" fmla="*/ 247413 w 67"/>
                  <a:gd name="T83" fmla="*/ 375574 h 79"/>
                  <a:gd name="T84" fmla="*/ 252792 w 67"/>
                  <a:gd name="T85" fmla="*/ 364843 h 79"/>
                  <a:gd name="T86" fmla="*/ 279685 w 67"/>
                  <a:gd name="T87" fmla="*/ 370209 h 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7" h="79">
                    <a:moveTo>
                      <a:pt x="52" y="69"/>
                    </a:moveTo>
                    <a:cubicBezTo>
                      <a:pt x="60" y="69"/>
                      <a:pt x="67" y="62"/>
                      <a:pt x="67" y="53"/>
                    </a:cubicBezTo>
                    <a:cubicBezTo>
                      <a:pt x="67" y="53"/>
                      <a:pt x="67" y="52"/>
                      <a:pt x="67" y="51"/>
                    </a:cubicBezTo>
                    <a:cubicBezTo>
                      <a:pt x="67" y="51"/>
                      <a:pt x="67" y="51"/>
                      <a:pt x="67" y="51"/>
                    </a:cubicBezTo>
                    <a:cubicBezTo>
                      <a:pt x="67" y="51"/>
                      <a:pt x="67" y="50"/>
                      <a:pt x="6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47"/>
                      <a:pt x="65" y="45"/>
                      <a:pt x="63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2"/>
                      <a:pt x="62" y="42"/>
                      <a:pt x="62" y="42"/>
                    </a:cubicBezTo>
                    <a:cubicBezTo>
                      <a:pt x="62" y="41"/>
                      <a:pt x="61" y="41"/>
                      <a:pt x="61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61" y="37"/>
                      <a:pt x="62" y="35"/>
                      <a:pt x="62" y="34"/>
                    </a:cubicBezTo>
                    <a:cubicBezTo>
                      <a:pt x="62" y="31"/>
                      <a:pt x="59" y="28"/>
                      <a:pt x="56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19"/>
                      <a:pt x="50" y="13"/>
                      <a:pt x="43" y="12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8"/>
                      <a:pt x="42" y="8"/>
                    </a:cubicBezTo>
                    <a:cubicBezTo>
                      <a:pt x="42" y="6"/>
                      <a:pt x="41" y="4"/>
                      <a:pt x="40" y="3"/>
                    </a:cubicBezTo>
                    <a:cubicBezTo>
                      <a:pt x="38" y="1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0" y="0"/>
                      <a:pt x="27" y="4"/>
                      <a:pt x="27" y="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6" y="8"/>
                      <a:pt x="12" y="14"/>
                      <a:pt x="12" y="19"/>
                    </a:cubicBezTo>
                    <a:cubicBezTo>
                      <a:pt x="12" y="21"/>
                      <a:pt x="12" y="22"/>
                      <a:pt x="14" y="24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5" y="30"/>
                      <a:pt x="0" y="38"/>
                      <a:pt x="0" y="47"/>
                    </a:cubicBezTo>
                    <a:cubicBezTo>
                      <a:pt x="0" y="58"/>
                      <a:pt x="7" y="67"/>
                      <a:pt x="17" y="69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20" y="73"/>
                      <a:pt x="22" y="75"/>
                      <a:pt x="24" y="77"/>
                    </a:cubicBezTo>
                    <a:cubicBezTo>
                      <a:pt x="25" y="77"/>
                      <a:pt x="25" y="78"/>
                      <a:pt x="26" y="78"/>
                    </a:cubicBezTo>
                    <a:cubicBezTo>
                      <a:pt x="28" y="79"/>
                      <a:pt x="30" y="79"/>
                      <a:pt x="32" y="79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4" y="79"/>
                      <a:pt x="36" y="79"/>
                      <a:pt x="38" y="78"/>
                    </a:cubicBezTo>
                    <a:cubicBezTo>
                      <a:pt x="39" y="78"/>
                      <a:pt x="39" y="78"/>
                      <a:pt x="39" y="77"/>
                    </a:cubicBezTo>
                    <a:cubicBezTo>
                      <a:pt x="42" y="76"/>
                      <a:pt x="45" y="73"/>
                      <a:pt x="46" y="70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7" y="68"/>
                      <a:pt x="48" y="69"/>
                      <a:pt x="52" y="69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" name="Freeform 6"/>
              <p:cNvSpPr>
                <a:spLocks/>
              </p:cNvSpPr>
              <p:nvPr/>
            </p:nvSpPr>
            <p:spPr bwMode="auto">
              <a:xfrm>
                <a:off x="846138" y="3251200"/>
                <a:ext cx="42863" cy="123825"/>
              </a:xfrm>
              <a:custGeom>
                <a:avLst/>
                <a:gdLst>
                  <a:gd name="T0" fmla="*/ 21432 w 8"/>
                  <a:gd name="T1" fmla="*/ 0 h 23"/>
                  <a:gd name="T2" fmla="*/ 0 w 8"/>
                  <a:gd name="T3" fmla="*/ 0 h 23"/>
                  <a:gd name="T4" fmla="*/ 0 w 8"/>
                  <a:gd name="T5" fmla="*/ 96907 h 23"/>
                  <a:gd name="T6" fmla="*/ 16074 w 8"/>
                  <a:gd name="T7" fmla="*/ 123825 h 23"/>
                  <a:gd name="T8" fmla="*/ 21432 w 8"/>
                  <a:gd name="T9" fmla="*/ 123825 h 23"/>
                  <a:gd name="T10" fmla="*/ 42863 w 8"/>
                  <a:gd name="T11" fmla="*/ 96907 h 23"/>
                  <a:gd name="T12" fmla="*/ 42863 w 8"/>
                  <a:gd name="T13" fmla="*/ 16151 h 23"/>
                  <a:gd name="T14" fmla="*/ 42863 w 8"/>
                  <a:gd name="T15" fmla="*/ 5384 h 23"/>
                  <a:gd name="T16" fmla="*/ 21432 w 8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3">
                    <a:moveTo>
                      <a:pt x="4" y="0"/>
                    </a:moveTo>
                    <a:cubicBezTo>
                      <a:pt x="3" y="0"/>
                      <a:pt x="1" y="1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3"/>
                      <a:pt x="8" y="21"/>
                      <a:pt x="8" y="18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2" name="Freeform 7"/>
              <p:cNvSpPr>
                <a:spLocks/>
              </p:cNvSpPr>
              <p:nvPr/>
            </p:nvSpPr>
            <p:spPr bwMode="auto">
              <a:xfrm>
                <a:off x="511175" y="3267075"/>
                <a:ext cx="296863" cy="107950"/>
              </a:xfrm>
              <a:custGeom>
                <a:avLst/>
                <a:gdLst>
                  <a:gd name="T0" fmla="*/ 280670 w 55"/>
                  <a:gd name="T1" fmla="*/ 0 h 20"/>
                  <a:gd name="T2" fmla="*/ 269875 w 55"/>
                  <a:gd name="T3" fmla="*/ 16193 h 20"/>
                  <a:gd name="T4" fmla="*/ 269875 w 55"/>
                  <a:gd name="T5" fmla="*/ 43180 h 20"/>
                  <a:gd name="T6" fmla="*/ 32385 w 55"/>
                  <a:gd name="T7" fmla="*/ 43180 h 20"/>
                  <a:gd name="T8" fmla="*/ 32385 w 55"/>
                  <a:gd name="T9" fmla="*/ 16193 h 20"/>
                  <a:gd name="T10" fmla="*/ 16193 w 55"/>
                  <a:gd name="T11" fmla="*/ 0 h 20"/>
                  <a:gd name="T12" fmla="*/ 0 w 55"/>
                  <a:gd name="T13" fmla="*/ 16193 h 20"/>
                  <a:gd name="T14" fmla="*/ 0 w 55"/>
                  <a:gd name="T15" fmla="*/ 107950 h 20"/>
                  <a:gd name="T16" fmla="*/ 32385 w 55"/>
                  <a:gd name="T17" fmla="*/ 107950 h 20"/>
                  <a:gd name="T18" fmla="*/ 32385 w 55"/>
                  <a:gd name="T19" fmla="*/ 64770 h 20"/>
                  <a:gd name="T20" fmla="*/ 269875 w 55"/>
                  <a:gd name="T21" fmla="*/ 64770 h 20"/>
                  <a:gd name="T22" fmla="*/ 269875 w 55"/>
                  <a:gd name="T23" fmla="*/ 107950 h 20"/>
                  <a:gd name="T24" fmla="*/ 296863 w 55"/>
                  <a:gd name="T25" fmla="*/ 107950 h 20"/>
                  <a:gd name="T26" fmla="*/ 296863 w 55"/>
                  <a:gd name="T27" fmla="*/ 16193 h 20"/>
                  <a:gd name="T28" fmla="*/ 280670 w 55"/>
                  <a:gd name="T29" fmla="*/ 0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5" h="20">
                    <a:moveTo>
                      <a:pt x="52" y="0"/>
                    </a:moveTo>
                    <a:cubicBezTo>
                      <a:pt x="51" y="0"/>
                      <a:pt x="50" y="2"/>
                      <a:pt x="50" y="3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2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" name="Freeform 8"/>
              <p:cNvSpPr>
                <a:spLocks/>
              </p:cNvSpPr>
              <p:nvPr/>
            </p:nvSpPr>
            <p:spPr bwMode="auto">
              <a:xfrm>
                <a:off x="555625" y="3208338"/>
                <a:ext cx="209550" cy="38100"/>
              </a:xfrm>
              <a:custGeom>
                <a:avLst/>
                <a:gdLst>
                  <a:gd name="T0" fmla="*/ 209550 w 39"/>
                  <a:gd name="T1" fmla="*/ 10886 h 7"/>
                  <a:gd name="T2" fmla="*/ 198804 w 39"/>
                  <a:gd name="T3" fmla="*/ 0 h 7"/>
                  <a:gd name="T4" fmla="*/ 16119 w 39"/>
                  <a:gd name="T5" fmla="*/ 0 h 7"/>
                  <a:gd name="T6" fmla="*/ 0 w 39"/>
                  <a:gd name="T7" fmla="*/ 10886 h 7"/>
                  <a:gd name="T8" fmla="*/ 0 w 39"/>
                  <a:gd name="T9" fmla="*/ 21771 h 7"/>
                  <a:gd name="T10" fmla="*/ 16119 w 39"/>
                  <a:gd name="T11" fmla="*/ 38100 h 7"/>
                  <a:gd name="T12" fmla="*/ 198804 w 39"/>
                  <a:gd name="T13" fmla="*/ 38100 h 7"/>
                  <a:gd name="T14" fmla="*/ 209550 w 39"/>
                  <a:gd name="T15" fmla="*/ 21771 h 7"/>
                  <a:gd name="T16" fmla="*/ 209550 w 39"/>
                  <a:gd name="T17" fmla="*/ 1088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7">
                    <a:moveTo>
                      <a:pt x="39" y="2"/>
                    </a:moveTo>
                    <a:cubicBezTo>
                      <a:pt x="39" y="1"/>
                      <a:pt x="38" y="0"/>
                      <a:pt x="3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9" y="6"/>
                      <a:pt x="39" y="4"/>
                    </a:cubicBez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" name="Freeform 9"/>
              <p:cNvSpPr>
                <a:spLocks/>
              </p:cNvSpPr>
              <p:nvPr/>
            </p:nvSpPr>
            <p:spPr bwMode="auto">
              <a:xfrm>
                <a:off x="555625" y="3251200"/>
                <a:ext cx="209550" cy="38100"/>
              </a:xfrm>
              <a:custGeom>
                <a:avLst/>
                <a:gdLst>
                  <a:gd name="T0" fmla="*/ 209550 w 39"/>
                  <a:gd name="T1" fmla="*/ 10886 h 7"/>
                  <a:gd name="T2" fmla="*/ 198804 w 39"/>
                  <a:gd name="T3" fmla="*/ 0 h 7"/>
                  <a:gd name="T4" fmla="*/ 16119 w 39"/>
                  <a:gd name="T5" fmla="*/ 0 h 7"/>
                  <a:gd name="T6" fmla="*/ 0 w 39"/>
                  <a:gd name="T7" fmla="*/ 10886 h 7"/>
                  <a:gd name="T8" fmla="*/ 0 w 39"/>
                  <a:gd name="T9" fmla="*/ 21771 h 7"/>
                  <a:gd name="T10" fmla="*/ 16119 w 39"/>
                  <a:gd name="T11" fmla="*/ 38100 h 7"/>
                  <a:gd name="T12" fmla="*/ 198804 w 39"/>
                  <a:gd name="T13" fmla="*/ 38100 h 7"/>
                  <a:gd name="T14" fmla="*/ 209550 w 39"/>
                  <a:gd name="T15" fmla="*/ 21771 h 7"/>
                  <a:gd name="T16" fmla="*/ 209550 w 39"/>
                  <a:gd name="T17" fmla="*/ 1088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7">
                    <a:moveTo>
                      <a:pt x="39" y="2"/>
                    </a:moveTo>
                    <a:cubicBezTo>
                      <a:pt x="39" y="1"/>
                      <a:pt x="38" y="0"/>
                      <a:pt x="3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9" y="6"/>
                      <a:pt x="39" y="4"/>
                    </a:cubicBez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5" name="Oval 10"/>
              <p:cNvSpPr>
                <a:spLocks noChangeArrowheads="1"/>
              </p:cNvSpPr>
              <p:nvPr/>
            </p:nvSpPr>
            <p:spPr bwMode="auto">
              <a:xfrm>
                <a:off x="544513" y="2913063"/>
                <a:ext cx="96838" cy="968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6" name="Freeform 11"/>
              <p:cNvSpPr>
                <a:spLocks/>
              </p:cNvSpPr>
              <p:nvPr/>
            </p:nvSpPr>
            <p:spPr bwMode="auto">
              <a:xfrm>
                <a:off x="538163" y="2854325"/>
                <a:ext cx="33338" cy="47625"/>
              </a:xfrm>
              <a:custGeom>
                <a:avLst/>
                <a:gdLst>
                  <a:gd name="T0" fmla="*/ 16669 w 6"/>
                  <a:gd name="T1" fmla="*/ 42333 h 9"/>
                  <a:gd name="T2" fmla="*/ 27782 w 6"/>
                  <a:gd name="T3" fmla="*/ 47625 h 9"/>
                  <a:gd name="T4" fmla="*/ 33338 w 6"/>
                  <a:gd name="T5" fmla="*/ 31750 h 9"/>
                  <a:gd name="T6" fmla="*/ 22225 w 6"/>
                  <a:gd name="T7" fmla="*/ 10583 h 9"/>
                  <a:gd name="T8" fmla="*/ 11113 w 6"/>
                  <a:gd name="T9" fmla="*/ 5292 h 9"/>
                  <a:gd name="T10" fmla="*/ 5556 w 6"/>
                  <a:gd name="T11" fmla="*/ 15875 h 9"/>
                  <a:gd name="T12" fmla="*/ 16669 w 6"/>
                  <a:gd name="T13" fmla="*/ 4233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3" y="8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7" name="Freeform 12"/>
              <p:cNvSpPr>
                <a:spLocks/>
              </p:cNvSpPr>
              <p:nvPr/>
            </p:nvSpPr>
            <p:spPr bwMode="auto">
              <a:xfrm>
                <a:off x="608013" y="3021013"/>
                <a:ext cx="33338" cy="47625"/>
              </a:xfrm>
              <a:custGeom>
                <a:avLst/>
                <a:gdLst>
                  <a:gd name="T0" fmla="*/ 22225 w 6"/>
                  <a:gd name="T1" fmla="*/ 42333 h 9"/>
                  <a:gd name="T2" fmla="*/ 27782 w 6"/>
                  <a:gd name="T3" fmla="*/ 31750 h 9"/>
                  <a:gd name="T4" fmla="*/ 16669 w 6"/>
                  <a:gd name="T5" fmla="*/ 5292 h 9"/>
                  <a:gd name="T6" fmla="*/ 5556 w 6"/>
                  <a:gd name="T7" fmla="*/ 0 h 9"/>
                  <a:gd name="T8" fmla="*/ 0 w 6"/>
                  <a:gd name="T9" fmla="*/ 10583 h 9"/>
                  <a:gd name="T10" fmla="*/ 11113 w 6"/>
                  <a:gd name="T11" fmla="*/ 37042 h 9"/>
                  <a:gd name="T12" fmla="*/ 22225 w 6"/>
                  <a:gd name="T13" fmla="*/ 4233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4" y="8"/>
                    </a:moveTo>
                    <a:cubicBezTo>
                      <a:pt x="5" y="8"/>
                      <a:pt x="6" y="7"/>
                      <a:pt x="5" y="6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4" y="9"/>
                      <a:pt x="4" y="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8" name="Freeform 13"/>
              <p:cNvSpPr>
                <a:spLocks/>
              </p:cNvSpPr>
              <p:nvPr/>
            </p:nvSpPr>
            <p:spPr bwMode="auto">
              <a:xfrm>
                <a:off x="479425" y="2940050"/>
                <a:ext cx="49213" cy="22225"/>
              </a:xfrm>
              <a:custGeom>
                <a:avLst/>
                <a:gdLst>
                  <a:gd name="T0" fmla="*/ 43745 w 9"/>
                  <a:gd name="T1" fmla="*/ 11113 h 4"/>
                  <a:gd name="T2" fmla="*/ 38277 w 9"/>
                  <a:gd name="T3" fmla="*/ 0 h 4"/>
                  <a:gd name="T4" fmla="*/ 10936 w 9"/>
                  <a:gd name="T5" fmla="*/ 0 h 4"/>
                  <a:gd name="T6" fmla="*/ 0 w 9"/>
                  <a:gd name="T7" fmla="*/ 5556 h 4"/>
                  <a:gd name="T8" fmla="*/ 5468 w 9"/>
                  <a:gd name="T9" fmla="*/ 16669 h 4"/>
                  <a:gd name="T10" fmla="*/ 32809 w 9"/>
                  <a:gd name="T11" fmla="*/ 22225 h 4"/>
                  <a:gd name="T12" fmla="*/ 43745 w 9"/>
                  <a:gd name="T13" fmla="*/ 111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9" y="1"/>
                      <a:pt x="8" y="1"/>
                      <a:pt x="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9" name="Freeform 14"/>
              <p:cNvSpPr>
                <a:spLocks/>
              </p:cNvSpPr>
              <p:nvPr/>
            </p:nvSpPr>
            <p:spPr bwMode="auto">
              <a:xfrm>
                <a:off x="652463" y="2962275"/>
                <a:ext cx="47625" cy="20637"/>
              </a:xfrm>
              <a:custGeom>
                <a:avLst/>
                <a:gdLst>
                  <a:gd name="T0" fmla="*/ 5292 w 9"/>
                  <a:gd name="T1" fmla="*/ 5159 h 4"/>
                  <a:gd name="T2" fmla="*/ 10583 w 9"/>
                  <a:gd name="T3" fmla="*/ 15478 h 4"/>
                  <a:gd name="T4" fmla="*/ 37042 w 9"/>
                  <a:gd name="T5" fmla="*/ 20637 h 4"/>
                  <a:gd name="T6" fmla="*/ 47625 w 9"/>
                  <a:gd name="T7" fmla="*/ 15478 h 4"/>
                  <a:gd name="T8" fmla="*/ 42333 w 9"/>
                  <a:gd name="T9" fmla="*/ 5159 h 4"/>
                  <a:gd name="T10" fmla="*/ 10583 w 9"/>
                  <a:gd name="T11" fmla="*/ 0 h 4"/>
                  <a:gd name="T12" fmla="*/ 5292 w 9"/>
                  <a:gd name="T13" fmla="*/ 5159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0" y="2"/>
                      <a:pt x="1" y="3"/>
                      <a:pt x="2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9" y="4"/>
                      <a:pt x="9" y="3"/>
                    </a:cubicBezTo>
                    <a:cubicBezTo>
                      <a:pt x="9" y="2"/>
                      <a:pt x="9" y="1"/>
                      <a:pt x="8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0" name="Freeform 15"/>
              <p:cNvSpPr>
                <a:spLocks/>
              </p:cNvSpPr>
              <p:nvPr/>
            </p:nvSpPr>
            <p:spPr bwMode="auto">
              <a:xfrm>
                <a:off x="517525" y="3009900"/>
                <a:ext cx="38100" cy="42862"/>
              </a:xfrm>
              <a:custGeom>
                <a:avLst/>
                <a:gdLst>
                  <a:gd name="T0" fmla="*/ 21771 w 7"/>
                  <a:gd name="T1" fmla="*/ 37504 h 8"/>
                  <a:gd name="T2" fmla="*/ 38100 w 7"/>
                  <a:gd name="T3" fmla="*/ 16073 h 8"/>
                  <a:gd name="T4" fmla="*/ 32657 w 7"/>
                  <a:gd name="T5" fmla="*/ 5358 h 8"/>
                  <a:gd name="T6" fmla="*/ 21771 w 7"/>
                  <a:gd name="T7" fmla="*/ 5358 h 8"/>
                  <a:gd name="T8" fmla="*/ 5443 w 7"/>
                  <a:gd name="T9" fmla="*/ 26789 h 8"/>
                  <a:gd name="T10" fmla="*/ 5443 w 7"/>
                  <a:gd name="T11" fmla="*/ 42862 h 8"/>
                  <a:gd name="T12" fmla="*/ 21771 w 7"/>
                  <a:gd name="T13" fmla="*/ 37504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4" y="7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1" y="7"/>
                      <a:pt x="1" y="8"/>
                    </a:cubicBezTo>
                    <a:cubicBezTo>
                      <a:pt x="2" y="8"/>
                      <a:pt x="3" y="8"/>
                      <a:pt x="4" y="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Freeform 16"/>
              <p:cNvSpPr>
                <a:spLocks/>
              </p:cNvSpPr>
              <p:nvPr/>
            </p:nvSpPr>
            <p:spPr bwMode="auto">
              <a:xfrm>
                <a:off x="625475" y="2865438"/>
                <a:ext cx="36513" cy="47625"/>
              </a:xfrm>
              <a:custGeom>
                <a:avLst/>
                <a:gdLst>
                  <a:gd name="T0" fmla="*/ 5216 w 7"/>
                  <a:gd name="T1" fmla="*/ 42333 h 9"/>
                  <a:gd name="T2" fmla="*/ 15648 w 7"/>
                  <a:gd name="T3" fmla="*/ 42333 h 9"/>
                  <a:gd name="T4" fmla="*/ 31297 w 7"/>
                  <a:gd name="T5" fmla="*/ 15875 h 9"/>
                  <a:gd name="T6" fmla="*/ 31297 w 7"/>
                  <a:gd name="T7" fmla="*/ 5292 h 9"/>
                  <a:gd name="T8" fmla="*/ 15648 w 7"/>
                  <a:gd name="T9" fmla="*/ 5292 h 9"/>
                  <a:gd name="T10" fmla="*/ 0 w 7"/>
                  <a:gd name="T11" fmla="*/ 31750 h 9"/>
                  <a:gd name="T12" fmla="*/ 5216 w 7"/>
                  <a:gd name="T13" fmla="*/ 4233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1" y="8"/>
                    </a:moveTo>
                    <a:cubicBezTo>
                      <a:pt x="1" y="9"/>
                      <a:pt x="2" y="8"/>
                      <a:pt x="3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6" y="1"/>
                      <a:pt x="6" y="1"/>
                    </a:cubicBezTo>
                    <a:cubicBezTo>
                      <a:pt x="5" y="0"/>
                      <a:pt x="4" y="1"/>
                      <a:pt x="3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7"/>
                      <a:pt x="1" y="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42" name="116 Grupo"/>
          <p:cNvGrpSpPr>
            <a:grpSpLocks/>
          </p:cNvGrpSpPr>
          <p:nvPr/>
        </p:nvGrpSpPr>
        <p:grpSpPr bwMode="auto">
          <a:xfrm>
            <a:off x="1603500" y="3175050"/>
            <a:ext cx="914400" cy="918764"/>
            <a:chOff x="1547664" y="2565330"/>
            <a:chExt cx="914143" cy="918995"/>
          </a:xfrm>
        </p:grpSpPr>
        <p:sp>
          <p:nvSpPr>
            <p:cNvPr id="143" name="90 CuadroTexto"/>
            <p:cNvSpPr txBox="1">
              <a:spLocks noChangeArrowheads="1"/>
            </p:cNvSpPr>
            <p:nvPr/>
          </p:nvSpPr>
          <p:spPr bwMode="auto">
            <a:xfrm>
              <a:off x="1547664" y="3207256"/>
              <a:ext cx="914143" cy="27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sz="1200" dirty="0" smtClean="0">
                  <a:solidFill>
                    <a:srgbClr val="00B050"/>
                  </a:solidFill>
                  <a:latin typeface="Roboto Slab"/>
                  <a:ea typeface="Roboto Slab"/>
                  <a:cs typeface="Roboto Slab"/>
                </a:rPr>
                <a:t>ambiente</a:t>
              </a:r>
              <a:endParaRPr lang="es-ES" sz="1200" dirty="0">
                <a:solidFill>
                  <a:srgbClr val="00B050"/>
                </a:solidFill>
                <a:latin typeface="Roboto Slab"/>
                <a:ea typeface="Roboto Slab"/>
                <a:cs typeface="Roboto Slab"/>
              </a:endParaRPr>
            </a:p>
          </p:txBody>
        </p:sp>
        <p:grpSp>
          <p:nvGrpSpPr>
            <p:cNvPr id="144" name="122 Grupo"/>
            <p:cNvGrpSpPr/>
            <p:nvPr/>
          </p:nvGrpSpPr>
          <p:grpSpPr>
            <a:xfrm>
              <a:off x="1827213" y="2565330"/>
              <a:ext cx="365124" cy="654049"/>
              <a:chOff x="1827213" y="2784476"/>
              <a:chExt cx="365124" cy="654049"/>
            </a:xfrm>
            <a:solidFill>
              <a:srgbClr val="00B050"/>
            </a:solidFill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>
                <a:off x="1933575" y="3297238"/>
                <a:ext cx="146050" cy="68262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4"/>
                  </a:cxn>
                  <a:cxn ang="0">
                    <a:pos x="29" y="6"/>
                  </a:cxn>
                  <a:cxn ang="0">
                    <a:pos x="30" y="3"/>
                  </a:cxn>
                  <a:cxn ang="0">
                    <a:pos x="28" y="0"/>
                  </a:cxn>
                </a:cxnLst>
                <a:rect l="0" t="0" r="r" b="b"/>
                <a:pathLst>
                  <a:path w="30" h="14">
                    <a:moveTo>
                      <a:pt x="2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1" y="8"/>
                      <a:pt x="4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1"/>
                      <a:pt x="0" y="13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18" y="9"/>
                      <a:pt x="29" y="6"/>
                      <a:pt x="29" y="6"/>
                    </a:cubicBezTo>
                    <a:cubicBezTo>
                      <a:pt x="30" y="5"/>
                      <a:pt x="30" y="4"/>
                      <a:pt x="30" y="3"/>
                    </a:cubicBezTo>
                    <a:cubicBezTo>
                      <a:pt x="30" y="1"/>
                      <a:pt x="29" y="0"/>
                      <a:pt x="2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6" name="Freeform 21"/>
              <p:cNvSpPr>
                <a:spLocks/>
              </p:cNvSpPr>
              <p:nvPr/>
            </p:nvSpPr>
            <p:spPr bwMode="auto">
              <a:xfrm>
                <a:off x="1933575" y="3335338"/>
                <a:ext cx="152400" cy="93662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3" y="8"/>
                  </a:cxn>
                  <a:cxn ang="0">
                    <a:pos x="28" y="6"/>
                  </a:cxn>
                  <a:cxn ang="0">
                    <a:pos x="30" y="2"/>
                  </a:cxn>
                  <a:cxn ang="0">
                    <a:pos x="27" y="0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5" y="14"/>
                  </a:cxn>
                  <a:cxn ang="0">
                    <a:pos x="10" y="19"/>
                  </a:cxn>
                  <a:cxn ang="0">
                    <a:pos x="20" y="19"/>
                  </a:cxn>
                  <a:cxn ang="0">
                    <a:pos x="25" y="14"/>
                  </a:cxn>
                  <a:cxn ang="0">
                    <a:pos x="28" y="14"/>
                  </a:cxn>
                  <a:cxn ang="0">
                    <a:pos x="30" y="11"/>
                  </a:cxn>
                  <a:cxn ang="0">
                    <a:pos x="28" y="8"/>
                  </a:cxn>
                </a:cxnLst>
                <a:rect l="0" t="0" r="r" b="b"/>
                <a:pathLst>
                  <a:path w="31" h="19">
                    <a:moveTo>
                      <a:pt x="28" y="8"/>
                    </a:moveTo>
                    <a:cubicBezTo>
                      <a:pt x="23" y="8"/>
                      <a:pt x="23" y="8"/>
                      <a:pt x="23" y="8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0" y="5"/>
                      <a:pt x="31" y="3"/>
                      <a:pt x="30" y="2"/>
                    </a:cubicBezTo>
                    <a:cubicBezTo>
                      <a:pt x="30" y="1"/>
                      <a:pt x="28" y="0"/>
                      <a:pt x="27" y="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10"/>
                      <a:pt x="0" y="11"/>
                    </a:cubicBezTo>
                    <a:cubicBezTo>
                      <a:pt x="0" y="13"/>
                      <a:pt x="2" y="14"/>
                      <a:pt x="3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9" y="14"/>
                      <a:pt x="30" y="13"/>
                      <a:pt x="30" y="11"/>
                    </a:cubicBezTo>
                    <a:cubicBezTo>
                      <a:pt x="30" y="10"/>
                      <a:pt x="29" y="8"/>
                      <a:pt x="2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7" name="Freeform 22"/>
              <p:cNvSpPr>
                <a:spLocks/>
              </p:cNvSpPr>
              <p:nvPr/>
            </p:nvSpPr>
            <p:spPr bwMode="auto">
              <a:xfrm>
                <a:off x="1827213" y="2994025"/>
                <a:ext cx="365124" cy="293687"/>
              </a:xfrm>
              <a:custGeom>
                <a:avLst/>
                <a:gdLst/>
                <a:ahLst/>
                <a:cxnLst>
                  <a:cxn ang="0">
                    <a:pos x="74" y="5"/>
                  </a:cxn>
                  <a:cxn ang="0">
                    <a:pos x="67" y="1"/>
                  </a:cxn>
                  <a:cxn ang="0">
                    <a:pos x="4" y="24"/>
                  </a:cxn>
                  <a:cxn ang="0">
                    <a:pos x="4" y="24"/>
                  </a:cxn>
                  <a:cxn ang="0">
                    <a:pos x="3" y="25"/>
                  </a:cxn>
                  <a:cxn ang="0">
                    <a:pos x="3" y="25"/>
                  </a:cxn>
                  <a:cxn ang="0">
                    <a:pos x="2" y="25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1" y="26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1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1" y="32"/>
                  </a:cxn>
                  <a:cxn ang="0">
                    <a:pos x="1" y="32"/>
                  </a:cxn>
                  <a:cxn ang="0">
                    <a:pos x="1" y="33"/>
                  </a:cxn>
                  <a:cxn ang="0">
                    <a:pos x="2" y="33"/>
                  </a:cxn>
                  <a:cxn ang="0">
                    <a:pos x="2" y="34"/>
                  </a:cxn>
                  <a:cxn ang="0">
                    <a:pos x="3" y="34"/>
                  </a:cxn>
                  <a:cxn ang="0">
                    <a:pos x="3" y="34"/>
                  </a:cxn>
                  <a:cxn ang="0">
                    <a:pos x="3" y="34"/>
                  </a:cxn>
                  <a:cxn ang="0">
                    <a:pos x="4" y="35"/>
                  </a:cxn>
                  <a:cxn ang="0">
                    <a:pos x="4" y="35"/>
                  </a:cxn>
                  <a:cxn ang="0">
                    <a:pos x="5" y="35"/>
                  </a:cxn>
                  <a:cxn ang="0">
                    <a:pos x="5" y="35"/>
                  </a:cxn>
                  <a:cxn ang="0">
                    <a:pos x="6" y="35"/>
                  </a:cxn>
                  <a:cxn ang="0">
                    <a:pos x="22" y="35"/>
                  </a:cxn>
                  <a:cxn ang="0">
                    <a:pos x="22" y="40"/>
                  </a:cxn>
                  <a:cxn ang="0">
                    <a:pos x="21" y="40"/>
                  </a:cxn>
                  <a:cxn ang="0">
                    <a:pos x="15" y="40"/>
                  </a:cxn>
                  <a:cxn ang="0">
                    <a:pos x="12" y="43"/>
                  </a:cxn>
                  <a:cxn ang="0">
                    <a:pos x="16" y="53"/>
                  </a:cxn>
                  <a:cxn ang="0">
                    <a:pos x="25" y="60"/>
                  </a:cxn>
                  <a:cxn ang="0">
                    <a:pos x="50" y="60"/>
                  </a:cxn>
                  <a:cxn ang="0">
                    <a:pos x="58" y="53"/>
                  </a:cxn>
                  <a:cxn ang="0">
                    <a:pos x="63" y="43"/>
                  </a:cxn>
                  <a:cxn ang="0">
                    <a:pos x="59" y="40"/>
                  </a:cxn>
                  <a:cxn ang="0">
                    <a:pos x="54" y="40"/>
                  </a:cxn>
                  <a:cxn ang="0">
                    <a:pos x="52" y="40"/>
                  </a:cxn>
                  <a:cxn ang="0">
                    <a:pos x="52" y="33"/>
                  </a:cxn>
                  <a:cxn ang="0">
                    <a:pos x="71" y="26"/>
                  </a:cxn>
                  <a:cxn ang="0">
                    <a:pos x="74" y="19"/>
                  </a:cxn>
                  <a:cxn ang="0">
                    <a:pos x="67" y="16"/>
                  </a:cxn>
                  <a:cxn ang="0">
                    <a:pos x="52" y="22"/>
                  </a:cxn>
                  <a:cxn ang="0">
                    <a:pos x="41" y="26"/>
                  </a:cxn>
                  <a:cxn ang="0">
                    <a:pos x="41" y="37"/>
                  </a:cxn>
                  <a:cxn ang="0">
                    <a:pos x="41" y="40"/>
                  </a:cxn>
                  <a:cxn ang="0">
                    <a:pos x="33" y="40"/>
                  </a:cxn>
                  <a:cxn ang="0">
                    <a:pos x="33" y="30"/>
                  </a:cxn>
                  <a:cxn ang="0">
                    <a:pos x="32" y="26"/>
                  </a:cxn>
                  <a:cxn ang="0">
                    <a:pos x="71" y="12"/>
                  </a:cxn>
                  <a:cxn ang="0">
                    <a:pos x="74" y="5"/>
                  </a:cxn>
                </a:cxnLst>
                <a:rect l="0" t="0" r="r" b="b"/>
                <a:pathLst>
                  <a:path w="75" h="60">
                    <a:moveTo>
                      <a:pt x="74" y="5"/>
                    </a:moveTo>
                    <a:cubicBezTo>
                      <a:pt x="73" y="2"/>
                      <a:pt x="70" y="0"/>
                      <a:pt x="67" y="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2" y="25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19" y="40"/>
                      <a:pt x="15" y="40"/>
                    </a:cubicBezTo>
                    <a:cubicBezTo>
                      <a:pt x="12" y="40"/>
                      <a:pt x="12" y="41"/>
                      <a:pt x="12" y="43"/>
                    </a:cubicBezTo>
                    <a:cubicBezTo>
                      <a:pt x="12" y="44"/>
                      <a:pt x="11" y="48"/>
                      <a:pt x="16" y="53"/>
                    </a:cubicBezTo>
                    <a:cubicBezTo>
                      <a:pt x="21" y="57"/>
                      <a:pt x="17" y="60"/>
                      <a:pt x="25" y="60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7" y="60"/>
                      <a:pt x="53" y="57"/>
                      <a:pt x="58" y="53"/>
                    </a:cubicBezTo>
                    <a:cubicBezTo>
                      <a:pt x="63" y="48"/>
                      <a:pt x="63" y="44"/>
                      <a:pt x="63" y="43"/>
                    </a:cubicBezTo>
                    <a:cubicBezTo>
                      <a:pt x="63" y="41"/>
                      <a:pt x="63" y="40"/>
                      <a:pt x="59" y="40"/>
                    </a:cubicBezTo>
                    <a:cubicBezTo>
                      <a:pt x="56" y="40"/>
                      <a:pt x="54" y="40"/>
                      <a:pt x="54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74" y="25"/>
                      <a:pt x="75" y="22"/>
                      <a:pt x="74" y="19"/>
                    </a:cubicBezTo>
                    <a:cubicBezTo>
                      <a:pt x="73" y="17"/>
                      <a:pt x="70" y="15"/>
                      <a:pt x="67" y="16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28"/>
                      <a:pt x="33" y="27"/>
                      <a:pt x="32" y="26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4" y="11"/>
                      <a:pt x="75" y="7"/>
                      <a:pt x="7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8" name="Freeform 23"/>
              <p:cNvSpPr>
                <a:spLocks/>
              </p:cNvSpPr>
              <p:nvPr/>
            </p:nvSpPr>
            <p:spPr bwMode="auto">
              <a:xfrm>
                <a:off x="1827213" y="2925763"/>
                <a:ext cx="365124" cy="176212"/>
              </a:xfrm>
              <a:custGeom>
                <a:avLst/>
                <a:gdLst/>
                <a:ahLst/>
                <a:cxnLst>
                  <a:cxn ang="0">
                    <a:pos x="67" y="1"/>
                  </a:cxn>
                  <a:cxn ang="0">
                    <a:pos x="4" y="24"/>
                  </a:cxn>
                  <a:cxn ang="0">
                    <a:pos x="1" y="31"/>
                  </a:cxn>
                  <a:cxn ang="0">
                    <a:pos x="7" y="35"/>
                  </a:cxn>
                  <a:cxn ang="0">
                    <a:pos x="71" y="11"/>
                  </a:cxn>
                  <a:cxn ang="0">
                    <a:pos x="74" y="5"/>
                  </a:cxn>
                  <a:cxn ang="0">
                    <a:pos x="67" y="1"/>
                  </a:cxn>
                </a:cxnLst>
                <a:rect l="0" t="0" r="r" b="b"/>
                <a:pathLst>
                  <a:path w="75" h="36">
                    <a:moveTo>
                      <a:pt x="67" y="1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1" y="25"/>
                      <a:pt x="0" y="28"/>
                      <a:pt x="1" y="31"/>
                    </a:cubicBezTo>
                    <a:cubicBezTo>
                      <a:pt x="2" y="34"/>
                      <a:pt x="5" y="36"/>
                      <a:pt x="7" y="35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4" y="10"/>
                      <a:pt x="75" y="7"/>
                      <a:pt x="74" y="5"/>
                    </a:cubicBezTo>
                    <a:cubicBezTo>
                      <a:pt x="73" y="2"/>
                      <a:pt x="70" y="0"/>
                      <a:pt x="6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9" name="Freeform 24"/>
              <p:cNvSpPr>
                <a:spLocks/>
              </p:cNvSpPr>
              <p:nvPr/>
            </p:nvSpPr>
            <p:spPr bwMode="auto">
              <a:xfrm>
                <a:off x="1827213" y="2857500"/>
                <a:ext cx="365124" cy="171450"/>
              </a:xfrm>
              <a:custGeom>
                <a:avLst/>
                <a:gdLst/>
                <a:ahLst/>
                <a:cxnLst>
                  <a:cxn ang="0">
                    <a:pos x="67" y="1"/>
                  </a:cxn>
                  <a:cxn ang="0">
                    <a:pos x="4" y="24"/>
                  </a:cxn>
                  <a:cxn ang="0">
                    <a:pos x="1" y="31"/>
                  </a:cxn>
                  <a:cxn ang="0">
                    <a:pos x="7" y="34"/>
                  </a:cxn>
                  <a:cxn ang="0">
                    <a:pos x="71" y="11"/>
                  </a:cxn>
                  <a:cxn ang="0">
                    <a:pos x="74" y="4"/>
                  </a:cxn>
                  <a:cxn ang="0">
                    <a:pos x="67" y="1"/>
                  </a:cxn>
                </a:cxnLst>
                <a:rect l="0" t="0" r="r" b="b"/>
                <a:pathLst>
                  <a:path w="75" h="35">
                    <a:moveTo>
                      <a:pt x="67" y="1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1" y="25"/>
                      <a:pt x="0" y="28"/>
                      <a:pt x="1" y="31"/>
                    </a:cubicBezTo>
                    <a:cubicBezTo>
                      <a:pt x="2" y="34"/>
                      <a:pt x="5" y="35"/>
                      <a:pt x="7" y="34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4" y="10"/>
                      <a:pt x="75" y="7"/>
                      <a:pt x="74" y="4"/>
                    </a:cubicBezTo>
                    <a:cubicBezTo>
                      <a:pt x="73" y="2"/>
                      <a:pt x="70" y="0"/>
                      <a:pt x="6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0" name="Freeform 25"/>
              <p:cNvSpPr>
                <a:spLocks/>
              </p:cNvSpPr>
              <p:nvPr/>
            </p:nvSpPr>
            <p:spPr bwMode="auto">
              <a:xfrm>
                <a:off x="1827213" y="2789238"/>
                <a:ext cx="365124" cy="171450"/>
              </a:xfrm>
              <a:custGeom>
                <a:avLst/>
                <a:gdLst/>
                <a:ahLst/>
                <a:cxnLst>
                  <a:cxn ang="0">
                    <a:pos x="7" y="34"/>
                  </a:cxn>
                  <a:cxn ang="0">
                    <a:pos x="71" y="11"/>
                  </a:cxn>
                  <a:cxn ang="0">
                    <a:pos x="74" y="4"/>
                  </a:cxn>
                  <a:cxn ang="0">
                    <a:pos x="67" y="1"/>
                  </a:cxn>
                  <a:cxn ang="0">
                    <a:pos x="4" y="24"/>
                  </a:cxn>
                  <a:cxn ang="0">
                    <a:pos x="1" y="31"/>
                  </a:cxn>
                  <a:cxn ang="0">
                    <a:pos x="7" y="34"/>
                  </a:cxn>
                </a:cxnLst>
                <a:rect l="0" t="0" r="r" b="b"/>
                <a:pathLst>
                  <a:path w="75" h="35">
                    <a:moveTo>
                      <a:pt x="7" y="34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4" y="10"/>
                      <a:pt x="75" y="7"/>
                      <a:pt x="74" y="4"/>
                    </a:cubicBezTo>
                    <a:cubicBezTo>
                      <a:pt x="73" y="2"/>
                      <a:pt x="70" y="0"/>
                      <a:pt x="67" y="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" y="25"/>
                      <a:pt x="0" y="28"/>
                      <a:pt x="1" y="31"/>
                    </a:cubicBezTo>
                    <a:cubicBezTo>
                      <a:pt x="2" y="34"/>
                      <a:pt x="5" y="35"/>
                      <a:pt x="7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1" name="Freeform 26"/>
              <p:cNvSpPr>
                <a:spLocks/>
              </p:cNvSpPr>
              <p:nvPr/>
            </p:nvSpPr>
            <p:spPr bwMode="auto">
              <a:xfrm>
                <a:off x="1827213" y="2784476"/>
                <a:ext cx="185737" cy="107950"/>
              </a:xfrm>
              <a:custGeom>
                <a:avLst/>
                <a:gdLst/>
                <a:ahLst/>
                <a:cxnLst>
                  <a:cxn ang="0">
                    <a:pos x="7" y="21"/>
                  </a:cxn>
                  <a:cxn ang="0">
                    <a:pos x="34" y="11"/>
                  </a:cxn>
                  <a:cxn ang="0">
                    <a:pos x="37" y="4"/>
                  </a:cxn>
                  <a:cxn ang="0">
                    <a:pos x="30" y="1"/>
                  </a:cxn>
                  <a:cxn ang="0">
                    <a:pos x="4" y="11"/>
                  </a:cxn>
                  <a:cxn ang="0">
                    <a:pos x="1" y="18"/>
                  </a:cxn>
                  <a:cxn ang="0">
                    <a:pos x="7" y="21"/>
                  </a:cxn>
                </a:cxnLst>
                <a:rect l="0" t="0" r="r" b="b"/>
                <a:pathLst>
                  <a:path w="38" h="22">
                    <a:moveTo>
                      <a:pt x="7" y="21"/>
                    </a:moveTo>
                    <a:cubicBezTo>
                      <a:pt x="34" y="11"/>
                      <a:pt x="34" y="11"/>
                      <a:pt x="34" y="11"/>
                    </a:cubicBezTo>
                    <a:cubicBezTo>
                      <a:pt x="37" y="10"/>
                      <a:pt x="38" y="7"/>
                      <a:pt x="37" y="4"/>
                    </a:cubicBezTo>
                    <a:cubicBezTo>
                      <a:pt x="36" y="2"/>
                      <a:pt x="33" y="0"/>
                      <a:pt x="30" y="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" y="12"/>
                      <a:pt x="0" y="15"/>
                      <a:pt x="1" y="18"/>
                    </a:cubicBezTo>
                    <a:cubicBezTo>
                      <a:pt x="2" y="21"/>
                      <a:pt x="5" y="22"/>
                      <a:pt x="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2" name="Freeform 27"/>
              <p:cNvSpPr>
                <a:spLocks/>
              </p:cNvSpPr>
              <p:nvPr/>
            </p:nvSpPr>
            <p:spPr bwMode="auto">
              <a:xfrm>
                <a:off x="1987550" y="3433763"/>
                <a:ext cx="39687" cy="4762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4" y="1"/>
                  </a:cxn>
                </a:cxnLst>
                <a:rect l="0" t="0" r="r" b="b"/>
                <a:pathLst>
                  <a:path w="8" h="1">
                    <a:moveTo>
                      <a:pt x="4" y="1"/>
                    </a:moveTo>
                    <a:cubicBezTo>
                      <a:pt x="7" y="1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2" y="1"/>
                      <a:pt x="4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3" name="64 Grupo"/>
          <p:cNvGrpSpPr>
            <a:grpSpLocks/>
          </p:cNvGrpSpPr>
          <p:nvPr/>
        </p:nvGrpSpPr>
        <p:grpSpPr bwMode="auto">
          <a:xfrm>
            <a:off x="7813800" y="3106786"/>
            <a:ext cx="1187450" cy="987195"/>
            <a:chOff x="7758150" y="2496620"/>
            <a:chExt cx="1188120" cy="987807"/>
          </a:xfrm>
        </p:grpSpPr>
        <p:sp>
          <p:nvSpPr>
            <p:cNvPr id="154" name="90 CuadroTexto"/>
            <p:cNvSpPr txBox="1">
              <a:spLocks noChangeArrowheads="1"/>
            </p:cNvSpPr>
            <p:nvPr/>
          </p:nvSpPr>
          <p:spPr bwMode="auto">
            <a:xfrm>
              <a:off x="7758150" y="3207256"/>
              <a:ext cx="1188120" cy="277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sz="1200" dirty="0" smtClean="0">
                  <a:solidFill>
                    <a:srgbClr val="00B0F0"/>
                  </a:solidFill>
                  <a:latin typeface="Roboto Slab"/>
                  <a:ea typeface="Roboto Slab"/>
                  <a:cs typeface="Roboto Slab"/>
                </a:rPr>
                <a:t>e-government</a:t>
              </a:r>
              <a:endParaRPr lang="es-ES" sz="1200" dirty="0">
                <a:solidFill>
                  <a:srgbClr val="00B0F0"/>
                </a:solidFill>
                <a:latin typeface="Roboto Slab"/>
                <a:ea typeface="Roboto Slab"/>
                <a:cs typeface="Roboto Slab"/>
              </a:endParaRPr>
            </a:p>
          </p:txBody>
        </p:sp>
        <p:grpSp>
          <p:nvGrpSpPr>
            <p:cNvPr id="155" name="131 Grupo"/>
            <p:cNvGrpSpPr>
              <a:grpSpLocks noChangeAspect="1"/>
            </p:cNvGrpSpPr>
            <p:nvPr/>
          </p:nvGrpSpPr>
          <p:grpSpPr bwMode="auto">
            <a:xfrm rot="-812606">
              <a:off x="8027988" y="2496620"/>
              <a:ext cx="469190" cy="684000"/>
              <a:chOff x="8027988" y="2787650"/>
              <a:chExt cx="395287" cy="576263"/>
            </a:xfrm>
          </p:grpSpPr>
          <p:sp>
            <p:nvSpPr>
              <p:cNvPr id="156" name="Freeform 31"/>
              <p:cNvSpPr>
                <a:spLocks/>
              </p:cNvSpPr>
              <p:nvPr/>
            </p:nvSpPr>
            <p:spPr bwMode="auto">
              <a:xfrm>
                <a:off x="8064500" y="2787650"/>
                <a:ext cx="211137" cy="109538"/>
              </a:xfrm>
              <a:custGeom>
                <a:avLst/>
                <a:gdLst>
                  <a:gd name="T0" fmla="*/ 192777 w 23"/>
                  <a:gd name="T1" fmla="*/ 91282 h 12"/>
                  <a:gd name="T2" fmla="*/ 174418 w 23"/>
                  <a:gd name="T3" fmla="*/ 82154 h 12"/>
                  <a:gd name="T4" fmla="*/ 156058 w 23"/>
                  <a:gd name="T5" fmla="*/ 54769 h 12"/>
                  <a:gd name="T6" fmla="*/ 45899 w 23"/>
                  <a:gd name="T7" fmla="*/ 63897 h 12"/>
                  <a:gd name="T8" fmla="*/ 36719 w 23"/>
                  <a:gd name="T9" fmla="*/ 91282 h 12"/>
                  <a:gd name="T10" fmla="*/ 9180 w 23"/>
                  <a:gd name="T11" fmla="*/ 109538 h 12"/>
                  <a:gd name="T12" fmla="*/ 0 w 23"/>
                  <a:gd name="T13" fmla="*/ 82154 h 12"/>
                  <a:gd name="T14" fmla="*/ 18360 w 23"/>
                  <a:gd name="T15" fmla="*/ 45641 h 12"/>
                  <a:gd name="T16" fmla="*/ 91799 w 23"/>
                  <a:gd name="T17" fmla="*/ 0 h 12"/>
                  <a:gd name="T18" fmla="*/ 174418 w 23"/>
                  <a:gd name="T19" fmla="*/ 27385 h 12"/>
                  <a:gd name="T20" fmla="*/ 211137 w 23"/>
                  <a:gd name="T21" fmla="*/ 63897 h 12"/>
                  <a:gd name="T22" fmla="*/ 201957 w 23"/>
                  <a:gd name="T23" fmla="*/ 91282 h 12"/>
                  <a:gd name="T24" fmla="*/ 192777 w 23"/>
                  <a:gd name="T25" fmla="*/ 9128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" h="12">
                    <a:moveTo>
                      <a:pt x="21" y="10"/>
                    </a:moveTo>
                    <a:cubicBezTo>
                      <a:pt x="20" y="10"/>
                      <a:pt x="20" y="10"/>
                      <a:pt x="19" y="9"/>
                    </a:cubicBezTo>
                    <a:cubicBezTo>
                      <a:pt x="19" y="8"/>
                      <a:pt x="18" y="7"/>
                      <a:pt x="17" y="6"/>
                    </a:cubicBezTo>
                    <a:cubicBezTo>
                      <a:pt x="13" y="3"/>
                      <a:pt x="8" y="4"/>
                      <a:pt x="5" y="7"/>
                    </a:cubicBezTo>
                    <a:cubicBezTo>
                      <a:pt x="5" y="8"/>
                      <a:pt x="4" y="9"/>
                      <a:pt x="4" y="10"/>
                    </a:cubicBezTo>
                    <a:cubicBezTo>
                      <a:pt x="4" y="11"/>
                      <a:pt x="2" y="12"/>
                      <a:pt x="1" y="12"/>
                    </a:cubicBezTo>
                    <a:cubicBezTo>
                      <a:pt x="0" y="12"/>
                      <a:pt x="0" y="10"/>
                      <a:pt x="0" y="9"/>
                    </a:cubicBezTo>
                    <a:cubicBezTo>
                      <a:pt x="0" y="8"/>
                      <a:pt x="1" y="6"/>
                      <a:pt x="2" y="5"/>
                    </a:cubicBezTo>
                    <a:cubicBezTo>
                      <a:pt x="4" y="2"/>
                      <a:pt x="7" y="1"/>
                      <a:pt x="10" y="0"/>
                    </a:cubicBezTo>
                    <a:cubicBezTo>
                      <a:pt x="14" y="0"/>
                      <a:pt x="17" y="1"/>
                      <a:pt x="19" y="3"/>
                    </a:cubicBezTo>
                    <a:cubicBezTo>
                      <a:pt x="21" y="4"/>
                      <a:pt x="22" y="5"/>
                      <a:pt x="23" y="7"/>
                    </a:cubicBezTo>
                    <a:cubicBezTo>
                      <a:pt x="23" y="8"/>
                      <a:pt x="23" y="9"/>
                      <a:pt x="22" y="10"/>
                    </a:cubicBezTo>
                    <a:cubicBezTo>
                      <a:pt x="22" y="10"/>
                      <a:pt x="21" y="10"/>
                      <a:pt x="21" y="1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" name="Freeform 32"/>
              <p:cNvSpPr>
                <a:spLocks/>
              </p:cNvSpPr>
              <p:nvPr/>
            </p:nvSpPr>
            <p:spPr bwMode="auto">
              <a:xfrm>
                <a:off x="8129588" y="2870200"/>
                <a:ext cx="128587" cy="284163"/>
              </a:xfrm>
              <a:custGeom>
                <a:avLst/>
                <a:gdLst>
                  <a:gd name="T0" fmla="*/ 45924 w 14"/>
                  <a:gd name="T1" fmla="*/ 284163 h 31"/>
                  <a:gd name="T2" fmla="*/ 27554 w 14"/>
                  <a:gd name="T3" fmla="*/ 265830 h 31"/>
                  <a:gd name="T4" fmla="*/ 0 w 14"/>
                  <a:gd name="T5" fmla="*/ 64166 h 31"/>
                  <a:gd name="T6" fmla="*/ 45924 w 14"/>
                  <a:gd name="T7" fmla="*/ 9167 h 31"/>
                  <a:gd name="T8" fmla="*/ 101033 w 14"/>
                  <a:gd name="T9" fmla="*/ 54999 h 31"/>
                  <a:gd name="T10" fmla="*/ 128587 w 14"/>
                  <a:gd name="T11" fmla="*/ 219997 h 31"/>
                  <a:gd name="T12" fmla="*/ 110217 w 14"/>
                  <a:gd name="T13" fmla="*/ 238330 h 31"/>
                  <a:gd name="T14" fmla="*/ 91848 w 14"/>
                  <a:gd name="T15" fmla="*/ 229164 h 31"/>
                  <a:gd name="T16" fmla="*/ 73478 w 14"/>
                  <a:gd name="T17" fmla="*/ 54999 h 31"/>
                  <a:gd name="T18" fmla="*/ 45924 w 14"/>
                  <a:gd name="T19" fmla="*/ 45833 h 31"/>
                  <a:gd name="T20" fmla="*/ 36739 w 14"/>
                  <a:gd name="T21" fmla="*/ 64166 h 31"/>
                  <a:gd name="T22" fmla="*/ 64294 w 14"/>
                  <a:gd name="T23" fmla="*/ 265830 h 31"/>
                  <a:gd name="T24" fmla="*/ 45924 w 14"/>
                  <a:gd name="T25" fmla="*/ 284163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" h="31">
                    <a:moveTo>
                      <a:pt x="5" y="31"/>
                    </a:moveTo>
                    <a:cubicBezTo>
                      <a:pt x="4" y="31"/>
                      <a:pt x="3" y="31"/>
                      <a:pt x="3" y="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ubicBezTo>
                      <a:pt x="8" y="0"/>
                      <a:pt x="11" y="3"/>
                      <a:pt x="11" y="6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3" y="26"/>
                      <a:pt x="12" y="26"/>
                    </a:cubicBezTo>
                    <a:cubicBezTo>
                      <a:pt x="11" y="26"/>
                      <a:pt x="10" y="26"/>
                      <a:pt x="10" y="2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5"/>
                      <a:pt x="6" y="4"/>
                      <a:pt x="5" y="5"/>
                    </a:cubicBezTo>
                    <a:cubicBezTo>
                      <a:pt x="4" y="5"/>
                      <a:pt x="4" y="6"/>
                      <a:pt x="4" y="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0"/>
                      <a:pt x="6" y="31"/>
                      <a:pt x="5" y="3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" name="Line 33"/>
              <p:cNvSpPr>
                <a:spLocks noChangeShapeType="1"/>
              </p:cNvSpPr>
              <p:nvPr/>
            </p:nvSpPr>
            <p:spPr bwMode="auto">
              <a:xfrm>
                <a:off x="8275638" y="2989263"/>
                <a:ext cx="1587" cy="15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9" name="Line 34"/>
              <p:cNvSpPr>
                <a:spLocks noChangeShapeType="1"/>
              </p:cNvSpPr>
              <p:nvPr/>
            </p:nvSpPr>
            <p:spPr bwMode="auto">
              <a:xfrm>
                <a:off x="8275638" y="2989263"/>
                <a:ext cx="1587" cy="1588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0" name="Freeform 35"/>
              <p:cNvSpPr>
                <a:spLocks/>
              </p:cNvSpPr>
              <p:nvPr/>
            </p:nvSpPr>
            <p:spPr bwMode="auto">
              <a:xfrm>
                <a:off x="8258175" y="2970213"/>
                <a:ext cx="73025" cy="128588"/>
              </a:xfrm>
              <a:custGeom>
                <a:avLst/>
                <a:gdLst>
                  <a:gd name="T0" fmla="*/ 54769 w 8"/>
                  <a:gd name="T1" fmla="*/ 128588 h 14"/>
                  <a:gd name="T2" fmla="*/ 36513 w 8"/>
                  <a:gd name="T3" fmla="*/ 119403 h 14"/>
                  <a:gd name="T4" fmla="*/ 27384 w 8"/>
                  <a:gd name="T5" fmla="*/ 55109 h 14"/>
                  <a:gd name="T6" fmla="*/ 9128 w 8"/>
                  <a:gd name="T7" fmla="*/ 36739 h 14"/>
                  <a:gd name="T8" fmla="*/ 0 w 8"/>
                  <a:gd name="T9" fmla="*/ 18370 h 14"/>
                  <a:gd name="T10" fmla="*/ 18256 w 8"/>
                  <a:gd name="T11" fmla="*/ 0 h 14"/>
                  <a:gd name="T12" fmla="*/ 63897 w 8"/>
                  <a:gd name="T13" fmla="*/ 45924 h 14"/>
                  <a:gd name="T14" fmla="*/ 73025 w 8"/>
                  <a:gd name="T15" fmla="*/ 110218 h 14"/>
                  <a:gd name="T16" fmla="*/ 54769 w 8"/>
                  <a:gd name="T17" fmla="*/ 12858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14">
                    <a:moveTo>
                      <a:pt x="6" y="14"/>
                    </a:moveTo>
                    <a:cubicBezTo>
                      <a:pt x="5" y="14"/>
                      <a:pt x="4" y="14"/>
                      <a:pt x="4" y="1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5" y="1"/>
                      <a:pt x="7" y="3"/>
                      <a:pt x="7" y="5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7" y="14"/>
                      <a:pt x="6" y="14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1" name="Freeform 36"/>
              <p:cNvSpPr>
                <a:spLocks/>
              </p:cNvSpPr>
              <p:nvPr/>
            </p:nvSpPr>
            <p:spPr bwMode="auto">
              <a:xfrm>
                <a:off x="8331200" y="2970213"/>
                <a:ext cx="92075" cy="384175"/>
              </a:xfrm>
              <a:custGeom>
                <a:avLst/>
                <a:gdLst>
                  <a:gd name="T0" fmla="*/ 27623 w 10"/>
                  <a:gd name="T1" fmla="*/ 384175 h 42"/>
                  <a:gd name="T2" fmla="*/ 27623 w 10"/>
                  <a:gd name="T3" fmla="*/ 384175 h 42"/>
                  <a:gd name="T4" fmla="*/ 9208 w 10"/>
                  <a:gd name="T5" fmla="*/ 365881 h 42"/>
                  <a:gd name="T6" fmla="*/ 27623 w 10"/>
                  <a:gd name="T7" fmla="*/ 265264 h 42"/>
                  <a:gd name="T8" fmla="*/ 46038 w 10"/>
                  <a:gd name="T9" fmla="*/ 164646 h 42"/>
                  <a:gd name="T10" fmla="*/ 36830 w 10"/>
                  <a:gd name="T11" fmla="*/ 54882 h 42"/>
                  <a:gd name="T12" fmla="*/ 18415 w 10"/>
                  <a:gd name="T13" fmla="*/ 45735 h 42"/>
                  <a:gd name="T14" fmla="*/ 0 w 10"/>
                  <a:gd name="T15" fmla="*/ 27441 h 42"/>
                  <a:gd name="T16" fmla="*/ 9208 w 10"/>
                  <a:gd name="T17" fmla="*/ 9147 h 42"/>
                  <a:gd name="T18" fmla="*/ 73660 w 10"/>
                  <a:gd name="T19" fmla="*/ 54882 h 42"/>
                  <a:gd name="T20" fmla="*/ 82868 w 10"/>
                  <a:gd name="T21" fmla="*/ 164646 h 42"/>
                  <a:gd name="T22" fmla="*/ 64453 w 10"/>
                  <a:gd name="T23" fmla="*/ 283558 h 42"/>
                  <a:gd name="T24" fmla="*/ 55245 w 10"/>
                  <a:gd name="T25" fmla="*/ 283558 h 42"/>
                  <a:gd name="T26" fmla="*/ 36830 w 10"/>
                  <a:gd name="T27" fmla="*/ 356734 h 42"/>
                  <a:gd name="T28" fmla="*/ 27623 w 10"/>
                  <a:gd name="T29" fmla="*/ 384175 h 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42">
                    <a:moveTo>
                      <a:pt x="3" y="42"/>
                    </a:moveTo>
                    <a:cubicBezTo>
                      <a:pt x="3" y="42"/>
                      <a:pt x="3" y="42"/>
                      <a:pt x="3" y="42"/>
                    </a:cubicBezTo>
                    <a:cubicBezTo>
                      <a:pt x="2" y="42"/>
                      <a:pt x="1" y="41"/>
                      <a:pt x="1" y="40"/>
                    </a:cubicBezTo>
                    <a:cubicBezTo>
                      <a:pt x="1" y="40"/>
                      <a:pt x="0" y="34"/>
                      <a:pt x="3" y="29"/>
                    </a:cubicBezTo>
                    <a:cubicBezTo>
                      <a:pt x="6" y="24"/>
                      <a:pt x="6" y="23"/>
                      <a:pt x="5" y="1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3" y="4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5" y="0"/>
                      <a:pt x="7" y="3"/>
                      <a:pt x="8" y="6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24"/>
                      <a:pt x="9" y="25"/>
                      <a:pt x="7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5"/>
                      <a:pt x="4" y="39"/>
                      <a:pt x="4" y="39"/>
                    </a:cubicBezTo>
                    <a:cubicBezTo>
                      <a:pt x="5" y="41"/>
                      <a:pt x="4" y="41"/>
                      <a:pt x="3" y="42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2" name="Freeform 37"/>
              <p:cNvSpPr>
                <a:spLocks/>
              </p:cNvSpPr>
              <p:nvPr/>
            </p:nvSpPr>
            <p:spPr bwMode="auto">
              <a:xfrm>
                <a:off x="8027988" y="3052763"/>
                <a:ext cx="201612" cy="311150"/>
              </a:xfrm>
              <a:custGeom>
                <a:avLst/>
                <a:gdLst>
                  <a:gd name="T0" fmla="*/ 183284 w 22"/>
                  <a:gd name="T1" fmla="*/ 311150 h 34"/>
                  <a:gd name="T2" fmla="*/ 164955 w 22"/>
                  <a:gd name="T3" fmla="*/ 292847 h 34"/>
                  <a:gd name="T4" fmla="*/ 155791 w 22"/>
                  <a:gd name="T5" fmla="*/ 274544 h 34"/>
                  <a:gd name="T6" fmla="*/ 137463 w 22"/>
                  <a:gd name="T7" fmla="*/ 210484 h 34"/>
                  <a:gd name="T8" fmla="*/ 91642 w 22"/>
                  <a:gd name="T9" fmla="*/ 164726 h 34"/>
                  <a:gd name="T10" fmla="*/ 45821 w 22"/>
                  <a:gd name="T11" fmla="*/ 128121 h 34"/>
                  <a:gd name="T12" fmla="*/ 0 w 22"/>
                  <a:gd name="T13" fmla="*/ 45757 h 34"/>
                  <a:gd name="T14" fmla="*/ 36657 w 22"/>
                  <a:gd name="T15" fmla="*/ 0 h 34"/>
                  <a:gd name="T16" fmla="*/ 82478 w 22"/>
                  <a:gd name="T17" fmla="*/ 9151 h 34"/>
                  <a:gd name="T18" fmla="*/ 100806 w 22"/>
                  <a:gd name="T19" fmla="*/ 18303 h 34"/>
                  <a:gd name="T20" fmla="*/ 100806 w 22"/>
                  <a:gd name="T21" fmla="*/ 45757 h 34"/>
                  <a:gd name="T22" fmla="*/ 82478 w 22"/>
                  <a:gd name="T23" fmla="*/ 45757 h 34"/>
                  <a:gd name="T24" fmla="*/ 54985 w 22"/>
                  <a:gd name="T25" fmla="*/ 36606 h 34"/>
                  <a:gd name="T26" fmla="*/ 45821 w 22"/>
                  <a:gd name="T27" fmla="*/ 36606 h 34"/>
                  <a:gd name="T28" fmla="*/ 36657 w 22"/>
                  <a:gd name="T29" fmla="*/ 45757 h 34"/>
                  <a:gd name="T30" fmla="*/ 73313 w 22"/>
                  <a:gd name="T31" fmla="*/ 100666 h 34"/>
                  <a:gd name="T32" fmla="*/ 109970 w 22"/>
                  <a:gd name="T33" fmla="*/ 137272 h 34"/>
                  <a:gd name="T34" fmla="*/ 164955 w 22"/>
                  <a:gd name="T35" fmla="*/ 192181 h 34"/>
                  <a:gd name="T36" fmla="*/ 192448 w 22"/>
                  <a:gd name="T37" fmla="*/ 274544 h 34"/>
                  <a:gd name="T38" fmla="*/ 192448 w 22"/>
                  <a:gd name="T39" fmla="*/ 292847 h 34"/>
                  <a:gd name="T40" fmla="*/ 183284 w 22"/>
                  <a:gd name="T41" fmla="*/ 311150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2" h="34">
                    <a:moveTo>
                      <a:pt x="20" y="34"/>
                    </a:moveTo>
                    <a:cubicBezTo>
                      <a:pt x="19" y="34"/>
                      <a:pt x="18" y="33"/>
                      <a:pt x="18" y="32"/>
                    </a:cubicBezTo>
                    <a:cubicBezTo>
                      <a:pt x="18" y="31"/>
                      <a:pt x="17" y="31"/>
                      <a:pt x="17" y="30"/>
                    </a:cubicBezTo>
                    <a:cubicBezTo>
                      <a:pt x="17" y="27"/>
                      <a:pt x="17" y="25"/>
                      <a:pt x="15" y="23"/>
                    </a:cubicBezTo>
                    <a:cubicBezTo>
                      <a:pt x="13" y="21"/>
                      <a:pt x="11" y="19"/>
                      <a:pt x="10" y="18"/>
                    </a:cubicBezTo>
                    <a:cubicBezTo>
                      <a:pt x="9" y="17"/>
                      <a:pt x="7" y="16"/>
                      <a:pt x="5" y="14"/>
                    </a:cubicBezTo>
                    <a:cubicBezTo>
                      <a:pt x="4" y="12"/>
                      <a:pt x="0" y="9"/>
                      <a:pt x="0" y="5"/>
                    </a:cubicBezTo>
                    <a:cubicBezTo>
                      <a:pt x="1" y="3"/>
                      <a:pt x="2" y="1"/>
                      <a:pt x="4" y="0"/>
                    </a:cubicBezTo>
                    <a:cubicBezTo>
                      <a:pt x="5" y="0"/>
                      <a:pt x="7" y="0"/>
                      <a:pt x="9" y="1"/>
                    </a:cubicBezTo>
                    <a:cubicBezTo>
                      <a:pt x="9" y="1"/>
                      <a:pt x="10" y="1"/>
                      <a:pt x="11" y="2"/>
                    </a:cubicBezTo>
                    <a:cubicBezTo>
                      <a:pt x="12" y="3"/>
                      <a:pt x="12" y="4"/>
                      <a:pt x="11" y="5"/>
                    </a:cubicBezTo>
                    <a:cubicBezTo>
                      <a:pt x="11" y="6"/>
                      <a:pt x="9" y="6"/>
                      <a:pt x="9" y="5"/>
                    </a:cubicBezTo>
                    <a:cubicBezTo>
                      <a:pt x="7" y="5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4" y="7"/>
                      <a:pt x="7" y="10"/>
                      <a:pt x="8" y="11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4" y="17"/>
                      <a:pt x="15" y="18"/>
                      <a:pt x="18" y="21"/>
                    </a:cubicBezTo>
                    <a:cubicBezTo>
                      <a:pt x="21" y="23"/>
                      <a:pt x="21" y="26"/>
                      <a:pt x="21" y="30"/>
                    </a:cubicBezTo>
                    <a:cubicBezTo>
                      <a:pt x="21" y="30"/>
                      <a:pt x="21" y="31"/>
                      <a:pt x="21" y="32"/>
                    </a:cubicBezTo>
                    <a:cubicBezTo>
                      <a:pt x="22" y="33"/>
                      <a:pt x="21" y="34"/>
                      <a:pt x="20" y="34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63" name="61 Grupo"/>
          <p:cNvGrpSpPr>
            <a:grpSpLocks/>
          </p:cNvGrpSpPr>
          <p:nvPr/>
        </p:nvGrpSpPr>
        <p:grpSpPr bwMode="auto">
          <a:xfrm>
            <a:off x="4267325" y="3249662"/>
            <a:ext cx="792162" cy="936625"/>
            <a:chOff x="4211960" y="2640636"/>
            <a:chExt cx="792088" cy="935952"/>
          </a:xfrm>
        </p:grpSpPr>
        <p:sp>
          <p:nvSpPr>
            <p:cNvPr id="164" name="90 CuadroTexto"/>
            <p:cNvSpPr txBox="1">
              <a:spLocks noChangeArrowheads="1"/>
            </p:cNvSpPr>
            <p:nvPr/>
          </p:nvSpPr>
          <p:spPr bwMode="auto">
            <a:xfrm>
              <a:off x="4211960" y="3299589"/>
              <a:ext cx="7920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s-ES" sz="1200">
                  <a:solidFill>
                    <a:srgbClr val="92D050"/>
                  </a:solidFill>
                  <a:latin typeface="Roboto Slab"/>
                  <a:ea typeface="Roboto Slab"/>
                  <a:cs typeface="Roboto Slab"/>
                </a:rPr>
                <a:t>bio</a:t>
              </a:r>
            </a:p>
          </p:txBody>
        </p:sp>
        <p:grpSp>
          <p:nvGrpSpPr>
            <p:cNvPr id="165" name="Group 4"/>
            <p:cNvGrpSpPr>
              <a:grpSpLocks noChangeAspect="1"/>
            </p:cNvGrpSpPr>
            <p:nvPr/>
          </p:nvGrpSpPr>
          <p:grpSpPr bwMode="auto">
            <a:xfrm>
              <a:off x="4319972" y="2640636"/>
              <a:ext cx="576064" cy="585585"/>
              <a:chOff x="1202" y="2618"/>
              <a:chExt cx="363" cy="369"/>
            </a:xfrm>
          </p:grpSpPr>
          <p:sp>
            <p:nvSpPr>
              <p:cNvPr id="16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202" y="2618"/>
                <a:ext cx="363" cy="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" name="Freeform 5"/>
              <p:cNvSpPr>
                <a:spLocks/>
              </p:cNvSpPr>
              <p:nvPr/>
            </p:nvSpPr>
            <p:spPr bwMode="auto">
              <a:xfrm>
                <a:off x="1200" y="2599"/>
                <a:ext cx="390" cy="390"/>
              </a:xfrm>
              <a:custGeom>
                <a:avLst/>
                <a:gdLst>
                  <a:gd name="T0" fmla="*/ 360 w 1969"/>
                  <a:gd name="T1" fmla="*/ 20 h 1968"/>
                  <a:gd name="T2" fmla="*/ 69 w 1969"/>
                  <a:gd name="T3" fmla="*/ 98 h 1968"/>
                  <a:gd name="T4" fmla="*/ 69 w 1969"/>
                  <a:gd name="T5" fmla="*/ 209 h 1968"/>
                  <a:gd name="T6" fmla="*/ 79 w 1969"/>
                  <a:gd name="T7" fmla="*/ 219 h 1968"/>
                  <a:gd name="T8" fmla="*/ 302 w 1969"/>
                  <a:gd name="T9" fmla="*/ 57 h 1968"/>
                  <a:gd name="T10" fmla="*/ 144 w 1969"/>
                  <a:gd name="T11" fmla="*/ 214 h 1968"/>
                  <a:gd name="T12" fmla="*/ 9 w 1969"/>
                  <a:gd name="T13" fmla="*/ 350 h 1968"/>
                  <a:gd name="T14" fmla="*/ 9 w 1969"/>
                  <a:gd name="T15" fmla="*/ 381 h 1968"/>
                  <a:gd name="T16" fmla="*/ 40 w 1969"/>
                  <a:gd name="T17" fmla="*/ 381 h 1968"/>
                  <a:gd name="T18" fmla="*/ 141 w 1969"/>
                  <a:gd name="T19" fmla="*/ 281 h 1968"/>
                  <a:gd name="T20" fmla="*/ 181 w 1969"/>
                  <a:gd name="T21" fmla="*/ 321 h 1968"/>
                  <a:gd name="T22" fmla="*/ 293 w 1969"/>
                  <a:gd name="T23" fmla="*/ 321 h 1968"/>
                  <a:gd name="T24" fmla="*/ 360 w 1969"/>
                  <a:gd name="T25" fmla="*/ 20 h 19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69" h="1968">
                    <a:moveTo>
                      <a:pt x="1820" y="103"/>
                    </a:moveTo>
                    <a:cubicBezTo>
                      <a:pt x="1820" y="103"/>
                      <a:pt x="840" y="0"/>
                      <a:pt x="349" y="492"/>
                    </a:cubicBezTo>
                    <a:cubicBezTo>
                      <a:pt x="193" y="647"/>
                      <a:pt x="193" y="900"/>
                      <a:pt x="349" y="1056"/>
                    </a:cubicBezTo>
                    <a:cubicBezTo>
                      <a:pt x="399" y="1106"/>
                      <a:pt x="399" y="1106"/>
                      <a:pt x="399" y="1106"/>
                    </a:cubicBezTo>
                    <a:cubicBezTo>
                      <a:pt x="1523" y="286"/>
                      <a:pt x="1523" y="286"/>
                      <a:pt x="1523" y="286"/>
                    </a:cubicBezTo>
                    <a:cubicBezTo>
                      <a:pt x="728" y="1081"/>
                      <a:pt x="728" y="1081"/>
                      <a:pt x="728" y="1081"/>
                    </a:cubicBezTo>
                    <a:cubicBezTo>
                      <a:pt x="44" y="1765"/>
                      <a:pt x="44" y="1765"/>
                      <a:pt x="44" y="1765"/>
                    </a:cubicBezTo>
                    <a:cubicBezTo>
                      <a:pt x="0" y="1809"/>
                      <a:pt x="1" y="1880"/>
                      <a:pt x="45" y="1924"/>
                    </a:cubicBezTo>
                    <a:cubicBezTo>
                      <a:pt x="89" y="1968"/>
                      <a:pt x="160" y="1968"/>
                      <a:pt x="203" y="1925"/>
                    </a:cubicBezTo>
                    <a:cubicBezTo>
                      <a:pt x="710" y="1418"/>
                      <a:pt x="710" y="1418"/>
                      <a:pt x="710" y="1418"/>
                    </a:cubicBezTo>
                    <a:cubicBezTo>
                      <a:pt x="913" y="1620"/>
                      <a:pt x="913" y="1620"/>
                      <a:pt x="913" y="1620"/>
                    </a:cubicBezTo>
                    <a:cubicBezTo>
                      <a:pt x="1069" y="1776"/>
                      <a:pt x="1321" y="1776"/>
                      <a:pt x="1477" y="1620"/>
                    </a:cubicBezTo>
                    <a:cubicBezTo>
                      <a:pt x="1969" y="1128"/>
                      <a:pt x="1820" y="103"/>
                      <a:pt x="1820" y="103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70" name="49 CuadroTexto"/>
          <p:cNvSpPr txBox="1">
            <a:spLocks noChangeArrowheads="1"/>
          </p:cNvSpPr>
          <p:nvPr/>
        </p:nvSpPr>
        <p:spPr bwMode="auto">
          <a:xfrm>
            <a:off x="107504" y="802546"/>
            <a:ext cx="6381651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2300"/>
              </a:lnSpc>
            </a:pPr>
            <a:r>
              <a:rPr lang="en-US" sz="1800" dirty="0">
                <a:latin typeface="Neo Sans" pitchFamily="34" charset="0"/>
              </a:rPr>
              <a:t>	</a:t>
            </a:r>
            <a:r>
              <a:rPr lang="en-US" sz="1800" dirty="0" smtClean="0">
                <a:solidFill>
                  <a:srgbClr val="00B0F0"/>
                </a:solidFill>
                <a:latin typeface="Neo Sans" pitchFamily="34" charset="0"/>
              </a:rPr>
              <a:t>…COME CATALIZZATORE PRINCIPALE PER L’”INTERNET OF THINGS”</a:t>
            </a:r>
            <a:endParaRPr lang="en-US" sz="1400" b="0" dirty="0">
              <a:solidFill>
                <a:srgbClr val="00B0F0"/>
              </a:solidFill>
              <a:latin typeface="Neo Sans" pitchFamily="34" charset="0"/>
            </a:endParaRPr>
          </a:p>
        </p:txBody>
      </p:sp>
      <p:sp>
        <p:nvSpPr>
          <p:cNvPr id="172" name="Oval 8"/>
          <p:cNvSpPr>
            <a:spLocks noChangeArrowheads="1"/>
          </p:cNvSpPr>
          <p:nvPr/>
        </p:nvSpPr>
        <p:spPr bwMode="auto">
          <a:xfrm>
            <a:off x="7539640" y="714260"/>
            <a:ext cx="981896" cy="948706"/>
          </a:xfrm>
          <a:prstGeom prst="ellipse">
            <a:avLst/>
          </a:prstGeom>
          <a:solidFill>
            <a:srgbClr val="03A2C4"/>
          </a:solidFill>
          <a:ln w="9525">
            <a:noFill/>
            <a:round/>
            <a:headEnd/>
            <a:tailEnd/>
          </a:ln>
        </p:spPr>
        <p:txBody>
          <a:bodyPr wrap="none" lIns="72000" tIns="0" rIns="72000" bIns="0" anchor="ctr"/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Social </a:t>
            </a:r>
          </a:p>
          <a:p>
            <a:pPr algn="ctr"/>
            <a:r>
              <a:rPr lang="it-IT" sz="1100" b="1" dirty="0" err="1" smtClean="0">
                <a:solidFill>
                  <a:schemeClr val="bg1"/>
                </a:solidFill>
                <a:latin typeface="Neo Sans" panose="020B0504020202020204" pitchFamily="34" charset="0"/>
              </a:rPr>
              <a:t>Dimension</a:t>
            </a:r>
            <a:endParaRPr lang="es-ES" sz="1100" b="1" dirty="0">
              <a:solidFill>
                <a:schemeClr val="bg1"/>
              </a:solidFill>
              <a:latin typeface="Neo Sans" panose="020B0504020202020204" pitchFamily="34" charset="0"/>
            </a:endParaRPr>
          </a:p>
        </p:txBody>
      </p:sp>
      <p:sp>
        <p:nvSpPr>
          <p:cNvPr id="173" name="Oval 10"/>
          <p:cNvSpPr>
            <a:spLocks noChangeArrowheads="1"/>
          </p:cNvSpPr>
          <p:nvPr/>
        </p:nvSpPr>
        <p:spPr bwMode="auto">
          <a:xfrm>
            <a:off x="7020436" y="140571"/>
            <a:ext cx="992934" cy="965123"/>
          </a:xfrm>
          <a:prstGeom prst="ellipse">
            <a:avLst/>
          </a:prstGeom>
          <a:solidFill>
            <a:srgbClr val="A4C200"/>
          </a:solidFill>
          <a:ln w="9525">
            <a:noFill/>
            <a:round/>
            <a:headEnd/>
            <a:tailEnd/>
          </a:ln>
        </p:spPr>
        <p:txBody>
          <a:bodyPr wrap="none" lIns="72000" tIns="0" rIns="72000" bIns="0" anchor="ctr"/>
          <a:lstStyle/>
          <a:p>
            <a:pPr algn="ctr"/>
            <a:r>
              <a:rPr lang="it-IT" sz="1100" b="1" dirty="0" err="1" smtClean="0">
                <a:solidFill>
                  <a:schemeClr val="bg1"/>
                </a:solidFill>
                <a:latin typeface="Neo Sans" panose="020B0504020202020204" pitchFamily="34" charset="0"/>
              </a:rPr>
              <a:t>Environmental</a:t>
            </a:r>
            <a:r>
              <a:rPr lang="it-IT" sz="1100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 </a:t>
            </a:r>
          </a:p>
          <a:p>
            <a:pPr algn="ctr"/>
            <a:r>
              <a:rPr lang="it-IT" sz="1100" b="1" dirty="0" err="1" smtClean="0">
                <a:solidFill>
                  <a:schemeClr val="bg1"/>
                </a:solidFill>
                <a:latin typeface="Neo Sans" panose="020B0504020202020204" pitchFamily="34" charset="0"/>
              </a:rPr>
              <a:t>Dimension</a:t>
            </a:r>
            <a:endParaRPr lang="es-ES" sz="1100" b="1" dirty="0">
              <a:solidFill>
                <a:schemeClr val="bg1"/>
              </a:solidFill>
              <a:latin typeface="Neo Sans" panose="020B0504020202020204" pitchFamily="34" charset="0"/>
            </a:endParaRPr>
          </a:p>
        </p:txBody>
      </p:sp>
      <p:sp>
        <p:nvSpPr>
          <p:cNvPr id="174" name="Oval 9"/>
          <p:cNvSpPr>
            <a:spLocks noChangeArrowheads="1"/>
          </p:cNvSpPr>
          <p:nvPr/>
        </p:nvSpPr>
        <p:spPr bwMode="auto">
          <a:xfrm>
            <a:off x="7998053" y="116632"/>
            <a:ext cx="1038442" cy="989062"/>
          </a:xfrm>
          <a:prstGeom prst="ellipse">
            <a:avLst/>
          </a:prstGeom>
          <a:solidFill>
            <a:srgbClr val="E50274"/>
          </a:solidFill>
          <a:ln w="9525">
            <a:noFill/>
            <a:round/>
            <a:headEnd/>
            <a:tailEnd/>
          </a:ln>
        </p:spPr>
        <p:txBody>
          <a:bodyPr wrap="none" lIns="72000" tIns="0" rIns="72000" bIns="0" anchor="ctr"/>
          <a:lstStyle/>
          <a:p>
            <a:pPr algn="ctr"/>
            <a:r>
              <a:rPr lang="it-IT" sz="1100" b="1" dirty="0" err="1" smtClean="0">
                <a:solidFill>
                  <a:schemeClr val="bg1"/>
                </a:solidFill>
                <a:latin typeface="Neo Sans" panose="020B0504020202020204" pitchFamily="34" charset="0"/>
              </a:rPr>
              <a:t>Economic</a:t>
            </a:r>
            <a:r>
              <a:rPr lang="it-IT" sz="1100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 </a:t>
            </a:r>
          </a:p>
          <a:p>
            <a:pPr algn="ctr"/>
            <a:r>
              <a:rPr lang="it-IT" sz="1100" b="1" dirty="0" err="1" smtClean="0">
                <a:solidFill>
                  <a:schemeClr val="bg1"/>
                </a:solidFill>
                <a:latin typeface="Neo Sans" panose="020B0504020202020204" pitchFamily="34" charset="0"/>
              </a:rPr>
              <a:t>Dimension</a:t>
            </a:r>
            <a:endParaRPr lang="es-ES" sz="1100" b="1" dirty="0">
              <a:solidFill>
                <a:schemeClr val="bg1"/>
              </a:solidFill>
              <a:latin typeface="Neo Sans" panose="020B0504020202020204" pitchFamily="34" charset="0"/>
            </a:endParaRPr>
          </a:p>
        </p:txBody>
      </p:sp>
      <p:cxnSp>
        <p:nvCxnSpPr>
          <p:cNvPr id="175" name="Conector recto 44"/>
          <p:cNvCxnSpPr/>
          <p:nvPr/>
        </p:nvCxnSpPr>
        <p:spPr>
          <a:xfrm>
            <a:off x="4007121" y="4725144"/>
            <a:ext cx="0" cy="1116013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Rectangle 47"/>
          <p:cNvSpPr>
            <a:spLocks noChangeArrowheads="1"/>
          </p:cNvSpPr>
          <p:nvPr/>
        </p:nvSpPr>
        <p:spPr bwMode="auto">
          <a:xfrm>
            <a:off x="1044128" y="4653136"/>
            <a:ext cx="100759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1200" b="1" dirty="0">
                <a:latin typeface="Neo Sans" panose="020B0504020202020204" pitchFamily="34" charset="0"/>
              </a:rPr>
              <a:t>Smart </a:t>
            </a:r>
            <a:r>
              <a:rPr lang="it-IT" sz="1200" b="1" dirty="0" err="1">
                <a:latin typeface="Neo Sans" panose="020B0504020202020204" pitchFamily="34" charset="0"/>
              </a:rPr>
              <a:t>Cities</a:t>
            </a:r>
            <a:r>
              <a:rPr lang="it-IT" sz="1200" dirty="0">
                <a:latin typeface="Neo Sans" panose="020B0504020202020204" pitchFamily="34" charset="0"/>
              </a:rPr>
              <a:t>: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1200" dirty="0">
                <a:latin typeface="Neo Sans" panose="020B0504020202020204" pitchFamily="34" charset="0"/>
              </a:rPr>
              <a:t>Smart </a:t>
            </a:r>
            <a:r>
              <a:rPr lang="it-IT" sz="1200" dirty="0" err="1">
                <a:latin typeface="Neo Sans" panose="020B0504020202020204" pitchFamily="34" charset="0"/>
              </a:rPr>
              <a:t>Grid</a:t>
            </a:r>
            <a:endParaRPr lang="it-IT" sz="1200" dirty="0">
              <a:latin typeface="Neo Sans" panose="020B0504020202020204" pitchFamily="34" charset="0"/>
            </a:endParaRP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1200" dirty="0">
                <a:latin typeface="Neo Sans" panose="020B0504020202020204" pitchFamily="34" charset="0"/>
              </a:rPr>
              <a:t>Servizi di Emergenza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1200" dirty="0">
                <a:latin typeface="Neo Sans" panose="020B0504020202020204" pitchFamily="34" charset="0"/>
              </a:rPr>
              <a:t>Gestione Rifiuti </a:t>
            </a:r>
          </a:p>
        </p:txBody>
      </p:sp>
      <p:sp>
        <p:nvSpPr>
          <p:cNvPr id="177" name="Rectangle 47"/>
          <p:cNvSpPr>
            <a:spLocks noChangeArrowheads="1"/>
          </p:cNvSpPr>
          <p:nvPr/>
        </p:nvSpPr>
        <p:spPr bwMode="auto">
          <a:xfrm>
            <a:off x="2782986" y="4653136"/>
            <a:ext cx="100759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b="1" dirty="0">
                <a:latin typeface="Neo Sans" panose="020B0504020202020204" pitchFamily="34" charset="0"/>
              </a:rPr>
              <a:t>Buildings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dirty="0">
                <a:latin typeface="Neo Sans" panose="020B0504020202020204" pitchFamily="34" charset="0"/>
              </a:rPr>
              <a:t>Sicurezza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dirty="0">
                <a:latin typeface="Neo Sans" panose="020B0504020202020204" pitchFamily="34" charset="0"/>
              </a:rPr>
              <a:t>Illuminazione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dirty="0">
                <a:latin typeface="Neo Sans" panose="020B0504020202020204" pitchFamily="34" charset="0"/>
              </a:rPr>
              <a:t>Allarmi</a:t>
            </a:r>
          </a:p>
        </p:txBody>
      </p:sp>
      <p:sp>
        <p:nvSpPr>
          <p:cNvPr id="178" name="Rectangle 47"/>
          <p:cNvSpPr>
            <a:spLocks noChangeArrowheads="1"/>
          </p:cNvSpPr>
          <p:nvPr/>
        </p:nvSpPr>
        <p:spPr bwMode="auto">
          <a:xfrm>
            <a:off x="4511178" y="4653136"/>
            <a:ext cx="100759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1200" b="1" dirty="0">
                <a:latin typeface="Neo Sans" panose="020B0504020202020204" pitchFamily="34" charset="0"/>
              </a:rPr>
              <a:t>Trasporto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1200" dirty="0">
                <a:latin typeface="Neo Sans" panose="020B0504020202020204" pitchFamily="34" charset="0"/>
              </a:rPr>
              <a:t>Routing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1200" dirty="0">
                <a:latin typeface="Neo Sans" panose="020B0504020202020204" pitchFamily="34" charset="0"/>
              </a:rPr>
              <a:t>Monitoraggio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it-IT" sz="1200" dirty="0">
                <a:latin typeface="Neo Sans" panose="020B0504020202020204" pitchFamily="34" charset="0"/>
              </a:rPr>
              <a:t>Smart Parking</a:t>
            </a:r>
          </a:p>
        </p:txBody>
      </p:sp>
      <p:sp>
        <p:nvSpPr>
          <p:cNvPr id="179" name="Rectangle 47"/>
          <p:cNvSpPr>
            <a:spLocks noChangeArrowheads="1"/>
          </p:cNvSpPr>
          <p:nvPr/>
        </p:nvSpPr>
        <p:spPr bwMode="auto">
          <a:xfrm>
            <a:off x="6239370" y="4653136"/>
            <a:ext cx="100759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b="1" dirty="0">
                <a:latin typeface="Neo Sans" panose="020B0504020202020204" pitchFamily="34" charset="0"/>
              </a:rPr>
              <a:t>Casa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dirty="0">
                <a:latin typeface="Neo Sans" panose="020B0504020202020204" pitchFamily="34" charset="0"/>
              </a:rPr>
              <a:t>Sicurezza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dirty="0">
                <a:latin typeface="Neo Sans" panose="020B0504020202020204" pitchFamily="34" charset="0"/>
              </a:rPr>
              <a:t>Allarmi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dirty="0">
                <a:latin typeface="Neo Sans" panose="020B0504020202020204" pitchFamily="34" charset="0"/>
              </a:rPr>
              <a:t>Illuminazione</a:t>
            </a:r>
          </a:p>
        </p:txBody>
      </p:sp>
      <p:sp>
        <p:nvSpPr>
          <p:cNvPr id="181" name="Rectangle 47"/>
          <p:cNvSpPr>
            <a:spLocks noChangeArrowheads="1"/>
          </p:cNvSpPr>
          <p:nvPr/>
        </p:nvSpPr>
        <p:spPr bwMode="auto">
          <a:xfrm>
            <a:off x="7892263" y="4653136"/>
            <a:ext cx="1007592" cy="1584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0" rIns="0"/>
          <a:lstStyle/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b="1" dirty="0">
                <a:latin typeface="Neo Sans" panose="020B0504020202020204" pitchFamily="34" charset="0"/>
              </a:rPr>
              <a:t>Salute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dirty="0">
                <a:latin typeface="Neo Sans" panose="020B0504020202020204" pitchFamily="34" charset="0"/>
              </a:rPr>
              <a:t>Cura del paziente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dirty="0">
                <a:latin typeface="Neo Sans" panose="020B0504020202020204" pitchFamily="34" charset="0"/>
              </a:rPr>
              <a:t>Diagnostica remota</a:t>
            </a:r>
          </a:p>
          <a:p>
            <a:pPr algn="ctr">
              <a:lnSpc>
                <a:spcPts val="1400"/>
              </a:lnSpc>
              <a:spcBef>
                <a:spcPct val="15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es-ES" sz="1200" dirty="0">
                <a:latin typeface="Neo Sans" panose="020B0504020202020204" pitchFamily="34" charset="0"/>
              </a:rPr>
              <a:t>Wearables control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3" y="4653136"/>
            <a:ext cx="72797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751" y="4651122"/>
            <a:ext cx="769098" cy="158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32" y="4653136"/>
            <a:ext cx="774755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330" y="4638916"/>
            <a:ext cx="739039" cy="16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91" y="4638916"/>
            <a:ext cx="677323" cy="154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" name="Conector recto 43"/>
          <p:cNvCxnSpPr/>
          <p:nvPr/>
        </p:nvCxnSpPr>
        <p:spPr>
          <a:xfrm flipH="1">
            <a:off x="336033" y="4450085"/>
            <a:ext cx="8563823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o 39"/>
          <p:cNvGrpSpPr/>
          <p:nvPr/>
        </p:nvGrpSpPr>
        <p:grpSpPr>
          <a:xfrm>
            <a:off x="6303171" y="2996952"/>
            <a:ext cx="2664296" cy="3189500"/>
            <a:chOff x="2220893" y="1397940"/>
            <a:chExt cx="8756694" cy="5524462"/>
          </a:xfrm>
        </p:grpSpPr>
        <p:pic>
          <p:nvPicPr>
            <p:cNvPr id="38" name="Picture 2" descr="http://www.marketsandmarketsblog.com/wp-content/uploads/2014/06/Internet-of-Things-Trillion-Dollar-Industr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717" y="1647386"/>
              <a:ext cx="8529817" cy="48600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ttangolo 38"/>
            <p:cNvSpPr/>
            <p:nvPr/>
          </p:nvSpPr>
          <p:spPr bwMode="auto">
            <a:xfrm>
              <a:off x="2220893" y="1397940"/>
              <a:ext cx="8756694" cy="5524462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8813" y="138113"/>
            <a:ext cx="75946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B0CA"/>
                </a:solidFill>
                <a:latin typeface="Neo Sans" pitchFamily="34" charset="0"/>
                <a:ea typeface="ＭＳ Ｐゴシック" pitchFamily="34" charset="-128"/>
                <a:cs typeface="Arial" pitchFamily="34" charset="0"/>
              </a:rPr>
              <a:t>BIG DATA FORUM</a:t>
            </a:r>
            <a:endParaRPr lang="es-ES_tradnl" sz="1200" b="1" dirty="0">
              <a:solidFill>
                <a:srgbClr val="00B0CA"/>
              </a:solidFill>
              <a:latin typeface="Neo Sans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84 Rectángulo"/>
          <p:cNvSpPr>
            <a:spLocks noChangeArrowheads="1"/>
          </p:cNvSpPr>
          <p:nvPr/>
        </p:nvSpPr>
        <p:spPr bwMode="auto">
          <a:xfrm>
            <a:off x="683568" y="332656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" altLang="es-ES" sz="2000" b="1" dirty="0" smtClean="0">
                <a:solidFill>
                  <a:srgbClr val="262626"/>
                </a:solidFill>
                <a:latin typeface="Neo Sans"/>
              </a:rPr>
              <a:t>LA FASE ESPLOSIVA DELL’IOT</a:t>
            </a:r>
            <a:endParaRPr lang="es-ES" altLang="es-ES" sz="2000" b="1" dirty="0">
              <a:solidFill>
                <a:srgbClr val="262626"/>
              </a:solidFill>
              <a:latin typeface="Neo Sans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" altLang="es-ES" sz="2000" dirty="0">
                <a:solidFill>
                  <a:srgbClr val="262626"/>
                </a:solidFill>
                <a:latin typeface="Neo Sans" pitchFamily="34" charset="0"/>
              </a:rPr>
              <a:t> </a:t>
            </a:r>
            <a:endParaRPr lang="es-ES" altLang="ja-JP" sz="2000" dirty="0">
              <a:solidFill>
                <a:srgbClr val="262626"/>
              </a:solidFill>
              <a:latin typeface="Neo Sans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" y="1340768"/>
            <a:ext cx="6562241" cy="43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49 CuadroTexto"/>
          <p:cNvSpPr txBox="1">
            <a:spLocks noChangeArrowheads="1"/>
          </p:cNvSpPr>
          <p:nvPr/>
        </p:nvSpPr>
        <p:spPr bwMode="auto">
          <a:xfrm>
            <a:off x="1503504" y="836712"/>
            <a:ext cx="7605000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ctr">
              <a:lnSpc>
                <a:spcPts val="2300"/>
              </a:lnSpc>
            </a:pPr>
            <a:r>
              <a:rPr lang="en-US" sz="2000" dirty="0" smtClean="0">
                <a:solidFill>
                  <a:srgbClr val="00B0F0"/>
                </a:solidFill>
                <a:latin typeface="Neo Sans" pitchFamily="34" charset="0"/>
              </a:rPr>
              <a:t>GRAN PARTE DEL VOLUME DEI DATI CHE DOVREMO GESTIRE ARRIVERANNO DAGLI OGGETTI “ARRICCHITI”</a:t>
            </a:r>
            <a:endParaRPr lang="en-US" sz="2000" b="0" dirty="0">
              <a:solidFill>
                <a:srgbClr val="00B0F0"/>
              </a:solidFill>
              <a:latin typeface="Neo Sans" pitchFamily="34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546637" y="3356992"/>
            <a:ext cx="992934" cy="965123"/>
          </a:xfrm>
          <a:prstGeom prst="ellipse">
            <a:avLst/>
          </a:prstGeom>
          <a:solidFill>
            <a:srgbClr val="A4C200"/>
          </a:solidFill>
          <a:ln w="9525">
            <a:noFill/>
            <a:round/>
            <a:headEnd/>
            <a:tailEnd/>
          </a:ln>
        </p:spPr>
        <p:txBody>
          <a:bodyPr wrap="none" lIns="72000" tIns="0" rIns="72000" bIns="0" anchor="ctr"/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Internet </a:t>
            </a:r>
          </a:p>
          <a:p>
            <a:pPr algn="ctr"/>
            <a:r>
              <a:rPr lang="it-IT" sz="1100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of </a:t>
            </a:r>
            <a:r>
              <a:rPr lang="it-IT" sz="1100" b="1" dirty="0" err="1" smtClean="0">
                <a:solidFill>
                  <a:schemeClr val="bg1"/>
                </a:solidFill>
                <a:latin typeface="Neo Sans" panose="020B0504020202020204" pitchFamily="34" charset="0"/>
              </a:rPr>
              <a:t>Things</a:t>
            </a:r>
            <a:endParaRPr lang="es-ES" sz="1100" b="1" dirty="0">
              <a:solidFill>
                <a:schemeClr val="bg1"/>
              </a:solidFill>
              <a:latin typeface="Neo Sans" panose="020B0504020202020204" pitchFamily="34" charset="0"/>
            </a:endParaRP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7854038" y="3356992"/>
            <a:ext cx="1182458" cy="1080120"/>
          </a:xfrm>
          <a:prstGeom prst="ellipse">
            <a:avLst/>
          </a:prstGeom>
          <a:solidFill>
            <a:srgbClr val="E50274"/>
          </a:solidFill>
          <a:ln w="9525">
            <a:noFill/>
            <a:round/>
            <a:headEnd/>
            <a:tailEnd/>
          </a:ln>
        </p:spPr>
        <p:txBody>
          <a:bodyPr wrap="none" lIns="72000" tIns="0" rIns="72000" bIns="0" anchor="ctr"/>
          <a:lstStyle/>
          <a:p>
            <a:pPr algn="ctr"/>
            <a:r>
              <a:rPr lang="it-IT" sz="1100" b="1" dirty="0" err="1" smtClean="0">
                <a:solidFill>
                  <a:schemeClr val="bg1"/>
                </a:solidFill>
                <a:latin typeface="Neo Sans" panose="020B0504020202020204" pitchFamily="34" charset="0"/>
              </a:rPr>
              <a:t>Cloud</a:t>
            </a:r>
            <a:endParaRPr lang="es-ES" sz="1100" b="1" dirty="0">
              <a:solidFill>
                <a:schemeClr val="bg1"/>
              </a:solidFill>
              <a:latin typeface="Neo Sans" panose="020B0504020202020204" pitchFamily="34" charset="0"/>
            </a:endParaRP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6228184" y="4581128"/>
            <a:ext cx="1080120" cy="1060884"/>
          </a:xfrm>
          <a:prstGeom prst="ellipse">
            <a:avLst/>
          </a:prstGeom>
          <a:solidFill>
            <a:srgbClr val="03A2C4"/>
          </a:solidFill>
          <a:ln w="9525">
            <a:noFill/>
            <a:round/>
            <a:headEnd/>
            <a:tailEnd/>
          </a:ln>
        </p:spPr>
        <p:txBody>
          <a:bodyPr wrap="none" lIns="72000" tIns="0" rIns="72000" bIns="0" anchor="ctr"/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Social</a:t>
            </a:r>
            <a:endParaRPr lang="es-ES" sz="1100" b="1" dirty="0">
              <a:solidFill>
                <a:schemeClr val="bg1"/>
              </a:solidFill>
              <a:latin typeface="Neo Sans" panose="020B0504020202020204" pitchFamily="34" charset="0"/>
            </a:endParaRPr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7854038" y="4725144"/>
            <a:ext cx="1182458" cy="1152128"/>
          </a:xfrm>
          <a:prstGeom prst="ellipse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72000" tIns="0" rIns="72000" bIns="0" anchor="ctr"/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  <a:latin typeface="Neo Sans" panose="020B0504020202020204" pitchFamily="34" charset="0"/>
              </a:rPr>
              <a:t>Mobilità</a:t>
            </a:r>
            <a:endParaRPr lang="es-ES" sz="1100" b="1" dirty="0">
              <a:solidFill>
                <a:schemeClr val="bg1"/>
              </a:solidFill>
              <a:latin typeface="Neo Sans" panose="020B0504020202020204" pitchFamily="34" charset="0"/>
            </a:endParaRPr>
          </a:p>
        </p:txBody>
      </p:sp>
      <p:sp>
        <p:nvSpPr>
          <p:cNvPr id="20" name="21 Elipse"/>
          <p:cNvSpPr/>
          <p:nvPr/>
        </p:nvSpPr>
        <p:spPr bwMode="auto">
          <a:xfrm>
            <a:off x="6986710" y="3970876"/>
            <a:ext cx="1371758" cy="1349266"/>
          </a:xfrm>
          <a:prstGeom prst="ellipse">
            <a:avLst/>
          </a:prstGeom>
          <a:solidFill>
            <a:schemeClr val="accent3"/>
          </a:solidFill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buClr>
                <a:schemeClr val="bg1"/>
              </a:buClr>
              <a:defRPr/>
            </a:pPr>
            <a:r>
              <a:rPr lang="es-ES" sz="1050" b="1" dirty="0" smtClean="0">
                <a:latin typeface="Neo Sans" pitchFamily="34" charset="0"/>
                <a:ea typeface="ＭＳ Ｐゴシック"/>
                <a:cs typeface="ＭＳ Ｐゴシック"/>
              </a:rPr>
              <a:t>Analytics/</a:t>
            </a:r>
          </a:p>
          <a:p>
            <a:pPr algn="ctr" eaLnBrk="0" hangingPunct="0">
              <a:buClr>
                <a:schemeClr val="bg1"/>
              </a:buClr>
              <a:defRPr/>
            </a:pPr>
            <a:r>
              <a:rPr lang="es-ES" sz="1050" b="1" dirty="0" smtClean="0">
                <a:latin typeface="Neo Sans" pitchFamily="34" charset="0"/>
                <a:ea typeface="ＭＳ Ｐゴシック"/>
                <a:cs typeface="ＭＳ Ｐゴシック"/>
              </a:rPr>
              <a:t>Big Data</a:t>
            </a:r>
            <a:endParaRPr lang="es-ES" sz="1050" b="1" dirty="0">
              <a:latin typeface="Neo Sans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7135426" y="4150978"/>
            <a:ext cx="1074326" cy="945629"/>
            <a:chOff x="9900592" y="1687308"/>
            <a:chExt cx="1074326" cy="1043336"/>
          </a:xfrm>
        </p:grpSpPr>
        <p:pic>
          <p:nvPicPr>
            <p:cNvPr id="21" name="Picture 2" descr="http://www.marketsandmarketsblog.com/wp-content/uploads/2014/06/Internet-of-Things-Trillion-Dollar-Industr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592" y="1687308"/>
              <a:ext cx="1074326" cy="10433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tangolo 1"/>
            <p:cNvSpPr/>
            <p:nvPr/>
          </p:nvSpPr>
          <p:spPr bwMode="auto">
            <a:xfrm>
              <a:off x="9972600" y="1700808"/>
              <a:ext cx="936104" cy="1029836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05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6" name="CasellaDiTesto 35"/>
          <p:cNvSpPr txBox="1"/>
          <p:nvPr/>
        </p:nvSpPr>
        <p:spPr bwMode="auto">
          <a:xfrm>
            <a:off x="7097072" y="4362182"/>
            <a:ext cx="11510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b="1" dirty="0" smtClean="0">
                <a:latin typeface="Neo Sans" panose="020B0504020202020204" pitchFamily="34" charset="0"/>
              </a:rPr>
              <a:t>Analytics/</a:t>
            </a:r>
          </a:p>
          <a:p>
            <a:pPr algn="ctr"/>
            <a:r>
              <a:rPr lang="it-IT" sz="1400" b="1" dirty="0" smtClean="0">
                <a:latin typeface="Neo Sans" panose="020B0504020202020204" pitchFamily="34" charset="0"/>
              </a:rPr>
              <a:t>Big data</a:t>
            </a:r>
            <a:endParaRPr lang="es-ES" sz="1400" b="1" dirty="0" smtClean="0">
              <a:latin typeface="Neo Sans" panose="020B0504020202020204" pitchFamily="34" charset="0"/>
            </a:endParaRPr>
          </a:p>
        </p:txBody>
      </p:sp>
      <p:sp>
        <p:nvSpPr>
          <p:cNvPr id="41" name="49 CuadroTexto"/>
          <p:cNvSpPr txBox="1">
            <a:spLocks noChangeArrowheads="1"/>
          </p:cNvSpPr>
          <p:nvPr/>
        </p:nvSpPr>
        <p:spPr bwMode="auto">
          <a:xfrm>
            <a:off x="137392" y="5517232"/>
            <a:ext cx="6594848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ts val="2300"/>
              </a:lnSpc>
            </a:pPr>
            <a:r>
              <a:rPr lang="en-US" sz="2000" dirty="0" smtClean="0">
                <a:solidFill>
                  <a:srgbClr val="00B0F0"/>
                </a:solidFill>
                <a:latin typeface="Neo Sans" pitchFamily="34" charset="0"/>
              </a:rPr>
              <a:t>…GENERARE LE NUOVE PROFESSIONALITA’ DEI PROSSIMI ANNI</a:t>
            </a:r>
            <a:endParaRPr lang="en-US" sz="2000" b="0" dirty="0">
              <a:solidFill>
                <a:srgbClr val="00B0F0"/>
              </a:solidFill>
              <a:latin typeface="Neo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611190" y="4221163"/>
            <a:ext cx="41862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sz="1400" b="0" dirty="0"/>
              <a:t/>
            </a:r>
            <a:br>
              <a:rPr sz="1400" b="0" dirty="0"/>
            </a:br>
            <a:r>
              <a:rPr lang="es-ES_tradnl" sz="1000" b="0" dirty="0" smtClean="0">
                <a:solidFill>
                  <a:srgbClr val="666666"/>
                </a:solidFill>
              </a:rPr>
              <a:t>Via Tiburtina, 1072</a:t>
            </a:r>
            <a:r>
              <a:rPr sz="1000" b="0" dirty="0"/>
              <a:t/>
            </a:r>
            <a:br>
              <a:rPr sz="1000" b="0" dirty="0"/>
            </a:br>
            <a:r>
              <a:rPr lang="es-ES_tradnl" sz="1000" b="0" dirty="0" smtClean="0">
                <a:solidFill>
                  <a:srgbClr val="666666"/>
                </a:solidFill>
              </a:rPr>
              <a:t>00156 Roma </a:t>
            </a:r>
            <a:r>
              <a:rPr sz="1000" b="0" dirty="0"/>
              <a:t/>
            </a:r>
            <a:br>
              <a:rPr sz="1000" b="0" dirty="0"/>
            </a:br>
            <a:r>
              <a:rPr lang="es-ES_tradnl" sz="1000" b="0" dirty="0" smtClean="0">
                <a:solidFill>
                  <a:srgbClr val="666666"/>
                </a:solidFill>
              </a:rPr>
              <a:t>Italia</a:t>
            </a:r>
            <a:r>
              <a:rPr sz="1000" b="0" dirty="0"/>
              <a:t/>
            </a:r>
            <a:br>
              <a:rPr sz="1000" b="0" dirty="0"/>
            </a:br>
            <a:r>
              <a:rPr lang="es-ES_tradnl" sz="1000" b="0" dirty="0">
                <a:solidFill>
                  <a:srgbClr val="666666"/>
                </a:solidFill>
              </a:rPr>
              <a:t>T </a:t>
            </a:r>
            <a:r>
              <a:rPr lang="es-ES_tradnl" sz="1000" b="0" dirty="0" smtClean="0">
                <a:solidFill>
                  <a:srgbClr val="666666"/>
                </a:solidFill>
              </a:rPr>
              <a:t>+39 06 412 11 01</a:t>
            </a:r>
            <a:r>
              <a:rPr sz="1000" b="0" dirty="0"/>
              <a:t/>
            </a:r>
            <a:br>
              <a:rPr sz="1000" b="0" dirty="0"/>
            </a:br>
            <a:r>
              <a:rPr sz="1000" b="0" dirty="0"/>
              <a:t/>
            </a:r>
            <a:br>
              <a:rPr sz="1000" b="0" dirty="0"/>
            </a:br>
            <a:r>
              <a:rPr lang="es-ES_tradnl" sz="1000" b="0" dirty="0" err="1">
                <a:solidFill>
                  <a:srgbClr val="00B0CA"/>
                </a:solidFill>
              </a:rPr>
              <a:t>www.indracompany.com</a:t>
            </a:r>
            <a:endParaRPr lang="es-ES_tradnl" sz="1000" b="0" dirty="0">
              <a:solidFill>
                <a:srgbClr val="00B0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82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DRApresentacion">
  <a:themeElements>
    <a:clrScheme name="INDRApresentacion 1">
      <a:dk1>
        <a:srgbClr val="000000"/>
      </a:dk1>
      <a:lt1>
        <a:srgbClr val="FFFFFF"/>
      </a:lt1>
      <a:dk2>
        <a:srgbClr val="5A5A5A"/>
      </a:dk2>
      <a:lt2>
        <a:srgbClr val="B4B4B4"/>
      </a:lt2>
      <a:accent1>
        <a:srgbClr val="00B0CA"/>
      </a:accent1>
      <a:accent2>
        <a:srgbClr val="40DAFF"/>
      </a:accent2>
      <a:accent3>
        <a:srgbClr val="FFFFFF"/>
      </a:accent3>
      <a:accent4>
        <a:srgbClr val="000000"/>
      </a:accent4>
      <a:accent5>
        <a:srgbClr val="AAD4E1"/>
      </a:accent5>
      <a:accent6>
        <a:srgbClr val="39C5E7"/>
      </a:accent6>
      <a:hlink>
        <a:srgbClr val="7FE6FF"/>
      </a:hlink>
      <a:folHlink>
        <a:srgbClr val="BFF3FF"/>
      </a:folHlink>
    </a:clrScheme>
    <a:fontScheme name="INDRApresentacion">
      <a:majorFont>
        <a:latin typeface="Arial"/>
        <a:ea typeface="ＭＳ Ｐゴシック"/>
        <a:cs typeface="ＭＳ Ｐゴシック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INDRApresentacion 1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00B0CA"/>
        </a:accent1>
        <a:accent2>
          <a:srgbClr val="40DAFF"/>
        </a:accent2>
        <a:accent3>
          <a:srgbClr val="FFFFFF"/>
        </a:accent3>
        <a:accent4>
          <a:srgbClr val="000000"/>
        </a:accent4>
        <a:accent5>
          <a:srgbClr val="AAD4E1"/>
        </a:accent5>
        <a:accent6>
          <a:srgbClr val="39C5E7"/>
        </a:accent6>
        <a:hlink>
          <a:srgbClr val="7FE6FF"/>
        </a:hlink>
        <a:folHlink>
          <a:srgbClr val="BFF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RApresentacion">
  <a:themeElements>
    <a:clrScheme name="INDRApresentacion 1">
      <a:dk1>
        <a:srgbClr val="000000"/>
      </a:dk1>
      <a:lt1>
        <a:srgbClr val="FFFFFF"/>
      </a:lt1>
      <a:dk2>
        <a:srgbClr val="5A5A5A"/>
      </a:dk2>
      <a:lt2>
        <a:srgbClr val="B4B4B4"/>
      </a:lt2>
      <a:accent1>
        <a:srgbClr val="00B0CA"/>
      </a:accent1>
      <a:accent2>
        <a:srgbClr val="40DAFF"/>
      </a:accent2>
      <a:accent3>
        <a:srgbClr val="FFFFFF"/>
      </a:accent3>
      <a:accent4>
        <a:srgbClr val="000000"/>
      </a:accent4>
      <a:accent5>
        <a:srgbClr val="AAD4E1"/>
      </a:accent5>
      <a:accent6>
        <a:srgbClr val="39C5E7"/>
      </a:accent6>
      <a:hlink>
        <a:srgbClr val="7FE6FF"/>
      </a:hlink>
      <a:folHlink>
        <a:srgbClr val="BFF3FF"/>
      </a:folHlink>
    </a:clrScheme>
    <a:fontScheme name="INDRApresentacion">
      <a:majorFont>
        <a:latin typeface="Arial"/>
        <a:ea typeface="ＭＳ Ｐゴシック"/>
        <a:cs typeface="ＭＳ Ｐゴシック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 smtClean="0"/>
        </a:defPPr>
      </a:lstStyle>
    </a:txDef>
  </a:objectDefaults>
  <a:extraClrSchemeLst>
    <a:extraClrScheme>
      <a:clrScheme name="INDRApresentacion 1">
        <a:dk1>
          <a:srgbClr val="000000"/>
        </a:dk1>
        <a:lt1>
          <a:srgbClr val="FFFFFF"/>
        </a:lt1>
        <a:dk2>
          <a:srgbClr val="5A5A5A"/>
        </a:dk2>
        <a:lt2>
          <a:srgbClr val="B4B4B4"/>
        </a:lt2>
        <a:accent1>
          <a:srgbClr val="00B0CA"/>
        </a:accent1>
        <a:accent2>
          <a:srgbClr val="40DAFF"/>
        </a:accent2>
        <a:accent3>
          <a:srgbClr val="FFFFFF"/>
        </a:accent3>
        <a:accent4>
          <a:srgbClr val="000000"/>
        </a:accent4>
        <a:accent5>
          <a:srgbClr val="AAD4E1"/>
        </a:accent5>
        <a:accent6>
          <a:srgbClr val="39C5E7"/>
        </a:accent6>
        <a:hlink>
          <a:srgbClr val="7FE6FF"/>
        </a:hlink>
        <a:folHlink>
          <a:srgbClr val="BFF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134</Words>
  <Application>Microsoft Office PowerPoint</Application>
  <PresentationFormat>Presentazione su schermo (4:3)</PresentationFormat>
  <Paragraphs>67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ＭＳ Ｐゴシック</vt:lpstr>
      <vt:lpstr>Calibri</vt:lpstr>
      <vt:lpstr>Neo Sans</vt:lpstr>
      <vt:lpstr>Roboto Slab</vt:lpstr>
      <vt:lpstr>Wingdings</vt:lpstr>
      <vt:lpstr>INDRApresentacion</vt:lpstr>
      <vt:lpstr>1_INDRApresentacion</vt:lpstr>
      <vt:lpstr>BIG DATA: TRA SFIDE E OPPORTUNITÀ BIG DATA FORUM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DATA: TRA SFIDE E OPPORTUNITÀ BIG DATA FORUM</dc:title>
  <dc:creator>Lujan Fernandez, Luis Enrique</dc:creator>
  <cp:lastModifiedBy>Lujan Fernandez, Luis Enrique</cp:lastModifiedBy>
  <cp:revision>21</cp:revision>
  <dcterms:created xsi:type="dcterms:W3CDTF">2014-10-07T13:53:33Z</dcterms:created>
  <dcterms:modified xsi:type="dcterms:W3CDTF">2014-10-08T06:25:47Z</dcterms:modified>
</cp:coreProperties>
</file>