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65" r:id="rId4"/>
    <p:sldId id="266" r:id="rId5"/>
    <p:sldId id="272" r:id="rId6"/>
    <p:sldId id="260" r:id="rId7"/>
    <p:sldId id="263" r:id="rId8"/>
    <p:sldId id="259" r:id="rId9"/>
    <p:sldId id="262" r:id="rId10"/>
    <p:sldId id="261" r:id="rId11"/>
    <p:sldId id="270" r:id="rId12"/>
    <p:sldId id="257" r:id="rId13"/>
    <p:sldId id="258" r:id="rId14"/>
    <p:sldId id="264" r:id="rId15"/>
    <p:sldId id="276" r:id="rId16"/>
    <p:sldId id="274" r:id="rId17"/>
    <p:sldId id="277" r:id="rId18"/>
    <p:sldId id="267" r:id="rId19"/>
    <p:sldId id="278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8" autoAdjust="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79E1A-46E8-6442-925B-C02D6E469A90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A0E03-FFE5-ED4C-BC60-D811DE056AD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85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ED087-4C38-4043-98B5-3F860D0FCD7C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25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50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8748464" y="6520259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EC09C4-C4E8-4915-A119-7D0C0BD243B5}" type="slidenum">
              <a:rPr lang="it-IT" smtClean="0"/>
              <a:pPr/>
              <a:t>‹n.›</a:t>
            </a:fld>
            <a:endParaRPr lang="it-IT" dirty="0"/>
          </a:p>
        </p:txBody>
      </p:sp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259200" y="763200"/>
            <a:ext cx="843528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914400" rtl="0" eaLnBrk="1" latinLnBrk="0" hangingPunct="1">
              <a:defRPr lang="it-IT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143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33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0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19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60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85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7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36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6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8379-A00E-B648-8861-0E5AFDBA5722}" type="datetimeFigureOut">
              <a:rPr lang="it-IT" smtClean="0"/>
              <a:t>08/10/14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7FAF-0E07-024A-9C28-A95A7B2C99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58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48343" y="2461362"/>
            <a:ext cx="3091871" cy="1470025"/>
          </a:xfrm>
        </p:spPr>
        <p:txBody>
          <a:bodyPr/>
          <a:lstStyle/>
          <a:p>
            <a:r>
              <a:rPr lang="it-IT" b="1" dirty="0" smtClean="0"/>
              <a:t>DATA</a:t>
            </a:r>
            <a:endParaRPr lang="it-IT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975236" y="1860513"/>
            <a:ext cx="3469872" cy="2969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dirty="0" smtClean="0"/>
          </a:p>
          <a:p>
            <a:pPr algn="r"/>
            <a:r>
              <a:rPr lang="it-IT" dirty="0" smtClean="0"/>
              <a:t>STRUCTURED</a:t>
            </a:r>
          </a:p>
          <a:p>
            <a:pPr algn="r"/>
            <a:r>
              <a:rPr lang="it-IT" dirty="0" smtClean="0"/>
              <a:t>SMART</a:t>
            </a:r>
          </a:p>
          <a:p>
            <a:pPr algn="r"/>
            <a:r>
              <a:rPr lang="it-IT" dirty="0" smtClean="0"/>
              <a:t>CLEAN</a:t>
            </a:r>
          </a:p>
          <a:p>
            <a:pPr algn="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2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Conoscenza</a:t>
            </a:r>
            <a:br>
              <a:rPr lang="it-IT" dirty="0" smtClean="0"/>
            </a:br>
            <a:r>
              <a:rPr lang="it-IT" dirty="0" smtClean="0"/>
              <a:t>logica della “</a:t>
            </a:r>
            <a:r>
              <a:rPr lang="it-IT" dirty="0" err="1" smtClean="0"/>
              <a:t>customer</a:t>
            </a:r>
            <a:r>
              <a:rPr lang="it-IT" dirty="0" smtClean="0"/>
              <a:t> </a:t>
            </a:r>
            <a:r>
              <a:rPr lang="it-IT" dirty="0" err="1" smtClean="0"/>
              <a:t>view</a:t>
            </a:r>
            <a:r>
              <a:rPr lang="it-IT" dirty="0" smtClean="0"/>
              <a:t>”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88439" r="-88439"/>
          <a:stretch>
            <a:fillRect/>
          </a:stretch>
        </p:blipFill>
        <p:spPr/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/>
          <a:srcRect l="-23945" r="-23945"/>
          <a:stretch>
            <a:fillRect/>
          </a:stretch>
        </p:blipFill>
        <p:spPr>
          <a:xfrm>
            <a:off x="0" y="3476663"/>
            <a:ext cx="2080857" cy="114439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18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Saggezza?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Senza arrivare al livello della saggezza, con una buona conoscenza si possono attivare molte logiche “pro-attive”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674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FRAUD DETECTION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7228" r="7228"/>
          <a:stretch>
            <a:fillRect/>
          </a:stretch>
        </p:blipFill>
        <p:spPr/>
      </p:pic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77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PRICE OPTIMIZATION</a:t>
            </a:r>
            <a:endParaRPr lang="it-IT" dirty="0"/>
          </a:p>
        </p:txBody>
      </p:sp>
      <p:pic>
        <p:nvPicPr>
          <p:cNvPr id="4" name="Immagine 3" descr="BUMhnIpIUAEpGm4.jpg-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6" y="1350285"/>
            <a:ext cx="7062156" cy="529661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14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DYNAMIC CLUSTERING</a:t>
            </a:r>
            <a:endParaRPr lang="it-IT" dirty="0"/>
          </a:p>
        </p:txBody>
      </p:sp>
      <p:pic>
        <p:nvPicPr>
          <p:cNvPr id="6" name="Segnaposto contenuto 4"/>
          <p:cNvPicPr>
            <a:picLocks noChangeAspect="1"/>
          </p:cNvPicPr>
          <p:nvPr/>
        </p:nvPicPr>
        <p:blipFill>
          <a:blip r:embed="rId2"/>
          <a:srcRect l="-234" r="-234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RECCOMANDATION SYSTEM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56" y="1363642"/>
            <a:ext cx="4754733" cy="549435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79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19672" y="1340768"/>
            <a:ext cx="3096344" cy="3096344"/>
          </a:xfrm>
          <a:prstGeom prst="ellipse">
            <a:avLst/>
          </a:prstGeom>
          <a:solidFill>
            <a:srgbClr val="3366FF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707904" y="1340768"/>
            <a:ext cx="3096344" cy="3096344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069902" y="2276872"/>
            <a:ext cx="1238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Data</a:t>
            </a:r>
          </a:p>
          <a:p>
            <a:r>
              <a:rPr lang="it-IT" sz="1600" dirty="0" err="1" smtClean="0"/>
              <a:t>Visualization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65920" y="2204864"/>
            <a:ext cx="11095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Domain</a:t>
            </a:r>
          </a:p>
          <a:p>
            <a:r>
              <a:rPr lang="it-IT" sz="1600" dirty="0" smtClean="0"/>
              <a:t>Knowledge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14921" y="4797152"/>
            <a:ext cx="10011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Big </a:t>
            </a:r>
            <a:r>
              <a:rPr lang="it-IT" sz="1600" dirty="0" err="1" smtClean="0"/>
              <a:t>Graph</a:t>
            </a:r>
            <a:endParaRPr lang="it-IT" sz="1600" dirty="0" smtClean="0"/>
          </a:p>
          <a:p>
            <a:pPr algn="ctr"/>
            <a:r>
              <a:rPr lang="it-IT" sz="1600" dirty="0" smtClean="0"/>
              <a:t>Data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 rot="19619781">
            <a:off x="2760802" y="3618569"/>
            <a:ext cx="1179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Information </a:t>
            </a:r>
          </a:p>
          <a:p>
            <a:pPr algn="ctr"/>
            <a:r>
              <a:rPr lang="it-IT" sz="1600" dirty="0" err="1" smtClean="0"/>
              <a:t>overload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865700" y="2276872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Charts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rot="2163232">
            <a:off x="4574315" y="3767602"/>
            <a:ext cx="1016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smtClean="0"/>
              <a:t>Data </a:t>
            </a:r>
            <a:r>
              <a:rPr lang="it-IT" sz="1600" dirty="0" err="1" smtClean="0"/>
              <a:t>Porn</a:t>
            </a:r>
            <a:endParaRPr lang="it-IT" sz="1600" dirty="0"/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4283968" y="3501008"/>
            <a:ext cx="32403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7627318" y="3284984"/>
            <a:ext cx="112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EUREKA!</a:t>
            </a:r>
            <a:endParaRPr lang="it-IT" sz="2000" b="1" dirty="0"/>
          </a:p>
        </p:txBody>
      </p:sp>
      <p:sp>
        <p:nvSpPr>
          <p:cNvPr id="15" name="Rettangolo 14"/>
          <p:cNvSpPr/>
          <p:nvPr/>
        </p:nvSpPr>
        <p:spPr>
          <a:xfrm>
            <a:off x="234552" y="620688"/>
            <a:ext cx="8441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DALL’INFORMAZIONE ALLA CONOSCENZA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2627784" y="3068960"/>
            <a:ext cx="3096344" cy="3096344"/>
          </a:xfrm>
          <a:prstGeom prst="ellipse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800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imply</a:t>
            </a:r>
            <a:r>
              <a:rPr lang="it-IT" dirty="0" smtClean="0"/>
              <a:t> </a:t>
            </a:r>
            <a:r>
              <a:rPr lang="it-IT" dirty="0" err="1" smtClean="0"/>
              <a:t>causation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816100"/>
            <a:ext cx="82550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2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7066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icordiamoci comunque sempre cosa vuol dire analizzare i dati 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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 descr="3386879651_907caa08cf_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1"/>
          <a:stretch/>
        </p:blipFill>
        <p:spPr>
          <a:xfrm>
            <a:off x="179512" y="1412776"/>
            <a:ext cx="8712968" cy="51118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88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5129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Ma tutto sommato meglio che muoversi al buio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magine 3" descr="3386879651_907caa08cf_b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551"/>
          <a:stretch/>
        </p:blipFill>
        <p:spPr>
          <a:xfrm>
            <a:off x="179512" y="1412776"/>
            <a:ext cx="8712968" cy="51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240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Cosa sono i Big Data?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8712968" cy="507656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89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1135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GRAZIE</a:t>
            </a:r>
            <a:br>
              <a:rPr lang="it-IT" dirty="0" smtClean="0"/>
            </a:br>
            <a:r>
              <a:rPr lang="it-IT" dirty="0" smtClean="0"/>
              <a:t>(e buon pranzo!)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5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3769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Cosa sono i Big Data di ContactLab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412776"/>
            <a:ext cx="84419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~ </a:t>
            </a:r>
            <a:r>
              <a:rPr lang="it-IT" sz="2000" dirty="0" smtClean="0"/>
              <a:t>&gt; </a:t>
            </a:r>
            <a:r>
              <a:rPr lang="it-IT" sz="2000" dirty="0" smtClean="0">
                <a:solidFill>
                  <a:srgbClr val="000000"/>
                </a:solidFill>
              </a:rPr>
              <a:t>3.000 </a:t>
            </a:r>
            <a:r>
              <a:rPr lang="it-IT" sz="2000" dirty="0" smtClean="0">
                <a:solidFill>
                  <a:srgbClr val="000000"/>
                </a:solidFill>
              </a:rPr>
              <a:t>Databases</a:t>
            </a:r>
          </a:p>
          <a:p>
            <a:r>
              <a:rPr lang="it-IT" sz="2000" dirty="0" smtClean="0"/>
              <a:t>~ </a:t>
            </a:r>
            <a:r>
              <a:rPr lang="it-IT" sz="2000" dirty="0" smtClean="0">
                <a:solidFill>
                  <a:srgbClr val="000000"/>
                </a:solidFill>
              </a:rPr>
              <a:t>&gt; 300.000 </a:t>
            </a:r>
            <a:r>
              <a:rPr lang="it-IT" sz="2000" dirty="0" smtClean="0">
                <a:solidFill>
                  <a:srgbClr val="000000"/>
                </a:solidFill>
              </a:rPr>
              <a:t>Tabelle</a:t>
            </a:r>
          </a:p>
          <a:p>
            <a:r>
              <a:rPr lang="it-IT" sz="2000" dirty="0" smtClean="0"/>
              <a:t>~ </a:t>
            </a:r>
            <a:r>
              <a:rPr lang="it-IT" sz="2000" dirty="0" smtClean="0">
                <a:solidFill>
                  <a:srgbClr val="000000"/>
                </a:solidFill>
              </a:rPr>
              <a:t>40 </a:t>
            </a:r>
            <a:r>
              <a:rPr lang="it-IT" sz="2000" dirty="0" smtClean="0">
                <a:solidFill>
                  <a:srgbClr val="000000"/>
                </a:solidFill>
              </a:rPr>
              <a:t>Miliardi di record circa</a:t>
            </a:r>
          </a:p>
          <a:p>
            <a:r>
              <a:rPr lang="it-IT" sz="2000" dirty="0" smtClean="0"/>
              <a:t>~ </a:t>
            </a:r>
            <a:r>
              <a:rPr lang="it-IT" sz="2000" dirty="0" smtClean="0">
                <a:solidFill>
                  <a:srgbClr val="000000"/>
                </a:solidFill>
              </a:rPr>
              <a:t>&gt;8 </a:t>
            </a:r>
            <a:r>
              <a:rPr lang="it-IT" sz="2000" dirty="0" smtClean="0">
                <a:solidFill>
                  <a:srgbClr val="000000"/>
                </a:solidFill>
              </a:rPr>
              <a:t>T di Dati</a:t>
            </a:r>
          </a:p>
          <a:p>
            <a:r>
              <a:rPr lang="it-IT" sz="2000" dirty="0" smtClean="0"/>
              <a:t>~ </a:t>
            </a:r>
            <a:r>
              <a:rPr lang="it-IT" sz="2000" dirty="0" smtClean="0">
                <a:solidFill>
                  <a:srgbClr val="000000"/>
                </a:solidFill>
              </a:rPr>
              <a:t>20 </a:t>
            </a:r>
            <a:r>
              <a:rPr lang="it-IT" sz="2000" dirty="0" smtClean="0">
                <a:solidFill>
                  <a:srgbClr val="000000"/>
                </a:solidFill>
              </a:rPr>
              <a:t>coppie di DB server (</a:t>
            </a:r>
            <a:r>
              <a:rPr lang="it-IT" sz="2000" dirty="0" err="1" smtClean="0">
                <a:solidFill>
                  <a:srgbClr val="000000"/>
                </a:solidFill>
              </a:rPr>
              <a:t>MySQL</a:t>
            </a:r>
            <a:r>
              <a:rPr lang="it-IT" sz="20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it-IT" sz="2000" dirty="0" smtClean="0"/>
              <a:t>~ </a:t>
            </a:r>
            <a:r>
              <a:rPr lang="it-IT" sz="2000" dirty="0" smtClean="0">
                <a:solidFill>
                  <a:srgbClr val="000000"/>
                </a:solidFill>
              </a:rPr>
              <a:t>200 </a:t>
            </a:r>
            <a:r>
              <a:rPr lang="it-IT" sz="2000" dirty="0" smtClean="0">
                <a:solidFill>
                  <a:srgbClr val="000000"/>
                </a:solidFill>
              </a:rPr>
              <a:t>Milioni di eventi processati ogni giorno</a:t>
            </a:r>
          </a:p>
          <a:p>
            <a:r>
              <a:rPr lang="it-IT" sz="2000" dirty="0" smtClean="0">
                <a:solidFill>
                  <a:srgbClr val="000000"/>
                </a:solidFill>
              </a:rPr>
              <a:t>Dati puntuali storicizzati per un anno, poi aggregati (per privacy)</a:t>
            </a:r>
          </a:p>
          <a:p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8522" y="4505674"/>
            <a:ext cx="8299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E stiamo parlando solo dei dati Strutturati!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834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5990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E per alcuni privacy permettendo…  sono integrati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con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412776"/>
            <a:ext cx="8441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di acquisto (scontrino nominale on o off)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meteo (importanti per analisi </a:t>
            </a:r>
            <a:r>
              <a:rPr lang="it-IT" sz="2000" dirty="0" err="1" smtClean="0">
                <a:solidFill>
                  <a:srgbClr val="000000"/>
                </a:solidFill>
              </a:rPr>
              <a:t>retail</a:t>
            </a:r>
            <a:r>
              <a:rPr lang="it-IT" sz="20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di georeferenziazione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social 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di navigazione (sul sito </a:t>
            </a:r>
            <a:r>
              <a:rPr lang="it-IT" sz="2000" dirty="0" err="1" smtClean="0">
                <a:solidFill>
                  <a:srgbClr val="000000"/>
                </a:solidFill>
              </a:rPr>
              <a:t>ecomm</a:t>
            </a:r>
            <a:r>
              <a:rPr lang="it-IT" sz="2000" dirty="0" smtClean="0">
                <a:solidFill>
                  <a:srgbClr val="000000"/>
                </a:solidFill>
              </a:rPr>
              <a:t> ad es.)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uso Mobile </a:t>
            </a:r>
            <a:r>
              <a:rPr lang="it-IT" sz="2000" dirty="0" err="1" smtClean="0">
                <a:solidFill>
                  <a:srgbClr val="000000"/>
                </a:solidFill>
              </a:rPr>
              <a:t>App</a:t>
            </a:r>
            <a:endParaRPr lang="it-IT" sz="2000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canale Call center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rgbClr val="000000"/>
                </a:solidFill>
              </a:rPr>
              <a:t>Dati </a:t>
            </a:r>
            <a:r>
              <a:rPr lang="it-IT" sz="2000" dirty="0" err="1" smtClean="0">
                <a:solidFill>
                  <a:srgbClr val="000000"/>
                </a:solidFill>
              </a:rPr>
              <a:t>Cust</a:t>
            </a:r>
            <a:r>
              <a:rPr lang="it-IT" sz="2000" dirty="0" smtClean="0">
                <a:solidFill>
                  <a:srgbClr val="000000"/>
                </a:solidFill>
              </a:rPr>
              <a:t>. Care</a:t>
            </a:r>
          </a:p>
          <a:p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8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EC09C4-C4E8-4915-A119-7D0C0BD243B5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extBox 3"/>
          <p:cNvSpPr txBox="1"/>
          <p:nvPr/>
        </p:nvSpPr>
        <p:spPr>
          <a:xfrm>
            <a:off x="259471" y="764704"/>
            <a:ext cx="2972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Visione “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customer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1">
                    <a:lumMod val="50000"/>
                  </a:schemeClr>
                </a:solidFill>
              </a:rPr>
              <a:t>centric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2856"/>
            <a:ext cx="4114800" cy="3022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39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Punti importanti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Tutto è digitale (o digitalizzato)</a:t>
            </a:r>
          </a:p>
          <a:p>
            <a:r>
              <a:rPr lang="it-IT" dirty="0" smtClean="0"/>
              <a:t>I dati crescono in maniera esponenziale</a:t>
            </a:r>
          </a:p>
          <a:p>
            <a:r>
              <a:rPr lang="it-IT" dirty="0" smtClean="0"/>
              <a:t>L’approccio tecnologico è fondamentale</a:t>
            </a:r>
          </a:p>
          <a:p>
            <a:r>
              <a:rPr lang="it-IT" dirty="0" smtClean="0"/>
              <a:t>Limite umano nella crescita della complessità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64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 tutto inizia dalla qualità del dato</a:t>
            </a:r>
            <a:endParaRPr lang="it-IT" dirty="0"/>
          </a:p>
        </p:txBody>
      </p:sp>
      <p:pic>
        <p:nvPicPr>
          <p:cNvPr id="5" name="Immagine 4" descr="BiScDA1IcAAfREw.jpg-larg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2516" r="9609" b="16128"/>
          <a:stretch/>
        </p:blipFill>
        <p:spPr>
          <a:xfrm>
            <a:off x="735280" y="1417637"/>
            <a:ext cx="7762307" cy="4932749"/>
          </a:xfrm>
          <a:prstGeom prst="rect">
            <a:avLst/>
          </a:prstGeom>
        </p:spPr>
      </p:pic>
      <p:sp>
        <p:nvSpPr>
          <p:cNvPr id="3" name="Ovale 2"/>
          <p:cNvSpPr/>
          <p:nvPr/>
        </p:nvSpPr>
        <p:spPr>
          <a:xfrm>
            <a:off x="1679447" y="3767350"/>
            <a:ext cx="1211541" cy="1142999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720179" y="3451827"/>
            <a:ext cx="1211541" cy="1142999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327081" y="3125951"/>
            <a:ext cx="1211541" cy="1142999"/>
          </a:xfrm>
          <a:prstGeom prst="ellipse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23945" r="-23945"/>
          <a:stretch>
            <a:fillRect/>
          </a:stretch>
        </p:blipFill>
        <p:spPr>
          <a:xfrm>
            <a:off x="2280690" y="2540816"/>
            <a:ext cx="5234462" cy="2878752"/>
          </a:xfrm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Perché il dato è alla base di tutto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881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Informazione</a:t>
            </a:r>
            <a:endParaRPr lang="it-IT" dirty="0"/>
          </a:p>
        </p:txBody>
      </p:sp>
      <p:pic>
        <p:nvPicPr>
          <p:cNvPr id="4" name="Segnaposto contenuto 3" descr="Voila_Capture2014-03-24_01-44-08_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b="23242"/>
          <a:stretch>
            <a:fillRect/>
          </a:stretch>
        </p:blipFill>
        <p:spPr/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/>
          <a:srcRect l="-23945" r="-23945"/>
          <a:stretch>
            <a:fillRect/>
          </a:stretch>
        </p:blipFill>
        <p:spPr>
          <a:xfrm>
            <a:off x="99917" y="334893"/>
            <a:ext cx="2080857" cy="114439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860479" y="6488668"/>
            <a:ext cx="316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@</a:t>
            </a:r>
            <a:r>
              <a:rPr lang="it-IT" dirty="0" err="1" smtClean="0"/>
              <a:t>contactlab</a:t>
            </a:r>
            <a:r>
              <a:rPr lang="it-IT" dirty="0" smtClean="0"/>
              <a:t>    @</a:t>
            </a:r>
            <a:r>
              <a:rPr lang="it-IT" dirty="0" err="1" smtClean="0"/>
              <a:t>massimofubini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524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339</Words>
  <Application>Microsoft Macintosh PowerPoint</Application>
  <PresentationFormat>Presentazione su schermo (4:3)</PresentationFormat>
  <Paragraphs>88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DATA</vt:lpstr>
      <vt:lpstr>Presentazione di PowerPoint</vt:lpstr>
      <vt:lpstr>Presentazione di PowerPoint</vt:lpstr>
      <vt:lpstr>Presentazione di PowerPoint</vt:lpstr>
      <vt:lpstr>Presentazione di PowerPoint</vt:lpstr>
      <vt:lpstr>Punti importanti</vt:lpstr>
      <vt:lpstr>Ma tutto inizia dalla qualità del dato</vt:lpstr>
      <vt:lpstr>Perché il dato è alla base di tutto</vt:lpstr>
      <vt:lpstr>Informazione</vt:lpstr>
      <vt:lpstr>Conoscenza logica della “customer view”</vt:lpstr>
      <vt:lpstr>Saggezza?</vt:lpstr>
      <vt:lpstr>FRAUD DETECTION</vt:lpstr>
      <vt:lpstr>PRICE OPTIMIZATION</vt:lpstr>
      <vt:lpstr>DYNAMIC CLUSTERING</vt:lpstr>
      <vt:lpstr>RECCOMANDATION SYSTEM</vt:lpstr>
      <vt:lpstr>Presentazione di PowerPoint</vt:lpstr>
      <vt:lpstr>Correlation does not imply causation</vt:lpstr>
      <vt:lpstr>Presentazione di PowerPoint</vt:lpstr>
      <vt:lpstr>Presentazione di PowerPoint</vt:lpstr>
      <vt:lpstr>GRAZIE (e buon pranzo!)</vt:lpstr>
    </vt:vector>
  </TitlesOfParts>
  <Company>ContactLab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</dc:title>
  <dc:creator>Massimo Fubini</dc:creator>
  <cp:lastModifiedBy>Massimo Fubini</cp:lastModifiedBy>
  <cp:revision>11</cp:revision>
  <dcterms:created xsi:type="dcterms:W3CDTF">2014-03-24T12:12:54Z</dcterms:created>
  <dcterms:modified xsi:type="dcterms:W3CDTF">2014-10-08T07:59:50Z</dcterms:modified>
</cp:coreProperties>
</file>