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68" r:id="rId7"/>
    <p:sldId id="270" r:id="rId8"/>
    <p:sldId id="276" r:id="rId9"/>
    <p:sldId id="271" r:id="rId10"/>
    <p:sldId id="288" r:id="rId11"/>
    <p:sldId id="272" r:id="rId12"/>
    <p:sldId id="284" r:id="rId13"/>
    <p:sldId id="285" r:id="rId14"/>
    <p:sldId id="289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>
        <p:scale>
          <a:sx n="77" d="100"/>
          <a:sy n="77" d="100"/>
        </p:scale>
        <p:origin x="-1866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8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31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34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4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2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4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4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03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27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9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14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67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94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29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04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89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96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09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21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5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79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32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67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86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7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29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05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36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4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9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02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89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7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8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7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2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4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782-02C9-48AF-93F6-1ABAF77FF62C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D2F-2308-4CF1-B36C-ACF27797E6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D1782-02C9-48AF-93F6-1ABAF77FF62C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CD2F-2308-4CF1-B36C-ACF27797E6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7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6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D1782-02C9-48AF-93F6-1ABAF77FF6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CD2F-2308-4CF1-B36C-ACF27797E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7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683" y="2141594"/>
            <a:ext cx="6618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 smtClean="0">
                <a:solidFill>
                  <a:srgbClr val="002060"/>
                </a:solidFill>
              </a:rPr>
              <a:t>GO DIGITAL </a:t>
            </a:r>
          </a:p>
          <a:p>
            <a:r>
              <a:rPr lang="it-IT" sz="8000" b="1" dirty="0" smtClean="0">
                <a:solidFill>
                  <a:srgbClr val="002060"/>
                </a:solidFill>
              </a:rPr>
              <a:t>      WITH FORD</a:t>
            </a:r>
            <a:endParaRPr lang="it-IT" sz="8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3545" y="5128054"/>
            <a:ext cx="3336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Marco Buraglio</a:t>
            </a:r>
          </a:p>
          <a:p>
            <a:r>
              <a:rPr lang="it-IT" b="1" dirty="0" smtClean="0">
                <a:solidFill>
                  <a:schemeClr val="tx2"/>
                </a:solidFill>
              </a:rPr>
              <a:t>Commercial Vehicles Director</a:t>
            </a:r>
          </a:p>
          <a:p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147638"/>
            <a:ext cx="82296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black"/>
                </a:solidFill>
              </a:rPr>
              <a:t> </a:t>
            </a:r>
            <a:br>
              <a:rPr lang="it-IT" dirty="0" smtClean="0">
                <a:solidFill>
                  <a:prstClr val="black"/>
                </a:solidFill>
              </a:rPr>
            </a:b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239486"/>
            <a:ext cx="947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prstClr val="black"/>
                </a:solidFill>
              </a:rPr>
              <a:t>GO DIGITAL WITH FORD</a:t>
            </a:r>
            <a:endParaRPr lang="it-IT" sz="240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9596"/>
            <a:ext cx="96447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1"/>
          <p:cNvSpPr txBox="1"/>
          <p:nvPr/>
        </p:nvSpPr>
        <p:spPr>
          <a:xfrm>
            <a:off x="4352831" y="2060293"/>
            <a:ext cx="5749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>
                <a:solidFill>
                  <a:prstClr val="white"/>
                </a:solidFill>
                <a:latin typeface="Ford Antenna" charset="0"/>
                <a:ea typeface="Ford Antenna" charset="0"/>
                <a:cs typeface="Ford Antenna" charset="0"/>
              </a:rPr>
              <a:t>DI</a:t>
            </a:r>
          </a:p>
          <a:p>
            <a:pPr algn="ctr"/>
            <a:r>
              <a:rPr lang="it-IT" sz="9600" b="1" dirty="0" smtClean="0">
                <a:solidFill>
                  <a:prstClr val="white"/>
                </a:solidFill>
                <a:latin typeface="Ford Antenna" charset="0"/>
                <a:ea typeface="Ford Antenna" charset="0"/>
                <a:cs typeface="Ford Antenna" charset="0"/>
              </a:rPr>
              <a:t>GITAL </a:t>
            </a:r>
          </a:p>
          <a:p>
            <a:pPr algn="ctr"/>
            <a:r>
              <a:rPr lang="it-IT" sz="9600" b="1" dirty="0" smtClean="0">
                <a:solidFill>
                  <a:prstClr val="white"/>
                </a:solidFill>
                <a:latin typeface="Ford Antenna" charset="0"/>
                <a:ea typeface="Ford Antenna" charset="0"/>
                <a:cs typeface="Ford Antenna" charset="0"/>
              </a:rPr>
              <a:t>FIRST</a:t>
            </a:r>
            <a:endParaRPr lang="it-IT" sz="9600" b="1" dirty="0">
              <a:solidFill>
                <a:prstClr val="white"/>
              </a:solidFill>
              <a:latin typeface="Ford Antenna" charset="0"/>
              <a:ea typeface="Ford Antenna" charset="0"/>
              <a:cs typeface="Ford Antenna" charset="0"/>
            </a:endParaRPr>
          </a:p>
        </p:txBody>
      </p:sp>
      <p:pic>
        <p:nvPicPr>
          <p:cNvPr id="13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96" y="948123"/>
            <a:ext cx="7168236" cy="409604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8" t="-610" r="-65513" b="610"/>
          <a:stretch/>
        </p:blipFill>
        <p:spPr bwMode="auto">
          <a:xfrm>
            <a:off x="8551140" y="2846450"/>
            <a:ext cx="9828000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5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147638"/>
            <a:ext cx="82296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black"/>
                </a:solidFill>
              </a:rPr>
              <a:t> </a:t>
            </a:r>
            <a:br>
              <a:rPr lang="it-IT" dirty="0" smtClean="0">
                <a:solidFill>
                  <a:prstClr val="black"/>
                </a:solidFill>
              </a:rPr>
            </a:b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239486"/>
            <a:ext cx="947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prstClr val="black"/>
                </a:solidFill>
              </a:rPr>
              <a:t>LA PROPOSTA FORD SE ACQUISTI UN VEICOLO COMMERCIALE </a:t>
            </a:r>
            <a:endParaRPr lang="it-IT" sz="240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9596"/>
            <a:ext cx="96447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540465" y="1571858"/>
            <a:ext cx="510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Realizzazione di un </a:t>
            </a:r>
            <a:r>
              <a:rPr lang="it-IT" sz="2800" b="1" dirty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sito </a:t>
            </a:r>
            <a:r>
              <a:rPr lang="it-IT" sz="2800" b="1" dirty="0" smtClean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internet</a:t>
            </a:r>
            <a:endParaRPr lang="it-IT" sz="2400" dirty="0">
              <a:solidFill>
                <a:srgbClr val="002060"/>
              </a:solidFill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607986" y="3293027"/>
            <a:ext cx="533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Gestione della </a:t>
            </a:r>
            <a:r>
              <a:rPr lang="it-IT" sz="2800" b="1" dirty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pagina </a:t>
            </a:r>
            <a:r>
              <a:rPr lang="it-IT" sz="2800" b="1" dirty="0" smtClean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Facebook</a:t>
            </a:r>
            <a:endParaRPr lang="it-IT" sz="2400" b="1" dirty="0">
              <a:solidFill>
                <a:srgbClr val="002060"/>
              </a:solidFill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645057" y="4899067"/>
            <a:ext cx="53374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Un </a:t>
            </a:r>
            <a:r>
              <a:rPr lang="it-IT" sz="2800" b="1" dirty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corso di formazione</a:t>
            </a:r>
            <a:r>
              <a:rPr lang="it-IT" sz="2400" b="1" dirty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in collaborazione </a:t>
            </a:r>
            <a:r>
              <a:rPr lang="it-IT" sz="2400" b="1" dirty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con </a:t>
            </a:r>
            <a:r>
              <a:rPr lang="it-IT" sz="2400" b="1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Sole24Ore</a:t>
            </a:r>
            <a:endParaRPr lang="it-IT" sz="2400" b="1" dirty="0">
              <a:solidFill>
                <a:srgbClr val="002060"/>
              </a:solidFill>
              <a:latin typeface="Ford Antenna" charset="0"/>
              <a:ea typeface="Ford Antenna" charset="0"/>
              <a:cs typeface="Ford Antenna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406" y="1032474"/>
            <a:ext cx="1409331" cy="15404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685" y="726846"/>
            <a:ext cx="676010" cy="8450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232" y="2905369"/>
            <a:ext cx="1538711" cy="13999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0609" y="4732632"/>
            <a:ext cx="1435732" cy="1268786"/>
          </a:xfrm>
          <a:prstGeom prst="rect">
            <a:avLst/>
          </a:prstGeom>
        </p:spPr>
      </p:pic>
      <p:sp>
        <p:nvSpPr>
          <p:cNvPr id="12" name="Anello 8"/>
          <p:cNvSpPr/>
          <p:nvPr/>
        </p:nvSpPr>
        <p:spPr>
          <a:xfrm>
            <a:off x="1838814" y="1695792"/>
            <a:ext cx="419429" cy="398463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Anello 8"/>
          <p:cNvSpPr/>
          <p:nvPr/>
        </p:nvSpPr>
        <p:spPr>
          <a:xfrm>
            <a:off x="1862815" y="3392248"/>
            <a:ext cx="419429" cy="398463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Anello 8"/>
          <p:cNvSpPr/>
          <p:nvPr/>
        </p:nvSpPr>
        <p:spPr>
          <a:xfrm>
            <a:off x="1862815" y="5180150"/>
            <a:ext cx="419429" cy="398463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147638"/>
            <a:ext cx="82296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black"/>
                </a:solidFill>
              </a:rPr>
              <a:t> </a:t>
            </a:r>
            <a:br>
              <a:rPr lang="it-IT" dirty="0" smtClean="0">
                <a:solidFill>
                  <a:prstClr val="black"/>
                </a:solidFill>
              </a:rPr>
            </a:b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239486"/>
            <a:ext cx="947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prstClr val="black"/>
                </a:solidFill>
              </a:rPr>
              <a:t>GO DIGITAL WITH FORD</a:t>
            </a:r>
            <a:endParaRPr lang="it-IT" sz="240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9596"/>
            <a:ext cx="96447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1"/>
          <p:cNvSpPr txBox="1"/>
          <p:nvPr/>
        </p:nvSpPr>
        <p:spPr>
          <a:xfrm>
            <a:off x="4352831" y="2060293"/>
            <a:ext cx="5749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>
                <a:solidFill>
                  <a:prstClr val="white"/>
                </a:solidFill>
                <a:latin typeface="Ford Antenna" charset="0"/>
                <a:ea typeface="Ford Antenna" charset="0"/>
                <a:cs typeface="Ford Antenna" charset="0"/>
              </a:rPr>
              <a:t>DI</a:t>
            </a:r>
          </a:p>
          <a:p>
            <a:pPr algn="ctr"/>
            <a:r>
              <a:rPr lang="it-IT" sz="9600" b="1" dirty="0" smtClean="0">
                <a:solidFill>
                  <a:prstClr val="white"/>
                </a:solidFill>
                <a:latin typeface="Ford Antenna" charset="0"/>
                <a:ea typeface="Ford Antenna" charset="0"/>
                <a:cs typeface="Ford Antenna" charset="0"/>
              </a:rPr>
              <a:t>GITAL </a:t>
            </a:r>
          </a:p>
          <a:p>
            <a:pPr algn="ctr"/>
            <a:r>
              <a:rPr lang="it-IT" sz="9600" b="1" dirty="0" smtClean="0">
                <a:solidFill>
                  <a:prstClr val="white"/>
                </a:solidFill>
                <a:latin typeface="Ford Antenna" charset="0"/>
                <a:ea typeface="Ford Antenna" charset="0"/>
                <a:cs typeface="Ford Antenna" charset="0"/>
              </a:rPr>
              <a:t>FIRST</a:t>
            </a:r>
            <a:endParaRPr lang="it-IT" sz="9600" b="1" dirty="0">
              <a:solidFill>
                <a:prstClr val="white"/>
              </a:solidFill>
              <a:latin typeface="Ford Antenna" charset="0"/>
              <a:ea typeface="Ford Antenna" charset="0"/>
              <a:cs typeface="Ford Antenna" charset="0"/>
            </a:endParaRPr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78" y="1549400"/>
            <a:ext cx="4064000" cy="4064000"/>
          </a:xfrm>
          <a:prstGeom prst="rect">
            <a:avLst/>
          </a:prstGeom>
        </p:spPr>
      </p:pic>
      <p:sp>
        <p:nvSpPr>
          <p:cNvPr id="9" name="Rettangolo 2"/>
          <p:cNvSpPr/>
          <p:nvPr/>
        </p:nvSpPr>
        <p:spPr>
          <a:xfrm>
            <a:off x="6221522" y="2926833"/>
            <a:ext cx="4874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</a:rPr>
              <a:t>http://</a:t>
            </a:r>
            <a:r>
              <a:rPr lang="it-IT" sz="3200" dirty="0" err="1">
                <a:solidFill>
                  <a:srgbClr val="002060"/>
                </a:solidFill>
              </a:rPr>
              <a:t>www.fordbusiness.it</a:t>
            </a:r>
            <a:r>
              <a:rPr lang="it-IT" sz="3200" dirty="0">
                <a:solidFill>
                  <a:srgbClr val="00206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144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uragli\Downloads\P031028000302-143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93" y="1420706"/>
            <a:ext cx="8208677" cy="45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147638"/>
            <a:ext cx="82296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 </a:t>
            </a:r>
            <a:br>
              <a:rPr lang="it-IT" dirty="0" smtClean="0"/>
            </a:b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39486"/>
            <a:ext cx="947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</a:t>
            </a:r>
            <a:r>
              <a:rPr lang="it-IT" sz="2400" dirty="0" smtClean="0"/>
              <a:t>ndice di Digitalizzazione del’Economia e della Società (DESI) </a:t>
            </a:r>
            <a:endParaRPr lang="it-IT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9596"/>
            <a:ext cx="96447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10233" y="6028547"/>
            <a:ext cx="3291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2"/>
                </a:solidFill>
              </a:rPr>
              <a:t>Source: European Commission Feb 2016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685509" y="2374529"/>
            <a:ext cx="443552" cy="64826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8618560" y="5036024"/>
            <a:ext cx="443552" cy="5322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161302" y="1054267"/>
            <a:ext cx="1976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 smtClean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25</a:t>
            </a:r>
            <a:endParaRPr lang="it-IT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8196588" y="705561"/>
            <a:ext cx="155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ITALIA</a:t>
            </a: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147638"/>
            <a:ext cx="82296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 </a:t>
            </a:r>
            <a:br>
              <a:rPr lang="it-IT" dirty="0" smtClean="0"/>
            </a:b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39486"/>
            <a:ext cx="947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Internet Economy in Italia </a:t>
            </a:r>
            <a:endParaRPr lang="it-IT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9596"/>
            <a:ext cx="96447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6921446" y="983445"/>
            <a:ext cx="4046525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70% </a:t>
            </a:r>
            <a:r>
              <a:rPr lang="it-IT" b="1" dirty="0">
                <a:solidFill>
                  <a:srgbClr val="18376A"/>
                </a:solidFill>
                <a:latin typeface="Ford Antenna" charset="0"/>
                <a:ea typeface="Ford Antenna" charset="0"/>
                <a:cs typeface="Ford Antenna" charset="0"/>
              </a:rPr>
              <a:t>delle PMI ha un sito </a:t>
            </a:r>
            <a:r>
              <a:rPr lang="it-IT" b="1" dirty="0" smtClean="0">
                <a:solidFill>
                  <a:srgbClr val="18376A"/>
                </a:solidFill>
                <a:latin typeface="Ford Antenna" charset="0"/>
                <a:ea typeface="Ford Antenna" charset="0"/>
                <a:cs typeface="Ford Antenna" charset="0"/>
              </a:rPr>
              <a:t>web</a:t>
            </a:r>
          </a:p>
          <a:p>
            <a:endParaRPr lang="it-IT" sz="1050" b="1" dirty="0">
              <a:solidFill>
                <a:prstClr val="black"/>
              </a:solidFill>
              <a:latin typeface="Ford Antenna" charset="0"/>
              <a:ea typeface="Ford Antenna" charset="0"/>
              <a:cs typeface="Ford Antenna" charset="0"/>
            </a:endParaRPr>
          </a:p>
          <a:p>
            <a:r>
              <a:rPr lang="it-IT" b="1" dirty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21% </a:t>
            </a:r>
            <a:r>
              <a:rPr lang="it-IT" b="1" dirty="0">
                <a:solidFill>
                  <a:srgbClr val="18376A"/>
                </a:solidFill>
                <a:latin typeface="Ford Antenna" charset="0"/>
                <a:ea typeface="Ford Antenna" charset="0"/>
                <a:cs typeface="Ford Antenna" charset="0"/>
              </a:rPr>
              <a:t>utilizza i Social </a:t>
            </a:r>
            <a:r>
              <a:rPr lang="it-IT" b="1" dirty="0" smtClean="0">
                <a:solidFill>
                  <a:srgbClr val="18376A"/>
                </a:solidFill>
                <a:latin typeface="Ford Antenna" charset="0"/>
                <a:ea typeface="Ford Antenna" charset="0"/>
                <a:cs typeface="Ford Antenna" charset="0"/>
              </a:rPr>
              <a:t>Media</a:t>
            </a:r>
          </a:p>
          <a:p>
            <a:endParaRPr lang="it-IT" sz="1000" b="1" dirty="0">
              <a:solidFill>
                <a:prstClr val="black"/>
              </a:solidFill>
              <a:latin typeface="Ford Antenna" charset="0"/>
              <a:ea typeface="Ford Antenna" charset="0"/>
              <a:cs typeface="Ford Antenna" charset="0"/>
            </a:endParaRPr>
          </a:p>
          <a:p>
            <a:r>
              <a:rPr lang="it-IT" b="1" dirty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40% </a:t>
            </a:r>
            <a:r>
              <a:rPr lang="it-IT" b="1" dirty="0">
                <a:solidFill>
                  <a:srgbClr val="18376A"/>
                </a:solidFill>
                <a:latin typeface="Ford Antenna" charset="0"/>
                <a:ea typeface="Ford Antenna" charset="0"/>
                <a:cs typeface="Ford Antenna" charset="0"/>
              </a:rPr>
              <a:t>degli imprenditori dichiara che internet non serve</a:t>
            </a:r>
            <a:endParaRPr lang="it-IT" b="1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16" name="Anello 15"/>
          <p:cNvSpPr/>
          <p:nvPr/>
        </p:nvSpPr>
        <p:spPr>
          <a:xfrm>
            <a:off x="6628565" y="1116489"/>
            <a:ext cx="138896" cy="126269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Anello 17"/>
          <p:cNvSpPr/>
          <p:nvPr/>
        </p:nvSpPr>
        <p:spPr>
          <a:xfrm>
            <a:off x="6628565" y="1677604"/>
            <a:ext cx="138896" cy="126269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Anello 18"/>
          <p:cNvSpPr/>
          <p:nvPr/>
        </p:nvSpPr>
        <p:spPr>
          <a:xfrm>
            <a:off x="6635111" y="2215615"/>
            <a:ext cx="138896" cy="126269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0233" y="6028547"/>
            <a:ext cx="3291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2"/>
                </a:solidFill>
              </a:rPr>
              <a:t>Source: ISTAT e Unioncamere</a:t>
            </a:r>
            <a:endParaRPr lang="it-IT" sz="14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81" y="3919187"/>
            <a:ext cx="2226678" cy="153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422">
            <a:off x="2847792" y="3467697"/>
            <a:ext cx="2760931" cy="7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89" y="4382138"/>
            <a:ext cx="2188263" cy="9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02" y="1479891"/>
            <a:ext cx="1799617" cy="207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2041419"/>
            <a:ext cx="2161274" cy="9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0233" y="2561626"/>
            <a:ext cx="4207993" cy="3306280"/>
          </a:xfrm>
          <a:prstGeom prst="rect">
            <a:avLst/>
          </a:prstGeom>
        </p:spPr>
      </p:pic>
      <p:sp>
        <p:nvSpPr>
          <p:cNvPr id="20" name="Rettangolo arrotondato 8"/>
          <p:cNvSpPr/>
          <p:nvPr/>
        </p:nvSpPr>
        <p:spPr>
          <a:xfrm>
            <a:off x="7328497" y="2738554"/>
            <a:ext cx="3171463" cy="188667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1"/>
          <p:cNvSpPr/>
          <p:nvPr/>
        </p:nvSpPr>
        <p:spPr>
          <a:xfrm>
            <a:off x="7386782" y="2820972"/>
            <a:ext cx="3054893" cy="153888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Nei Prossimi </a:t>
            </a:r>
            <a:r>
              <a:rPr lang="it-IT" sz="2000" b="1" dirty="0" smtClean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5</a:t>
            </a:r>
            <a:r>
              <a:rPr lang="it-IT" b="1" dirty="0" smtClean="0">
                <a:solidFill>
                  <a:srgbClr val="18376A"/>
                </a:solidFill>
                <a:latin typeface="Ford Antenna" charset="0"/>
                <a:ea typeface="Ford Antenna" charset="0"/>
                <a:cs typeface="Ford Antenna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Anni</a:t>
            </a:r>
            <a:r>
              <a:rPr lang="it-IT" b="1" dirty="0">
                <a:solidFill>
                  <a:srgbClr val="18376A"/>
                </a:solidFill>
                <a:latin typeface="Ford Antenna" charset="0"/>
                <a:ea typeface="Ford Antenna" charset="0"/>
                <a:cs typeface="Ford Antenna" charset="0"/>
              </a:rPr>
              <a:t>  </a:t>
            </a:r>
            <a:endParaRPr lang="it-IT" b="1" dirty="0" smtClean="0">
              <a:solidFill>
                <a:srgbClr val="18376A"/>
              </a:solidFill>
              <a:latin typeface="Ford Antenna" charset="0"/>
              <a:ea typeface="Ford Antenna" charset="0"/>
              <a:cs typeface="Ford Antenna" charset="0"/>
            </a:endParaRPr>
          </a:p>
          <a:p>
            <a:pPr algn="ctr"/>
            <a:r>
              <a:rPr lang="it-IT" sz="2000" b="1" dirty="0" smtClean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4</a:t>
            </a:r>
            <a:r>
              <a:rPr lang="it-IT" b="1" dirty="0" smtClean="0">
                <a:solidFill>
                  <a:srgbClr val="18376A"/>
                </a:solidFill>
                <a:latin typeface="Ford Antenna" charset="0"/>
                <a:ea typeface="Ford Antenna" charset="0"/>
                <a:cs typeface="Ford Antenna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imprese su </a:t>
            </a:r>
            <a:r>
              <a:rPr lang="it-IT" sz="2000" b="1" dirty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10</a:t>
            </a:r>
            <a:r>
              <a:rPr lang="it-IT" sz="2000" b="1" dirty="0">
                <a:solidFill>
                  <a:srgbClr val="18376A"/>
                </a:solidFill>
                <a:latin typeface="Ford Antenna" charset="0"/>
                <a:ea typeface="Ford Antenna" charset="0"/>
                <a:cs typeface="Ford Antenna" charset="0"/>
              </a:rPr>
              <a:t> </a:t>
            </a:r>
            <a:endParaRPr lang="it-IT" sz="2000" b="1" dirty="0" smtClean="0">
              <a:solidFill>
                <a:srgbClr val="18376A"/>
              </a:solidFill>
              <a:latin typeface="Ford Antenna" charset="0"/>
              <a:ea typeface="Ford Antenna" charset="0"/>
              <a:cs typeface="Ford Antenna" charset="0"/>
            </a:endParaRP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che </a:t>
            </a:r>
            <a:r>
              <a:rPr lang="it-IT" b="1" dirty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non si digitalizzeranno </a:t>
            </a:r>
            <a:endParaRPr lang="it-IT" b="1" dirty="0" smtClean="0">
              <a:solidFill>
                <a:schemeClr val="bg1"/>
              </a:solidFill>
              <a:latin typeface="Ford Antenna" charset="0"/>
              <a:ea typeface="Ford Antenna" charset="0"/>
              <a:cs typeface="Ford Antenna" charset="0"/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u</a:t>
            </a:r>
            <a:r>
              <a:rPr lang="it-IT" b="1" dirty="0" smtClean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sciranno dal business</a:t>
            </a:r>
            <a:endParaRPr lang="it-IT" dirty="0">
              <a:solidFill>
                <a:schemeClr val="bg1"/>
              </a:solidFill>
              <a:latin typeface="Ford Antenna" charset="0"/>
              <a:ea typeface="Ford Antenna" charset="0"/>
              <a:cs typeface="Ford Anten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147638"/>
            <a:ext cx="82296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 </a:t>
            </a:r>
            <a:br>
              <a:rPr lang="it-IT" dirty="0" smtClean="0"/>
            </a:b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39486"/>
            <a:ext cx="947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Ford e la Digital Transformation</a:t>
            </a:r>
            <a:endParaRPr lang="it-IT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80540"/>
            <a:ext cx="96447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1714500"/>
            <a:ext cx="7405722" cy="306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147638"/>
            <a:ext cx="82296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 </a:t>
            </a:r>
            <a:br>
              <a:rPr lang="it-IT" dirty="0" smtClean="0"/>
            </a:b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39486"/>
            <a:ext cx="947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Ford e la Digital Transformation</a:t>
            </a:r>
            <a:endParaRPr lang="it-IT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9596"/>
            <a:ext cx="96447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36768" y="968829"/>
            <a:ext cx="94957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0" dirty="0" smtClean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9</a:t>
            </a:r>
            <a:r>
              <a:rPr lang="it-IT" sz="6000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SU</a:t>
            </a:r>
            <a:r>
              <a:rPr lang="it-IT" sz="13000" dirty="0" smtClean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10 </a:t>
            </a:r>
            <a:r>
              <a:rPr lang="it-IT" sz="8800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CLIENTI</a:t>
            </a:r>
            <a:endParaRPr lang="it-IT" sz="8800" dirty="0">
              <a:solidFill>
                <a:srgbClr val="002060"/>
              </a:solidFill>
              <a:latin typeface="Ford Antenna" charset="0"/>
              <a:ea typeface="Ford Antenna" charset="0"/>
              <a:cs typeface="Ford Antenna" charset="0"/>
            </a:endParaRPr>
          </a:p>
        </p:txBody>
      </p:sp>
      <p:pic>
        <p:nvPicPr>
          <p:cNvPr id="1030" name="Picture 6" descr="http://www.ilsitodimassacarrara.it/sites/default/files/immagini_articoli/accesso-inter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31" y="2921924"/>
            <a:ext cx="3295198" cy="30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supercoloring.com/sites/default/files/styles/coloring_full/public/cif/2009/05/toy-car-coloring-p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91" y="3283321"/>
            <a:ext cx="4169910" cy="23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147638"/>
            <a:ext cx="82296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 </a:t>
            </a:r>
            <a:br>
              <a:rPr lang="it-IT" dirty="0" smtClean="0"/>
            </a:b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39486"/>
            <a:ext cx="947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Ford e la Digital Transformation</a:t>
            </a:r>
            <a:endParaRPr lang="it-IT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9596"/>
            <a:ext cx="96447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5207" y="1017648"/>
            <a:ext cx="71616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0" dirty="0" smtClean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28</a:t>
            </a:r>
            <a:r>
              <a:rPr lang="it-IT" sz="8800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MILIONI</a:t>
            </a:r>
            <a:endParaRPr lang="it-IT" sz="8800" dirty="0">
              <a:solidFill>
                <a:srgbClr val="002060"/>
              </a:solidFill>
              <a:latin typeface="Ford Antenna" charset="0"/>
              <a:ea typeface="Ford Antenna" charset="0"/>
              <a:cs typeface="Ford Antenna" charset="0"/>
            </a:endParaRPr>
          </a:p>
        </p:txBody>
      </p:sp>
      <p:pic>
        <p:nvPicPr>
          <p:cNvPr id="10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23" y="3009418"/>
            <a:ext cx="6892531" cy="2333269"/>
          </a:xfrm>
          <a:prstGeom prst="rect">
            <a:avLst/>
          </a:prstGeom>
        </p:spPr>
      </p:pic>
      <p:pic>
        <p:nvPicPr>
          <p:cNvPr id="11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631" y="3074227"/>
            <a:ext cx="493102" cy="428970"/>
          </a:xfrm>
          <a:prstGeom prst="rect">
            <a:avLst/>
          </a:prstGeom>
        </p:spPr>
      </p:pic>
      <p:sp>
        <p:nvSpPr>
          <p:cNvPr id="13" name="Rettangolo 11"/>
          <p:cNvSpPr/>
          <p:nvPr/>
        </p:nvSpPr>
        <p:spPr>
          <a:xfrm>
            <a:off x="5746220" y="5342687"/>
            <a:ext cx="47693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56ADB8"/>
                </a:solidFill>
                <a:latin typeface="Calibri" charset="0"/>
              </a:rPr>
              <a:t>27</a:t>
            </a:r>
            <a:r>
              <a:rPr lang="it-IT" sz="1400" b="1" dirty="0">
                <a:solidFill>
                  <a:srgbClr val="18376A"/>
                </a:solidFill>
                <a:latin typeface="Calibri" charset="0"/>
              </a:rPr>
              <a:t> </a:t>
            </a:r>
            <a:r>
              <a:rPr lang="it-IT" b="1" dirty="0" smtClean="0">
                <a:solidFill>
                  <a:srgbClr val="18376A"/>
                </a:solidFill>
                <a:latin typeface="Calibri" charset="0"/>
              </a:rPr>
              <a:t>MILIONI DI UTENTI ATTIVI SU FACEBOOK</a:t>
            </a:r>
            <a:endParaRPr lang="it-IT" dirty="0">
              <a:solidFill>
                <a:prstClr val="black"/>
              </a:solidFill>
              <a:latin typeface="Calibri" charset="0"/>
            </a:endParaRPr>
          </a:p>
          <a:p>
            <a:r>
              <a:rPr lang="it-IT" sz="2800" b="1" dirty="0">
                <a:solidFill>
                  <a:srgbClr val="56ADB8"/>
                </a:solidFill>
                <a:latin typeface="Calibri" charset="0"/>
              </a:rPr>
              <a:t>4</a:t>
            </a:r>
            <a:r>
              <a:rPr lang="it-IT" sz="3200" b="1" dirty="0">
                <a:solidFill>
                  <a:srgbClr val="18376A"/>
                </a:solidFill>
                <a:latin typeface="Calibri" charset="0"/>
              </a:rPr>
              <a:t> </a:t>
            </a:r>
            <a:r>
              <a:rPr lang="it-IT" b="1" dirty="0" smtClean="0">
                <a:solidFill>
                  <a:srgbClr val="18376A"/>
                </a:solidFill>
                <a:latin typeface="Calibri" charset="0"/>
              </a:rPr>
              <a:t>ORE DI TEMPO SPESO ONLINE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25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147638"/>
            <a:ext cx="82296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black"/>
                </a:solidFill>
              </a:rPr>
              <a:t> </a:t>
            </a:r>
            <a:br>
              <a:rPr lang="it-IT" dirty="0" smtClean="0">
                <a:solidFill>
                  <a:prstClr val="black"/>
                </a:solidFill>
              </a:rPr>
            </a:b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239486"/>
            <a:ext cx="947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prstClr val="black"/>
                </a:solidFill>
              </a:rPr>
              <a:t>Ford e la Digital Transformation</a:t>
            </a:r>
            <a:endParaRPr lang="it-IT" sz="240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9596"/>
            <a:ext cx="96447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popsci.com/sites/popsci.com/files/styles/large_1x_/public/new-google-logo.jpg?itok=ZdIobG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695">
            <a:off x="7057417" y="4543478"/>
            <a:ext cx="2465972" cy="13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558" y="3014197"/>
            <a:ext cx="3298785" cy="3843801"/>
          </a:xfrm>
          <a:prstGeom prst="rect">
            <a:avLst/>
          </a:prstGeom>
        </p:spPr>
      </p:pic>
      <p:pic>
        <p:nvPicPr>
          <p:cNvPr id="10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28069">
            <a:off x="4126956" y="4745597"/>
            <a:ext cx="965200" cy="381000"/>
          </a:xfrm>
          <a:prstGeom prst="rect">
            <a:avLst/>
          </a:prstGeom>
        </p:spPr>
      </p:pic>
      <p:pic>
        <p:nvPicPr>
          <p:cNvPr id="11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39404">
            <a:off x="7965343" y="3814383"/>
            <a:ext cx="889000" cy="5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046" y="968829"/>
            <a:ext cx="94957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0" dirty="0" smtClean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2</a:t>
            </a:r>
            <a:r>
              <a:rPr lang="it-IT" sz="13800" dirty="0" smtClean="0">
                <a:latin typeface="Ford Antenna" charset="0"/>
                <a:ea typeface="Ford Antenna" charset="0"/>
                <a:cs typeface="Ford Antenna" charset="0"/>
              </a:rPr>
              <a:t> </a:t>
            </a:r>
            <a:r>
              <a:rPr lang="it-IT" sz="8800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MILIONI</a:t>
            </a:r>
            <a:endParaRPr lang="it-IT" sz="8800" dirty="0">
              <a:solidFill>
                <a:srgbClr val="002060"/>
              </a:solidFill>
              <a:latin typeface="Ford Antenna" charset="0"/>
              <a:ea typeface="Ford Antenna" charset="0"/>
              <a:cs typeface="Ford Anten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147638"/>
            <a:ext cx="82296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 </a:t>
            </a:r>
            <a:br>
              <a:rPr lang="it-IT" dirty="0" smtClean="0"/>
            </a:b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39486"/>
            <a:ext cx="947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Ford e la Digital Transformation</a:t>
            </a:r>
            <a:endParaRPr lang="it-IT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9596"/>
            <a:ext cx="96447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1"/>
          <p:cNvSpPr txBox="1"/>
          <p:nvPr/>
        </p:nvSpPr>
        <p:spPr>
          <a:xfrm>
            <a:off x="4352831" y="2060293"/>
            <a:ext cx="5749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DI</a:t>
            </a:r>
          </a:p>
          <a:p>
            <a:pPr algn="ctr"/>
            <a:r>
              <a:rPr lang="it-IT" sz="9600" b="1" dirty="0" smtClean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GITAL </a:t>
            </a:r>
          </a:p>
          <a:p>
            <a:pPr algn="ctr"/>
            <a:r>
              <a:rPr lang="it-IT" sz="9600" b="1" dirty="0" smtClean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FIRST</a:t>
            </a:r>
            <a:endParaRPr lang="it-IT" sz="9600" b="1" dirty="0">
              <a:solidFill>
                <a:schemeClr val="bg1"/>
              </a:solidFill>
              <a:latin typeface="Ford Antenna" charset="0"/>
              <a:ea typeface="Ford Antenna" charset="0"/>
              <a:cs typeface="Ford Antenna" charset="0"/>
            </a:endParaRPr>
          </a:p>
        </p:txBody>
      </p:sp>
      <p:pic>
        <p:nvPicPr>
          <p:cNvPr id="13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738" y="1714306"/>
            <a:ext cx="7717205" cy="31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147638"/>
            <a:ext cx="82296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 </a:t>
            </a:r>
            <a:br>
              <a:rPr lang="it-IT" dirty="0" smtClean="0"/>
            </a:b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39486"/>
            <a:ext cx="947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Digital First</a:t>
            </a:r>
            <a:endParaRPr lang="it-IT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9596"/>
            <a:ext cx="96447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1"/>
          <p:cNvSpPr txBox="1"/>
          <p:nvPr/>
        </p:nvSpPr>
        <p:spPr>
          <a:xfrm>
            <a:off x="4352831" y="2060293"/>
            <a:ext cx="5749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DI</a:t>
            </a:r>
          </a:p>
          <a:p>
            <a:pPr algn="ctr"/>
            <a:r>
              <a:rPr lang="it-IT" sz="9600" b="1" dirty="0" smtClean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GITAL </a:t>
            </a:r>
          </a:p>
          <a:p>
            <a:pPr algn="ctr"/>
            <a:r>
              <a:rPr lang="it-IT" sz="9600" b="1" dirty="0" smtClean="0">
                <a:solidFill>
                  <a:schemeClr val="bg1"/>
                </a:solidFill>
                <a:latin typeface="Ford Antenna" charset="0"/>
                <a:ea typeface="Ford Antenna" charset="0"/>
                <a:cs typeface="Ford Antenna" charset="0"/>
              </a:rPr>
              <a:t>FIRST</a:t>
            </a:r>
            <a:endParaRPr lang="it-IT" sz="9600" b="1" dirty="0">
              <a:solidFill>
                <a:schemeClr val="bg1"/>
              </a:solidFill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13" name="Rettangolo 10"/>
          <p:cNvSpPr/>
          <p:nvPr/>
        </p:nvSpPr>
        <p:spPr>
          <a:xfrm>
            <a:off x="4044774" y="1309517"/>
            <a:ext cx="33558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COMMUNICATION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ATL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DIGITAL/SOCIAL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EARNED</a:t>
            </a:r>
          </a:p>
        </p:txBody>
      </p:sp>
      <p:sp>
        <p:nvSpPr>
          <p:cNvPr id="14" name="Anello 12"/>
          <p:cNvSpPr/>
          <p:nvPr/>
        </p:nvSpPr>
        <p:spPr>
          <a:xfrm>
            <a:off x="3927851" y="1814475"/>
            <a:ext cx="141640" cy="141640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Anello 13"/>
          <p:cNvSpPr/>
          <p:nvPr/>
        </p:nvSpPr>
        <p:spPr>
          <a:xfrm>
            <a:off x="3927851" y="2057543"/>
            <a:ext cx="141640" cy="141640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Anello 15"/>
          <p:cNvSpPr/>
          <p:nvPr/>
        </p:nvSpPr>
        <p:spPr>
          <a:xfrm>
            <a:off x="3927851" y="2310598"/>
            <a:ext cx="141637" cy="134557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027993" y="3296020"/>
            <a:ext cx="33558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OWNED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www.ford.it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DLR WEB SITE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SOCIAL</a:t>
            </a:r>
          </a:p>
        </p:txBody>
      </p:sp>
      <p:sp>
        <p:nvSpPr>
          <p:cNvPr id="18" name="Anello 17"/>
          <p:cNvSpPr/>
          <p:nvPr/>
        </p:nvSpPr>
        <p:spPr>
          <a:xfrm>
            <a:off x="7645394" y="4045655"/>
            <a:ext cx="141640" cy="141640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Anello 18"/>
          <p:cNvSpPr/>
          <p:nvPr/>
        </p:nvSpPr>
        <p:spPr>
          <a:xfrm>
            <a:off x="3911756" y="4055621"/>
            <a:ext cx="141640" cy="141640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Anello 19"/>
          <p:cNvSpPr/>
          <p:nvPr/>
        </p:nvSpPr>
        <p:spPr>
          <a:xfrm>
            <a:off x="3911756" y="4308676"/>
            <a:ext cx="141637" cy="134557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7763545" y="3307636"/>
            <a:ext cx="33558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56ADB8"/>
                </a:solidFill>
                <a:latin typeface="Ford Antenna" charset="0"/>
                <a:ea typeface="Ford Antenna" charset="0"/>
                <a:cs typeface="Ford Antenna" charset="0"/>
              </a:rPr>
              <a:t>CRM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LEAD MNGT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CUSTOMER CARE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Ford Antenna" charset="0"/>
                <a:ea typeface="Ford Antenna" charset="0"/>
                <a:cs typeface="Ford Antenna" charset="0"/>
              </a:rPr>
              <a:t>SOCIAL CRM</a:t>
            </a:r>
          </a:p>
        </p:txBody>
      </p:sp>
      <p:sp>
        <p:nvSpPr>
          <p:cNvPr id="23" name="Anello 33"/>
          <p:cNvSpPr/>
          <p:nvPr/>
        </p:nvSpPr>
        <p:spPr>
          <a:xfrm>
            <a:off x="7645394" y="3779437"/>
            <a:ext cx="141640" cy="141640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Anello 34"/>
          <p:cNvSpPr/>
          <p:nvPr/>
        </p:nvSpPr>
        <p:spPr>
          <a:xfrm>
            <a:off x="7645394" y="4335023"/>
            <a:ext cx="141640" cy="141640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7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567" y="802289"/>
            <a:ext cx="984723" cy="732230"/>
          </a:xfrm>
          <a:prstGeom prst="rect">
            <a:avLst/>
          </a:prstGeom>
        </p:spPr>
      </p:pic>
      <p:pic>
        <p:nvPicPr>
          <p:cNvPr id="28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779" y="1272202"/>
            <a:ext cx="2879581" cy="1570681"/>
          </a:xfrm>
          <a:prstGeom prst="rect">
            <a:avLst/>
          </a:prstGeom>
        </p:spPr>
      </p:pic>
      <p:pic>
        <p:nvPicPr>
          <p:cNvPr id="29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658913" y="2949116"/>
            <a:ext cx="1145725" cy="819722"/>
          </a:xfrm>
          <a:prstGeom prst="rect">
            <a:avLst/>
          </a:prstGeom>
        </p:spPr>
      </p:pic>
      <p:pic>
        <p:nvPicPr>
          <p:cNvPr id="33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168" y="3221979"/>
            <a:ext cx="1768094" cy="1389217"/>
          </a:xfrm>
          <a:prstGeom prst="rect">
            <a:avLst/>
          </a:prstGeom>
        </p:spPr>
      </p:pic>
      <p:pic>
        <p:nvPicPr>
          <p:cNvPr id="34" name="Immagin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0185" y="2978214"/>
            <a:ext cx="397317" cy="761525"/>
          </a:xfrm>
          <a:prstGeom prst="rect">
            <a:avLst/>
          </a:prstGeom>
        </p:spPr>
      </p:pic>
      <p:pic>
        <p:nvPicPr>
          <p:cNvPr id="35" name="Immagin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69292">
            <a:off x="5111899" y="5202874"/>
            <a:ext cx="451673" cy="451673"/>
          </a:xfrm>
          <a:prstGeom prst="rect">
            <a:avLst/>
          </a:prstGeom>
        </p:spPr>
      </p:pic>
      <p:sp>
        <p:nvSpPr>
          <p:cNvPr id="36" name="Ovale 27"/>
          <p:cNvSpPr/>
          <p:nvPr/>
        </p:nvSpPr>
        <p:spPr>
          <a:xfrm>
            <a:off x="5041823" y="5845818"/>
            <a:ext cx="57294" cy="5814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" name="Immagin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5472" y="3494905"/>
            <a:ext cx="749300" cy="914400"/>
          </a:xfrm>
          <a:prstGeom prst="rect">
            <a:avLst/>
          </a:prstGeom>
        </p:spPr>
      </p:pic>
      <p:cxnSp>
        <p:nvCxnSpPr>
          <p:cNvPr id="38" name="Connettore 2 32"/>
          <p:cNvCxnSpPr/>
          <p:nvPr/>
        </p:nvCxnSpPr>
        <p:spPr>
          <a:xfrm flipV="1">
            <a:off x="6763803" y="2712516"/>
            <a:ext cx="0" cy="55958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40"/>
          <p:cNvCxnSpPr/>
          <p:nvPr/>
        </p:nvCxnSpPr>
        <p:spPr>
          <a:xfrm flipH="1">
            <a:off x="5873240" y="3848063"/>
            <a:ext cx="449481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42"/>
          <p:cNvCxnSpPr/>
          <p:nvPr/>
        </p:nvCxnSpPr>
        <p:spPr>
          <a:xfrm>
            <a:off x="7215572" y="3830237"/>
            <a:ext cx="284822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4"/>
          <p:cNvCxnSpPr/>
          <p:nvPr/>
        </p:nvCxnSpPr>
        <p:spPr>
          <a:xfrm>
            <a:off x="6790122" y="4601241"/>
            <a:ext cx="0" cy="68195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nello 46"/>
          <p:cNvSpPr/>
          <p:nvPr/>
        </p:nvSpPr>
        <p:spPr>
          <a:xfrm>
            <a:off x="3911756" y="3801621"/>
            <a:ext cx="141640" cy="141640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4" name="Immagin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590469" y="5850304"/>
            <a:ext cx="2062325" cy="695302"/>
          </a:xfrm>
          <a:prstGeom prst="rect">
            <a:avLst/>
          </a:prstGeom>
        </p:spPr>
      </p:pic>
      <p:pic>
        <p:nvPicPr>
          <p:cNvPr id="45" name="Immagin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6909" y="5666105"/>
            <a:ext cx="404608" cy="851071"/>
          </a:xfrm>
          <a:prstGeom prst="rect">
            <a:avLst/>
          </a:prstGeom>
        </p:spPr>
      </p:pic>
      <p:sp>
        <p:nvSpPr>
          <p:cNvPr id="46" name="Ovale 27"/>
          <p:cNvSpPr/>
          <p:nvPr/>
        </p:nvSpPr>
        <p:spPr>
          <a:xfrm>
            <a:off x="5194223" y="5998218"/>
            <a:ext cx="57294" cy="5814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Immagin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9071" y="2889622"/>
            <a:ext cx="2591197" cy="10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186</Words>
  <Application>Microsoft Office PowerPoint</Application>
  <PresentationFormat>Personalizzato</PresentationFormat>
  <Paragraphs>72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Tema di Office</vt:lpstr>
      <vt:lpstr>1_Tema di Office</vt:lpstr>
      <vt:lpstr>2_Tema di Office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Pellegrini</dc:creator>
  <cp:lastModifiedBy>Condicelli Ilaria</cp:lastModifiedBy>
  <cp:revision>53</cp:revision>
  <dcterms:created xsi:type="dcterms:W3CDTF">2016-06-10T09:52:20Z</dcterms:created>
  <dcterms:modified xsi:type="dcterms:W3CDTF">2016-06-17T11:32:57Z</dcterms:modified>
</cp:coreProperties>
</file>