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6"/>
  </p:notesMasterIdLst>
  <p:sldIdLst>
    <p:sldId id="336" r:id="rId2"/>
    <p:sldId id="337" r:id="rId3"/>
    <p:sldId id="338" r:id="rId4"/>
    <p:sldId id="340" r:id="rId5"/>
    <p:sldId id="353" r:id="rId6"/>
    <p:sldId id="354" r:id="rId7"/>
    <p:sldId id="355" r:id="rId8"/>
    <p:sldId id="356" r:id="rId9"/>
    <p:sldId id="359" r:id="rId10"/>
    <p:sldId id="364" r:id="rId11"/>
    <p:sldId id="357" r:id="rId12"/>
    <p:sldId id="363" r:id="rId13"/>
    <p:sldId id="358" r:id="rId14"/>
    <p:sldId id="339" r:id="rId15"/>
  </p:sldIdLst>
  <p:sldSz cx="9144000" cy="5143500" type="screen16x9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pos="158" userDrawn="1">
          <p15:clr>
            <a:srgbClr val="A4A3A4"/>
          </p15:clr>
        </p15:guide>
        <p15:guide id="5" orient="horz" pos="1121" userDrawn="1">
          <p15:clr>
            <a:srgbClr val="A4A3A4"/>
          </p15:clr>
        </p15:guide>
        <p15:guide id="6" orient="horz" pos="20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B6"/>
    <a:srgbClr val="C1001F"/>
    <a:srgbClr val="FEEADA"/>
    <a:srgbClr val="FEDCC1"/>
    <a:srgbClr val="ED1C24"/>
    <a:srgbClr val="00334C"/>
    <a:srgbClr val="930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6" autoAdjust="0"/>
    <p:restoredTop sz="94681" autoAdjust="0"/>
  </p:normalViewPr>
  <p:slideViewPr>
    <p:cSldViewPr snapToGrid="0" snapToObjects="1">
      <p:cViewPr varScale="1">
        <p:scale>
          <a:sx n="146" d="100"/>
          <a:sy n="146" d="100"/>
        </p:scale>
        <p:origin x="582" y="108"/>
      </p:cViewPr>
      <p:guideLst>
        <p:guide orient="horz" pos="2890"/>
        <p:guide pos="2880"/>
        <p:guide pos="5602"/>
        <p:guide pos="158"/>
        <p:guide orient="horz" pos="1121"/>
        <p:guide orient="horz" pos="20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5767-49D1-4C01-80BB-FE2B1944AE62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06A90-05B0-4A61-BCFD-1CBDCC9E273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2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86E4BAF-FB6F-4988-8B8A-4650C3AD2D70}"/>
              </a:ext>
            </a:extLst>
          </p:cNvPr>
          <p:cNvGrpSpPr/>
          <p:nvPr userDrawn="1"/>
        </p:nvGrpSpPr>
        <p:grpSpPr>
          <a:xfrm>
            <a:off x="237245" y="149416"/>
            <a:ext cx="8731238" cy="4897060"/>
            <a:chOff x="237245" y="149416"/>
            <a:chExt cx="8731238" cy="4897060"/>
          </a:xfrm>
        </p:grpSpPr>
        <p:pic>
          <p:nvPicPr>
            <p:cNvPr id="28" name="Immagine 50">
              <a:extLst>
                <a:ext uri="{FF2B5EF4-FFF2-40B4-BE49-F238E27FC236}">
                  <a16:creationId xmlns:a16="http://schemas.microsoft.com/office/drawing/2014/main" id="{184C9B93-333B-4DEE-A34B-3772815146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82365"/>
            <a:stretch/>
          </p:blipFill>
          <p:spPr>
            <a:xfrm>
              <a:off x="237245" y="761172"/>
              <a:ext cx="2502426" cy="2405693"/>
            </a:xfrm>
            <a:prstGeom prst="rect">
              <a:avLst/>
            </a:prstGeom>
          </p:spPr>
        </p:pic>
        <p:pic>
          <p:nvPicPr>
            <p:cNvPr id="29" name="Immagine 62">
              <a:extLst>
                <a:ext uri="{FF2B5EF4-FFF2-40B4-BE49-F238E27FC236}">
                  <a16:creationId xmlns:a16="http://schemas.microsoft.com/office/drawing/2014/main" id="{DAF53093-CA5F-4868-B0FC-8538A771EC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31875" y="761628"/>
              <a:ext cx="6170915" cy="2405693"/>
            </a:xfrm>
            <a:prstGeom prst="rect">
              <a:avLst/>
            </a:prstGeom>
          </p:spPr>
        </p:pic>
        <p:sp>
          <p:nvSpPr>
            <p:cNvPr id="30" name="Rettangolo 30">
              <a:extLst>
                <a:ext uri="{FF2B5EF4-FFF2-40B4-BE49-F238E27FC236}">
                  <a16:creationId xmlns:a16="http://schemas.microsoft.com/office/drawing/2014/main" id="{C3A86B5D-2D91-4E14-B174-40AB14CF886B}"/>
                </a:ext>
              </a:extLst>
            </p:cNvPr>
            <p:cNvSpPr/>
            <p:nvPr userDrawn="1"/>
          </p:nvSpPr>
          <p:spPr>
            <a:xfrm>
              <a:off x="237245" y="3193486"/>
              <a:ext cx="8665545" cy="1141853"/>
            </a:xfrm>
            <a:prstGeom prst="rect">
              <a:avLst/>
            </a:prstGeom>
            <a:solidFill>
              <a:srgbClr val="FEE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0"/>
            </a:p>
          </p:txBody>
        </p:sp>
        <p:pic>
          <p:nvPicPr>
            <p:cNvPr id="32" name="Immagine 37">
              <a:extLst>
                <a:ext uri="{FF2B5EF4-FFF2-40B4-BE49-F238E27FC236}">
                  <a16:creationId xmlns:a16="http://schemas.microsoft.com/office/drawing/2014/main" id="{9DAB7455-4DB9-4A67-88AF-B50D25DB2E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2948" y="206832"/>
              <a:ext cx="984776" cy="333694"/>
            </a:xfrm>
            <a:prstGeom prst="rect">
              <a:avLst/>
            </a:prstGeom>
          </p:spPr>
        </p:pic>
        <p:pic>
          <p:nvPicPr>
            <p:cNvPr id="34" name="Immagine 47">
              <a:extLst>
                <a:ext uri="{FF2B5EF4-FFF2-40B4-BE49-F238E27FC236}">
                  <a16:creationId xmlns:a16="http://schemas.microsoft.com/office/drawing/2014/main" id="{3B41BF61-3F32-4F19-B067-E06C74DB88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784683" y="149416"/>
              <a:ext cx="1183800" cy="369596"/>
            </a:xfrm>
            <a:prstGeom prst="rect">
              <a:avLst/>
            </a:prstGeom>
          </p:spPr>
        </p:pic>
        <p:pic>
          <p:nvPicPr>
            <p:cNvPr id="35" name="Immagine 61">
              <a:extLst>
                <a:ext uri="{FF2B5EF4-FFF2-40B4-BE49-F238E27FC236}">
                  <a16:creationId xmlns:a16="http://schemas.microsoft.com/office/drawing/2014/main" id="{E7E1FFCD-C26D-431A-9637-B58BD165B6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83538" y="3491039"/>
              <a:ext cx="964041" cy="358345"/>
            </a:xfrm>
            <a:prstGeom prst="rect">
              <a:avLst/>
            </a:prstGeom>
          </p:spPr>
        </p:pic>
        <p:sp>
          <p:nvSpPr>
            <p:cNvPr id="36" name="Rettangolo 64">
              <a:extLst>
                <a:ext uri="{FF2B5EF4-FFF2-40B4-BE49-F238E27FC236}">
                  <a16:creationId xmlns:a16="http://schemas.microsoft.com/office/drawing/2014/main" id="{59DBBA1A-F09C-4EEA-AD0D-11F5B0356312}"/>
                </a:ext>
              </a:extLst>
            </p:cNvPr>
            <p:cNvSpPr/>
            <p:nvPr userDrawn="1"/>
          </p:nvSpPr>
          <p:spPr>
            <a:xfrm>
              <a:off x="237245" y="4370249"/>
              <a:ext cx="8665545" cy="376919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0"/>
            </a:p>
          </p:txBody>
        </p:sp>
        <p:sp>
          <p:nvSpPr>
            <p:cNvPr id="37" name="CasellaDiTesto 54">
              <a:extLst>
                <a:ext uri="{FF2B5EF4-FFF2-40B4-BE49-F238E27FC236}">
                  <a16:creationId xmlns:a16="http://schemas.microsoft.com/office/drawing/2014/main" id="{B4D4574B-93CA-4EEA-8414-155997935EE3}"/>
                </a:ext>
              </a:extLst>
            </p:cNvPr>
            <p:cNvSpPr txBox="1"/>
            <p:nvPr userDrawn="1"/>
          </p:nvSpPr>
          <p:spPr>
            <a:xfrm>
              <a:off x="2037910" y="3272721"/>
              <a:ext cx="13191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800" b="0" i="0" dirty="0" err="1">
                  <a:solidFill>
                    <a:schemeClr val="tx1"/>
                  </a:solidFill>
                  <a:latin typeface="Conduit ITC Light" panose="02000506040000020004" pitchFamily="2" charset="0"/>
                  <a:cs typeface="Conduit ITC Light"/>
                </a:rPr>
                <a:t>Official</a:t>
              </a:r>
              <a:r>
                <a:rPr lang="it-IT" sz="800" b="0" i="0" dirty="0">
                  <a:solidFill>
                    <a:schemeClr val="tx1"/>
                  </a:solidFill>
                  <a:latin typeface="Conduit ITC Light" panose="02000506040000020004" pitchFamily="2" charset="0"/>
                  <a:cs typeface="Conduit ITC Light"/>
                </a:rPr>
                <a:t> Sponsor</a:t>
              </a:r>
            </a:p>
          </p:txBody>
        </p:sp>
        <p:cxnSp>
          <p:nvCxnSpPr>
            <p:cNvPr id="39" name="Connettore diritto 57">
              <a:extLst>
                <a:ext uri="{FF2B5EF4-FFF2-40B4-BE49-F238E27FC236}">
                  <a16:creationId xmlns:a16="http://schemas.microsoft.com/office/drawing/2014/main" id="{31D1F052-2233-4477-8070-434F4FB96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20491" y="3480917"/>
              <a:ext cx="3371307" cy="0"/>
            </a:xfrm>
            <a:prstGeom prst="line">
              <a:avLst/>
            </a:prstGeom>
            <a:ln w="635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Immagine 2">
              <a:extLst>
                <a:ext uri="{FF2B5EF4-FFF2-40B4-BE49-F238E27FC236}">
                  <a16:creationId xmlns:a16="http://schemas.microsoft.com/office/drawing/2014/main" id="{FF122D78-A0B6-4ED5-A97D-BC89315C6A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50552" y="4809377"/>
              <a:ext cx="851354" cy="237099"/>
            </a:xfrm>
            <a:prstGeom prst="rect">
              <a:avLst/>
            </a:prstGeom>
          </p:spPr>
        </p:pic>
        <p:pic>
          <p:nvPicPr>
            <p:cNvPr id="41" name="Immagine 32">
              <a:extLst>
                <a:ext uri="{FF2B5EF4-FFF2-40B4-BE49-F238E27FC236}">
                  <a16:creationId xmlns:a16="http://schemas.microsoft.com/office/drawing/2014/main" id="{8A3CC8FF-50B6-4888-9243-6C98E6E33C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261110" y="3668011"/>
              <a:ext cx="1436500" cy="183586"/>
            </a:xfrm>
            <a:prstGeom prst="rect">
              <a:avLst/>
            </a:prstGeom>
          </p:spPr>
        </p:pic>
        <p:pic>
          <p:nvPicPr>
            <p:cNvPr id="42" name="Immagine 66">
              <a:extLst>
                <a:ext uri="{FF2B5EF4-FFF2-40B4-BE49-F238E27FC236}">
                  <a16:creationId xmlns:a16="http://schemas.microsoft.com/office/drawing/2014/main" id="{07FE1B33-4182-4C50-988A-35A45A40DE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08913" y="3577256"/>
              <a:ext cx="701317" cy="249578"/>
            </a:xfrm>
            <a:prstGeom prst="rect">
              <a:avLst/>
            </a:prstGeom>
          </p:spPr>
        </p:pic>
        <p:pic>
          <p:nvPicPr>
            <p:cNvPr id="43" name="Immagine 67">
              <a:extLst>
                <a:ext uri="{FF2B5EF4-FFF2-40B4-BE49-F238E27FC236}">
                  <a16:creationId xmlns:a16="http://schemas.microsoft.com/office/drawing/2014/main" id="{9DDC03A3-73E5-4DD9-B8D2-7D3E4E4B4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5773001" y="3557493"/>
              <a:ext cx="576127" cy="360080"/>
            </a:xfrm>
            <a:prstGeom prst="rect">
              <a:avLst/>
            </a:prstGeom>
          </p:spPr>
        </p:pic>
        <p:cxnSp>
          <p:nvCxnSpPr>
            <p:cNvPr id="44" name="Connettore diritto 68">
              <a:extLst>
                <a:ext uri="{FF2B5EF4-FFF2-40B4-BE49-F238E27FC236}">
                  <a16:creationId xmlns:a16="http://schemas.microsoft.com/office/drawing/2014/main" id="{3DF9C5E3-54F0-45CD-BE1D-5C62FA5EE5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41780" y="3480917"/>
              <a:ext cx="1657182" cy="0"/>
            </a:xfrm>
            <a:prstGeom prst="line">
              <a:avLst/>
            </a:prstGeom>
            <a:ln w="635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CasellaDiTesto 45">
              <a:extLst>
                <a:ext uri="{FF2B5EF4-FFF2-40B4-BE49-F238E27FC236}">
                  <a16:creationId xmlns:a16="http://schemas.microsoft.com/office/drawing/2014/main" id="{B5472276-E2AB-44AE-8311-912560278191}"/>
                </a:ext>
              </a:extLst>
            </p:cNvPr>
            <p:cNvSpPr txBox="1"/>
            <p:nvPr userDrawn="1"/>
          </p:nvSpPr>
          <p:spPr>
            <a:xfrm>
              <a:off x="270275" y="3272721"/>
              <a:ext cx="13191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800" b="0" i="0" dirty="0">
                  <a:solidFill>
                    <a:schemeClr val="tx1"/>
                  </a:solidFill>
                  <a:latin typeface="Conduit ITC Light" panose="02000506040000020004" pitchFamily="2" charset="0"/>
                  <a:cs typeface="Conduit ITC Light"/>
                </a:rPr>
                <a:t>In collaborazione con</a:t>
              </a:r>
            </a:p>
          </p:txBody>
        </p:sp>
        <p:pic>
          <p:nvPicPr>
            <p:cNvPr id="47" name="Immagine 63">
              <a:extLst>
                <a:ext uri="{FF2B5EF4-FFF2-40B4-BE49-F238E27FC236}">
                  <a16:creationId xmlns:a16="http://schemas.microsoft.com/office/drawing/2014/main" id="{B82C333D-3403-460C-88DF-C6A5F7332E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341780" y="1069023"/>
              <a:ext cx="5518409" cy="1807279"/>
            </a:xfrm>
            <a:prstGeom prst="rect">
              <a:avLst/>
            </a:prstGeom>
          </p:spPr>
        </p:pic>
        <p:sp>
          <p:nvSpPr>
            <p:cNvPr id="49" name="CasellaDiTesto 52">
              <a:extLst>
                <a:ext uri="{FF2B5EF4-FFF2-40B4-BE49-F238E27FC236}">
                  <a16:creationId xmlns:a16="http://schemas.microsoft.com/office/drawing/2014/main" id="{B3BEC90C-3F8A-48ED-AD3B-F6BDF04D138C}"/>
                </a:ext>
              </a:extLst>
            </p:cNvPr>
            <p:cNvSpPr txBox="1"/>
            <p:nvPr userDrawn="1"/>
          </p:nvSpPr>
          <p:spPr>
            <a:xfrm>
              <a:off x="5682332" y="3272721"/>
              <a:ext cx="13191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800" b="0" i="0" dirty="0" err="1">
                  <a:solidFill>
                    <a:schemeClr val="tx1"/>
                  </a:solidFill>
                  <a:latin typeface="Conduit ITC Light" panose="02000506040000020004" pitchFamily="2" charset="0"/>
                  <a:cs typeface="Conduit ITC Light"/>
                </a:rPr>
                <a:t>Exhibitor</a:t>
              </a:r>
              <a:endParaRPr lang="it-IT" sz="800" b="0" i="0" dirty="0">
                <a:solidFill>
                  <a:schemeClr val="tx1"/>
                </a:solidFill>
                <a:latin typeface="Conduit ITC Light" panose="02000506040000020004" pitchFamily="2" charset="0"/>
                <a:cs typeface="Conduit ITC Light"/>
              </a:endParaRPr>
            </a:p>
          </p:txBody>
        </p:sp>
        <p:cxnSp>
          <p:nvCxnSpPr>
            <p:cNvPr id="50" name="Connettore diritto 53">
              <a:extLst>
                <a:ext uri="{FF2B5EF4-FFF2-40B4-BE49-F238E27FC236}">
                  <a16:creationId xmlns:a16="http://schemas.microsoft.com/office/drawing/2014/main" id="{9A0BD4F4-61BB-4B20-8721-7806E19FD9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73001" y="3480917"/>
              <a:ext cx="800905" cy="0"/>
            </a:xfrm>
            <a:prstGeom prst="line">
              <a:avLst/>
            </a:prstGeom>
            <a:ln w="635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52" name="Immagine 55">
              <a:extLst>
                <a:ext uri="{FF2B5EF4-FFF2-40B4-BE49-F238E27FC236}">
                  <a16:creationId xmlns:a16="http://schemas.microsoft.com/office/drawing/2014/main" id="{76E6B75F-487D-4C55-BDCC-7E6F89411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6812539" y="3555017"/>
              <a:ext cx="647202" cy="447883"/>
            </a:xfrm>
            <a:prstGeom prst="rect">
              <a:avLst/>
            </a:prstGeom>
          </p:spPr>
        </p:pic>
        <p:sp>
          <p:nvSpPr>
            <p:cNvPr id="60" name="CasellaDiTesto 56">
              <a:extLst>
                <a:ext uri="{FF2B5EF4-FFF2-40B4-BE49-F238E27FC236}">
                  <a16:creationId xmlns:a16="http://schemas.microsoft.com/office/drawing/2014/main" id="{1A51266E-5C12-4CD1-A0F6-C1C31DBBBA50}"/>
                </a:ext>
              </a:extLst>
            </p:cNvPr>
            <p:cNvSpPr txBox="1"/>
            <p:nvPr userDrawn="1"/>
          </p:nvSpPr>
          <p:spPr>
            <a:xfrm>
              <a:off x="6593743" y="3272721"/>
              <a:ext cx="13191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800" b="0" i="0" dirty="0">
                  <a:solidFill>
                    <a:schemeClr val="tx1"/>
                  </a:solidFill>
                  <a:latin typeface="Conduit ITC Light" panose="02000506040000020004" pitchFamily="2" charset="0"/>
                  <a:cs typeface="Conduit ITC Light"/>
                </a:rPr>
                <a:t>Con la partecipazione</a:t>
              </a:r>
            </a:p>
          </p:txBody>
        </p:sp>
        <p:cxnSp>
          <p:nvCxnSpPr>
            <p:cNvPr id="61" name="Connettore diritto 58">
              <a:extLst>
                <a:ext uri="{FF2B5EF4-FFF2-40B4-BE49-F238E27FC236}">
                  <a16:creationId xmlns:a16="http://schemas.microsoft.com/office/drawing/2014/main" id="{5A8C7AE1-97FB-49CF-9EA8-EFD08A61CD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6324" y="3480917"/>
              <a:ext cx="958098" cy="1"/>
            </a:xfrm>
            <a:prstGeom prst="line">
              <a:avLst/>
            </a:prstGeom>
            <a:ln w="635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66" name="Immagine 74">
              <a:extLst>
                <a:ext uri="{FF2B5EF4-FFF2-40B4-BE49-F238E27FC236}">
                  <a16:creationId xmlns:a16="http://schemas.microsoft.com/office/drawing/2014/main" id="{B78CB154-6420-492E-B0F1-A7C5FC3F36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7762707" y="3706915"/>
              <a:ext cx="1084877" cy="153227"/>
            </a:xfrm>
            <a:prstGeom prst="rect">
              <a:avLst/>
            </a:prstGeom>
          </p:spPr>
        </p:pic>
        <p:sp>
          <p:nvSpPr>
            <p:cNvPr id="70" name="CasellaDiTesto 75">
              <a:extLst>
                <a:ext uri="{FF2B5EF4-FFF2-40B4-BE49-F238E27FC236}">
                  <a16:creationId xmlns:a16="http://schemas.microsoft.com/office/drawing/2014/main" id="{BD75CA5B-48D4-496F-A79E-2334BCABC42E}"/>
                </a:ext>
              </a:extLst>
            </p:cNvPr>
            <p:cNvSpPr txBox="1"/>
            <p:nvPr userDrawn="1"/>
          </p:nvSpPr>
          <p:spPr>
            <a:xfrm>
              <a:off x="7673370" y="3272721"/>
              <a:ext cx="10588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800" b="0" i="0" dirty="0">
                  <a:solidFill>
                    <a:schemeClr val="tx1"/>
                  </a:solidFill>
                  <a:latin typeface="Conduit ITC Light" panose="02000506040000020004" pitchFamily="2" charset="0"/>
                  <a:cs typeface="Conduit ITC Light"/>
                </a:rPr>
                <a:t>Con il contributo di</a:t>
              </a:r>
            </a:p>
          </p:txBody>
        </p:sp>
        <p:cxnSp>
          <p:nvCxnSpPr>
            <p:cNvPr id="71" name="Connettore diritto 76">
              <a:extLst>
                <a:ext uri="{FF2B5EF4-FFF2-40B4-BE49-F238E27FC236}">
                  <a16:creationId xmlns:a16="http://schemas.microsoft.com/office/drawing/2014/main" id="{CC49EB18-36C7-4B65-BE07-610E157286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55951" y="3480916"/>
              <a:ext cx="769064" cy="0"/>
            </a:xfrm>
            <a:prstGeom prst="line">
              <a:avLst/>
            </a:prstGeom>
            <a:ln w="635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72" name="Immagine 25">
              <a:extLst>
                <a:ext uri="{FF2B5EF4-FFF2-40B4-BE49-F238E27FC236}">
                  <a16:creationId xmlns:a16="http://schemas.microsoft.com/office/drawing/2014/main" id="{DA67DF3B-D9C1-4099-9F44-94CE0989D1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/>
            <a:srcRect b="-8255"/>
            <a:stretch/>
          </p:blipFill>
          <p:spPr>
            <a:xfrm>
              <a:off x="1369555" y="3649037"/>
              <a:ext cx="629407" cy="378981"/>
            </a:xfrm>
            <a:prstGeom prst="rect">
              <a:avLst/>
            </a:prstGeom>
          </p:spPr>
        </p:pic>
        <p:pic>
          <p:nvPicPr>
            <p:cNvPr id="73" name="Immagine 29">
              <a:extLst>
                <a:ext uri="{FF2B5EF4-FFF2-40B4-BE49-F238E27FC236}">
                  <a16:creationId xmlns:a16="http://schemas.microsoft.com/office/drawing/2014/main" id="{0842660C-47B5-4E50-AA58-EBB2A8601C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2077132" y="3584762"/>
              <a:ext cx="1072675" cy="441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62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BC525D9D-E4DC-446E-93B6-0577B82DC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90" y="1801641"/>
            <a:ext cx="8633222" cy="279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AD23B35B-D310-49DA-9B65-D9C6D5022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220" y="4731127"/>
            <a:ext cx="4073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8F3F-BE5B-0249-961B-3C19BF2D3CA8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501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858861A0-26B8-4037-A7CB-F636780E9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5182" y="4667756"/>
            <a:ext cx="4934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8F3F-BE5B-0249-961B-3C19BF2D3CA8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714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5390" y="1834291"/>
            <a:ext cx="8633222" cy="2760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415182" y="4804678"/>
            <a:ext cx="4934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8F3F-BE5B-0249-961B-3C19BF2D3C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255390" y="315534"/>
            <a:ext cx="8633222" cy="1335845"/>
          </a:xfrm>
          <a:prstGeom prst="rect">
            <a:avLst/>
          </a:prstGeom>
          <a:solidFill>
            <a:srgbClr val="FEE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DDA42FE-3FC4-4A82-8D9E-27C63D1EE2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0527" r="18378"/>
          <a:stretch/>
        </p:blipFill>
        <p:spPr>
          <a:xfrm>
            <a:off x="6864439" y="325292"/>
            <a:ext cx="2033638" cy="1297648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D12F8F1-1FB0-4E69-9580-49A5370C69A2}"/>
              </a:ext>
            </a:extLst>
          </p:cNvPr>
          <p:cNvSpPr/>
          <p:nvPr userDrawn="1"/>
        </p:nvSpPr>
        <p:spPr>
          <a:xfrm>
            <a:off x="255390" y="1622940"/>
            <a:ext cx="8653206" cy="12991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7BE6889-3B56-447B-86C1-E0B1FB7BB67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801" y="358451"/>
            <a:ext cx="4506382" cy="1475840"/>
          </a:xfrm>
          <a:prstGeom prst="rect">
            <a:avLst/>
          </a:prstGeom>
        </p:spPr>
      </p:pic>
      <p:pic>
        <p:nvPicPr>
          <p:cNvPr id="10" name="Immagine 7">
            <a:extLst>
              <a:ext uri="{FF2B5EF4-FFF2-40B4-BE49-F238E27FC236}">
                <a16:creationId xmlns:a16="http://schemas.microsoft.com/office/drawing/2014/main" id="{C97F56BE-3413-4868-B305-A6F86CEE85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0" y="4601634"/>
            <a:ext cx="2260035" cy="4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9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457189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88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443F3B0-E411-48EB-82F1-E1E6F7B76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6129" y="4790281"/>
            <a:ext cx="493414" cy="32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8F3F-BE5B-0249-961B-3C19BF2D3CA8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0E5F5DDA-2E12-40BC-AB19-D8C4FB0923FA}"/>
              </a:ext>
            </a:extLst>
          </p:cNvPr>
          <p:cNvSpPr txBox="1">
            <a:spLocks/>
          </p:cNvSpPr>
          <p:nvPr/>
        </p:nvSpPr>
        <p:spPr>
          <a:xfrm>
            <a:off x="224037" y="1713416"/>
            <a:ext cx="8633222" cy="447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A5B6"/>
                </a:solidFill>
              </a:rPr>
              <a:t>Quali modalità di finanziamento della Piattaforma?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DD6AB4-E9FF-41AF-9248-4648913F1A37}"/>
              </a:ext>
            </a:extLst>
          </p:cNvPr>
          <p:cNvGrpSpPr/>
          <p:nvPr/>
        </p:nvGrpSpPr>
        <p:grpSpPr>
          <a:xfrm>
            <a:off x="1933341" y="2110490"/>
            <a:ext cx="5444036" cy="2845254"/>
            <a:chOff x="1933341" y="2110490"/>
            <a:chExt cx="5444036" cy="2845254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A29A272-CF16-4D71-8BB2-F30666AC9604}"/>
                </a:ext>
              </a:extLst>
            </p:cNvPr>
            <p:cNvSpPr/>
            <p:nvPr/>
          </p:nvSpPr>
          <p:spPr>
            <a:xfrm>
              <a:off x="2302535" y="2182239"/>
              <a:ext cx="1947893" cy="276113"/>
            </a:xfrm>
            <a:custGeom>
              <a:avLst/>
              <a:gdLst>
                <a:gd name="connsiteX0" fmla="*/ 0 w 2115654"/>
                <a:gd name="connsiteY0" fmla="*/ 63852 h 638516"/>
                <a:gd name="connsiteX1" fmla="*/ 63852 w 2115654"/>
                <a:gd name="connsiteY1" fmla="*/ 0 h 638516"/>
                <a:gd name="connsiteX2" fmla="*/ 2051802 w 2115654"/>
                <a:gd name="connsiteY2" fmla="*/ 0 h 638516"/>
                <a:gd name="connsiteX3" fmla="*/ 2115654 w 2115654"/>
                <a:gd name="connsiteY3" fmla="*/ 63852 h 638516"/>
                <a:gd name="connsiteX4" fmla="*/ 2115654 w 2115654"/>
                <a:gd name="connsiteY4" fmla="*/ 574664 h 638516"/>
                <a:gd name="connsiteX5" fmla="*/ 2051802 w 2115654"/>
                <a:gd name="connsiteY5" fmla="*/ 638516 h 638516"/>
                <a:gd name="connsiteX6" fmla="*/ 63852 w 2115654"/>
                <a:gd name="connsiteY6" fmla="*/ 638516 h 638516"/>
                <a:gd name="connsiteX7" fmla="*/ 0 w 2115654"/>
                <a:gd name="connsiteY7" fmla="*/ 574664 h 638516"/>
                <a:gd name="connsiteX8" fmla="*/ 0 w 2115654"/>
                <a:gd name="connsiteY8" fmla="*/ 63852 h 63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654" h="638516">
                  <a:moveTo>
                    <a:pt x="0" y="63852"/>
                  </a:moveTo>
                  <a:cubicBezTo>
                    <a:pt x="0" y="28588"/>
                    <a:pt x="28588" y="0"/>
                    <a:pt x="63852" y="0"/>
                  </a:cubicBezTo>
                  <a:lnTo>
                    <a:pt x="2051802" y="0"/>
                  </a:lnTo>
                  <a:cubicBezTo>
                    <a:pt x="2087066" y="0"/>
                    <a:pt x="2115654" y="28588"/>
                    <a:pt x="2115654" y="63852"/>
                  </a:cubicBezTo>
                  <a:lnTo>
                    <a:pt x="2115654" y="574664"/>
                  </a:lnTo>
                  <a:cubicBezTo>
                    <a:pt x="2115654" y="609928"/>
                    <a:pt x="2087066" y="638516"/>
                    <a:pt x="2051802" y="638516"/>
                  </a:cubicBezTo>
                  <a:lnTo>
                    <a:pt x="63852" y="638516"/>
                  </a:lnTo>
                  <a:cubicBezTo>
                    <a:pt x="28588" y="638516"/>
                    <a:pt x="0" y="609928"/>
                    <a:pt x="0" y="574664"/>
                  </a:cubicBezTo>
                  <a:lnTo>
                    <a:pt x="0" y="63852"/>
                  </a:lnTo>
                  <a:close/>
                </a:path>
              </a:pathLst>
            </a:cu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rgbClr r="0" g="0" b="0"/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181" tIns="49181" rIns="49181" bIns="49181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900" b="1" kern="1200" dirty="0">
                  <a:effectLst/>
                  <a:latin typeface="Calisto MT" panose="02040603050505030304" pitchFamily="18" charset="0"/>
                </a:rPr>
                <a:t>Finanziamento Tradizionale</a:t>
              </a: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F79051-0C97-4792-B72A-F6F5D42D3BBC}"/>
                </a:ext>
              </a:extLst>
            </p:cNvPr>
            <p:cNvSpPr/>
            <p:nvPr/>
          </p:nvSpPr>
          <p:spPr>
            <a:xfrm>
              <a:off x="5350243" y="2182239"/>
              <a:ext cx="1957365" cy="276113"/>
            </a:xfrm>
            <a:custGeom>
              <a:avLst/>
              <a:gdLst>
                <a:gd name="connsiteX0" fmla="*/ 0 w 2115654"/>
                <a:gd name="connsiteY0" fmla="*/ 36375 h 363751"/>
                <a:gd name="connsiteX1" fmla="*/ 36375 w 2115654"/>
                <a:gd name="connsiteY1" fmla="*/ 0 h 363751"/>
                <a:gd name="connsiteX2" fmla="*/ 2079279 w 2115654"/>
                <a:gd name="connsiteY2" fmla="*/ 0 h 363751"/>
                <a:gd name="connsiteX3" fmla="*/ 2115654 w 2115654"/>
                <a:gd name="connsiteY3" fmla="*/ 36375 h 363751"/>
                <a:gd name="connsiteX4" fmla="*/ 2115654 w 2115654"/>
                <a:gd name="connsiteY4" fmla="*/ 327376 h 363751"/>
                <a:gd name="connsiteX5" fmla="*/ 2079279 w 2115654"/>
                <a:gd name="connsiteY5" fmla="*/ 363751 h 363751"/>
                <a:gd name="connsiteX6" fmla="*/ 36375 w 2115654"/>
                <a:gd name="connsiteY6" fmla="*/ 363751 h 363751"/>
                <a:gd name="connsiteX7" fmla="*/ 0 w 2115654"/>
                <a:gd name="connsiteY7" fmla="*/ 327376 h 363751"/>
                <a:gd name="connsiteX8" fmla="*/ 0 w 2115654"/>
                <a:gd name="connsiteY8" fmla="*/ 36375 h 3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654" h="363751">
                  <a:moveTo>
                    <a:pt x="0" y="36375"/>
                  </a:moveTo>
                  <a:cubicBezTo>
                    <a:pt x="0" y="16286"/>
                    <a:pt x="16286" y="0"/>
                    <a:pt x="36375" y="0"/>
                  </a:cubicBezTo>
                  <a:lnTo>
                    <a:pt x="2079279" y="0"/>
                  </a:lnTo>
                  <a:cubicBezTo>
                    <a:pt x="2099368" y="0"/>
                    <a:pt x="2115654" y="16286"/>
                    <a:pt x="2115654" y="36375"/>
                  </a:cubicBezTo>
                  <a:lnTo>
                    <a:pt x="2115654" y="327376"/>
                  </a:lnTo>
                  <a:cubicBezTo>
                    <a:pt x="2115654" y="347465"/>
                    <a:pt x="2099368" y="363751"/>
                    <a:pt x="2079279" y="363751"/>
                  </a:cubicBezTo>
                  <a:lnTo>
                    <a:pt x="36375" y="363751"/>
                  </a:lnTo>
                  <a:cubicBezTo>
                    <a:pt x="16286" y="363751"/>
                    <a:pt x="0" y="347465"/>
                    <a:pt x="0" y="327376"/>
                  </a:cubicBezTo>
                  <a:lnTo>
                    <a:pt x="0" y="36375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  <a:alpha val="9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134" tIns="41134" rIns="41134" bIns="41134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900" b="1" kern="1200" dirty="0">
                  <a:effectLst/>
                  <a:latin typeface="Calisto MT" panose="02040603050505030304" pitchFamily="18" charset="0"/>
                </a:rPr>
                <a:t>Cartolarizzazione</a:t>
              </a:r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F7DD22E8-66B3-42FA-BD78-DF12E23A81C8}"/>
                </a:ext>
              </a:extLst>
            </p:cNvPr>
            <p:cNvSpPr/>
            <p:nvPr/>
          </p:nvSpPr>
          <p:spPr>
            <a:xfrm>
              <a:off x="4279404" y="4479795"/>
              <a:ext cx="576017" cy="475949"/>
            </a:xfrm>
            <a:prstGeom prst="triangle">
              <a:avLst/>
            </a:prstGeom>
            <a:solidFill>
              <a:schemeClr val="accent6">
                <a:lumMod val="50000"/>
                <a:alpha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85514DB-ED04-4048-BBC3-31FF6476813E}"/>
                </a:ext>
              </a:extLst>
            </p:cNvPr>
            <p:cNvSpPr/>
            <p:nvPr/>
          </p:nvSpPr>
          <p:spPr>
            <a:xfrm rot="666714">
              <a:off x="1933341" y="4328590"/>
              <a:ext cx="5288330" cy="122421"/>
            </a:xfrm>
            <a:prstGeom prst="rect">
              <a:avLst/>
            </a:prstGeom>
            <a:solidFill>
              <a:schemeClr val="accent6">
                <a:lumMod val="50000"/>
                <a:alpha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2A149BB-FE40-4630-BA8D-0E8CFA831023}"/>
                </a:ext>
              </a:extLst>
            </p:cNvPr>
            <p:cNvGrpSpPr/>
            <p:nvPr/>
          </p:nvGrpSpPr>
          <p:grpSpPr>
            <a:xfrm rot="657973">
              <a:off x="2176919" y="3157566"/>
              <a:ext cx="2095539" cy="905929"/>
              <a:chOff x="250825" y="2736840"/>
              <a:chExt cx="2095539" cy="905929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58E2088-79FB-4431-9268-D8D5A205CE38}"/>
                  </a:ext>
                </a:extLst>
              </p:cNvPr>
              <p:cNvSpPr/>
              <p:nvPr/>
            </p:nvSpPr>
            <p:spPr>
              <a:xfrm>
                <a:off x="250825" y="3195083"/>
                <a:ext cx="2093610" cy="447686"/>
              </a:xfrm>
              <a:custGeom>
                <a:avLst/>
                <a:gdLst>
                  <a:gd name="connsiteX0" fmla="*/ 0 w 2110959"/>
                  <a:gd name="connsiteY0" fmla="*/ 163918 h 983491"/>
                  <a:gd name="connsiteX1" fmla="*/ 163918 w 2110959"/>
                  <a:gd name="connsiteY1" fmla="*/ 0 h 983491"/>
                  <a:gd name="connsiteX2" fmla="*/ 1947041 w 2110959"/>
                  <a:gd name="connsiteY2" fmla="*/ 0 h 983491"/>
                  <a:gd name="connsiteX3" fmla="*/ 2110959 w 2110959"/>
                  <a:gd name="connsiteY3" fmla="*/ 163918 h 983491"/>
                  <a:gd name="connsiteX4" fmla="*/ 2110959 w 2110959"/>
                  <a:gd name="connsiteY4" fmla="*/ 819573 h 983491"/>
                  <a:gd name="connsiteX5" fmla="*/ 1947041 w 2110959"/>
                  <a:gd name="connsiteY5" fmla="*/ 983491 h 983491"/>
                  <a:gd name="connsiteX6" fmla="*/ 163918 w 2110959"/>
                  <a:gd name="connsiteY6" fmla="*/ 983491 h 983491"/>
                  <a:gd name="connsiteX7" fmla="*/ 0 w 2110959"/>
                  <a:gd name="connsiteY7" fmla="*/ 819573 h 983491"/>
                  <a:gd name="connsiteX8" fmla="*/ 0 w 2110959"/>
                  <a:gd name="connsiteY8" fmla="*/ 163918 h 98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0959" h="983491">
                    <a:moveTo>
                      <a:pt x="0" y="163918"/>
                    </a:moveTo>
                    <a:cubicBezTo>
                      <a:pt x="0" y="73389"/>
                      <a:pt x="73389" y="0"/>
                      <a:pt x="163918" y="0"/>
                    </a:cubicBezTo>
                    <a:lnTo>
                      <a:pt x="1947041" y="0"/>
                    </a:lnTo>
                    <a:cubicBezTo>
                      <a:pt x="2037570" y="0"/>
                      <a:pt x="2110959" y="73389"/>
                      <a:pt x="2110959" y="163918"/>
                    </a:cubicBezTo>
                    <a:lnTo>
                      <a:pt x="2110959" y="819573"/>
                    </a:lnTo>
                    <a:cubicBezTo>
                      <a:pt x="2110959" y="910102"/>
                      <a:pt x="2037570" y="983491"/>
                      <a:pt x="1947041" y="983491"/>
                    </a:cubicBezTo>
                    <a:lnTo>
                      <a:pt x="163918" y="983491"/>
                    </a:lnTo>
                    <a:cubicBezTo>
                      <a:pt x="73389" y="983491"/>
                      <a:pt x="0" y="910102"/>
                      <a:pt x="0" y="819573"/>
                    </a:cubicBezTo>
                    <a:lnTo>
                      <a:pt x="0" y="1639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8490" tIns="78489" rIns="78489" bIns="78490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900" b="1" kern="1200" dirty="0">
                    <a:latin typeface="Calisto MT" panose="02040603050505030304" pitchFamily="18" charset="0"/>
                  </a:rPr>
                  <a:t>Necessità di «</a:t>
                </a:r>
                <a:r>
                  <a:rPr lang="it-IT" sz="900" b="1" i="1" kern="1200" dirty="0">
                    <a:latin typeface="Calisto MT" panose="02040603050505030304" pitchFamily="18" charset="0"/>
                  </a:rPr>
                  <a:t>security package</a:t>
                </a:r>
                <a:r>
                  <a:rPr lang="it-IT" sz="900" b="1" kern="1200" dirty="0">
                    <a:latin typeface="Calisto MT" panose="02040603050505030304" pitchFamily="18" charset="0"/>
                  </a:rPr>
                  <a:t>» </a:t>
                </a: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0718DDA-194D-46A0-9884-9DF1A0D5C3AE}"/>
                  </a:ext>
                </a:extLst>
              </p:cNvPr>
              <p:cNvSpPr/>
              <p:nvPr/>
            </p:nvSpPr>
            <p:spPr>
              <a:xfrm>
                <a:off x="252754" y="2736840"/>
                <a:ext cx="2093610" cy="447685"/>
              </a:xfrm>
              <a:custGeom>
                <a:avLst/>
                <a:gdLst>
                  <a:gd name="connsiteX0" fmla="*/ 0 w 2110959"/>
                  <a:gd name="connsiteY0" fmla="*/ 163918 h 983491"/>
                  <a:gd name="connsiteX1" fmla="*/ 163918 w 2110959"/>
                  <a:gd name="connsiteY1" fmla="*/ 0 h 983491"/>
                  <a:gd name="connsiteX2" fmla="*/ 1947041 w 2110959"/>
                  <a:gd name="connsiteY2" fmla="*/ 0 h 983491"/>
                  <a:gd name="connsiteX3" fmla="*/ 2110959 w 2110959"/>
                  <a:gd name="connsiteY3" fmla="*/ 163918 h 983491"/>
                  <a:gd name="connsiteX4" fmla="*/ 2110959 w 2110959"/>
                  <a:gd name="connsiteY4" fmla="*/ 819573 h 983491"/>
                  <a:gd name="connsiteX5" fmla="*/ 1947041 w 2110959"/>
                  <a:gd name="connsiteY5" fmla="*/ 983491 h 983491"/>
                  <a:gd name="connsiteX6" fmla="*/ 163918 w 2110959"/>
                  <a:gd name="connsiteY6" fmla="*/ 983491 h 983491"/>
                  <a:gd name="connsiteX7" fmla="*/ 0 w 2110959"/>
                  <a:gd name="connsiteY7" fmla="*/ 819573 h 983491"/>
                  <a:gd name="connsiteX8" fmla="*/ 0 w 2110959"/>
                  <a:gd name="connsiteY8" fmla="*/ 163918 h 98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0959" h="983491">
                    <a:moveTo>
                      <a:pt x="0" y="163918"/>
                    </a:moveTo>
                    <a:cubicBezTo>
                      <a:pt x="0" y="73389"/>
                      <a:pt x="73389" y="0"/>
                      <a:pt x="163918" y="0"/>
                    </a:cubicBezTo>
                    <a:lnTo>
                      <a:pt x="1947041" y="0"/>
                    </a:lnTo>
                    <a:cubicBezTo>
                      <a:pt x="2037570" y="0"/>
                      <a:pt x="2110959" y="73389"/>
                      <a:pt x="2110959" y="163918"/>
                    </a:cubicBezTo>
                    <a:lnTo>
                      <a:pt x="2110959" y="819573"/>
                    </a:lnTo>
                    <a:cubicBezTo>
                      <a:pt x="2110959" y="910102"/>
                      <a:pt x="2037570" y="983491"/>
                      <a:pt x="1947041" y="983491"/>
                    </a:cubicBezTo>
                    <a:lnTo>
                      <a:pt x="163918" y="983491"/>
                    </a:lnTo>
                    <a:cubicBezTo>
                      <a:pt x="73389" y="983491"/>
                      <a:pt x="0" y="910102"/>
                      <a:pt x="0" y="819573"/>
                    </a:cubicBezTo>
                    <a:lnTo>
                      <a:pt x="0" y="163918"/>
                    </a:lnTo>
                    <a:close/>
                  </a:path>
                </a:pathLst>
              </a:cu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rgbClr r="0" g="0" b="0"/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8490" tIns="78489" rIns="78489" bIns="78490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900" b="1" kern="1200" dirty="0">
                    <a:latin typeface="Calisto MT" panose="02040603050505030304" pitchFamily="18" charset="0"/>
                  </a:rPr>
                  <a:t>Struttura rigida e platea</a:t>
                </a:r>
                <a:br>
                  <a:rPr lang="it-IT" sz="900" b="1" kern="1200" dirty="0">
                    <a:latin typeface="Calisto MT" panose="02040603050505030304" pitchFamily="18" charset="0"/>
                  </a:rPr>
                </a:br>
                <a:r>
                  <a:rPr lang="it-IT" sz="900" b="1" kern="1200" dirty="0">
                    <a:latin typeface="Calisto MT" panose="02040603050505030304" pitchFamily="18" charset="0"/>
                  </a:rPr>
                  <a:t>di investitori limitata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F3EB53-F858-4F9D-AD80-9567BF7F70B1}"/>
                </a:ext>
              </a:extLst>
            </p:cNvPr>
            <p:cNvGrpSpPr/>
            <p:nvPr/>
          </p:nvGrpSpPr>
          <p:grpSpPr>
            <a:xfrm>
              <a:off x="4996044" y="2690145"/>
              <a:ext cx="2381333" cy="1907885"/>
              <a:chOff x="4996044" y="2624835"/>
              <a:chExt cx="2381333" cy="1907885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285E899-DA4A-4C0C-A12D-EEDA558BDB99}"/>
                  </a:ext>
                </a:extLst>
              </p:cNvPr>
              <p:cNvSpPr/>
              <p:nvPr/>
            </p:nvSpPr>
            <p:spPr>
              <a:xfrm rot="665468">
                <a:off x="4996044" y="4065623"/>
                <a:ext cx="2082440" cy="467097"/>
              </a:xfrm>
              <a:custGeom>
                <a:avLst/>
                <a:gdLst>
                  <a:gd name="connsiteX0" fmla="*/ 0 w 2110959"/>
                  <a:gd name="connsiteY0" fmla="*/ 163918 h 983491"/>
                  <a:gd name="connsiteX1" fmla="*/ 163918 w 2110959"/>
                  <a:gd name="connsiteY1" fmla="*/ 0 h 983491"/>
                  <a:gd name="connsiteX2" fmla="*/ 1947041 w 2110959"/>
                  <a:gd name="connsiteY2" fmla="*/ 0 h 983491"/>
                  <a:gd name="connsiteX3" fmla="*/ 2110959 w 2110959"/>
                  <a:gd name="connsiteY3" fmla="*/ 163918 h 983491"/>
                  <a:gd name="connsiteX4" fmla="*/ 2110959 w 2110959"/>
                  <a:gd name="connsiteY4" fmla="*/ 819573 h 983491"/>
                  <a:gd name="connsiteX5" fmla="*/ 1947041 w 2110959"/>
                  <a:gd name="connsiteY5" fmla="*/ 983491 h 983491"/>
                  <a:gd name="connsiteX6" fmla="*/ 163918 w 2110959"/>
                  <a:gd name="connsiteY6" fmla="*/ 983491 h 983491"/>
                  <a:gd name="connsiteX7" fmla="*/ 0 w 2110959"/>
                  <a:gd name="connsiteY7" fmla="*/ 819573 h 983491"/>
                  <a:gd name="connsiteX8" fmla="*/ 0 w 2110959"/>
                  <a:gd name="connsiteY8" fmla="*/ 163918 h 98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0959" h="983491">
                    <a:moveTo>
                      <a:pt x="0" y="163918"/>
                    </a:moveTo>
                    <a:cubicBezTo>
                      <a:pt x="0" y="73389"/>
                      <a:pt x="73389" y="0"/>
                      <a:pt x="163918" y="0"/>
                    </a:cubicBezTo>
                    <a:lnTo>
                      <a:pt x="1947041" y="0"/>
                    </a:lnTo>
                    <a:cubicBezTo>
                      <a:pt x="2037570" y="0"/>
                      <a:pt x="2110959" y="73389"/>
                      <a:pt x="2110959" y="163918"/>
                    </a:cubicBezTo>
                    <a:lnTo>
                      <a:pt x="2110959" y="819573"/>
                    </a:lnTo>
                    <a:cubicBezTo>
                      <a:pt x="2110959" y="910102"/>
                      <a:pt x="2037570" y="983491"/>
                      <a:pt x="1947041" y="983491"/>
                    </a:cubicBezTo>
                    <a:lnTo>
                      <a:pt x="163918" y="983491"/>
                    </a:lnTo>
                    <a:cubicBezTo>
                      <a:pt x="73389" y="983491"/>
                      <a:pt x="0" y="910102"/>
                      <a:pt x="0" y="819573"/>
                    </a:cubicBezTo>
                    <a:lnTo>
                      <a:pt x="0" y="163918"/>
                    </a:lnTo>
                    <a:close/>
                  </a:path>
                </a:pathLst>
              </a:cu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rgbClr r="0" g="0" b="0"/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8490" tIns="78489" rIns="78489" bIns="78490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800" b="1" kern="1200" dirty="0">
                    <a:latin typeface="Calisto MT" panose="02040603050505030304" pitchFamily="18" charset="0"/>
                  </a:rPr>
                  <a:t>Sistema di garanzie «</a:t>
                </a:r>
                <a:r>
                  <a:rPr lang="it-IT" sz="800" b="1" i="1" kern="1200" dirty="0">
                    <a:latin typeface="Calisto MT" panose="02040603050505030304" pitchFamily="18" charset="0"/>
                  </a:rPr>
                  <a:t>ex </a:t>
                </a:r>
                <a:r>
                  <a:rPr lang="it-IT" sz="800" b="1" i="1" kern="1200" dirty="0" err="1">
                    <a:latin typeface="Calisto MT" panose="02040603050505030304" pitchFamily="18" charset="0"/>
                  </a:rPr>
                  <a:t>lege</a:t>
                </a:r>
                <a:r>
                  <a:rPr lang="it-IT" sz="800" b="1" kern="1200" dirty="0">
                    <a:latin typeface="Calisto MT" panose="02040603050505030304" pitchFamily="18" charset="0"/>
                  </a:rPr>
                  <a:t>» (</a:t>
                </a:r>
                <a:r>
                  <a:rPr lang="it-IT" sz="800" b="1" i="1" kern="1200" dirty="0">
                    <a:latin typeface="Calisto MT" panose="02040603050505030304" pitchFamily="18" charset="0"/>
                  </a:rPr>
                  <a:t>e.g.</a:t>
                </a:r>
                <a:r>
                  <a:rPr lang="it-IT" sz="800" b="1" kern="1200" dirty="0">
                    <a:latin typeface="Calisto MT" panose="02040603050505030304" pitchFamily="18" charset="0"/>
                  </a:rPr>
                  <a:t> Patrimonio Separato)</a:t>
                </a: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076A40A-F807-4A2D-BE14-2804C883BAF5}"/>
                  </a:ext>
                </a:extLst>
              </p:cNvPr>
              <p:cNvSpPr/>
              <p:nvPr/>
            </p:nvSpPr>
            <p:spPr>
              <a:xfrm rot="665468">
                <a:off x="5093128" y="3570889"/>
                <a:ext cx="2092936" cy="467097"/>
              </a:xfrm>
              <a:custGeom>
                <a:avLst/>
                <a:gdLst>
                  <a:gd name="connsiteX0" fmla="*/ 0 w 2110959"/>
                  <a:gd name="connsiteY0" fmla="*/ 163918 h 983491"/>
                  <a:gd name="connsiteX1" fmla="*/ 163918 w 2110959"/>
                  <a:gd name="connsiteY1" fmla="*/ 0 h 983491"/>
                  <a:gd name="connsiteX2" fmla="*/ 1947041 w 2110959"/>
                  <a:gd name="connsiteY2" fmla="*/ 0 h 983491"/>
                  <a:gd name="connsiteX3" fmla="*/ 2110959 w 2110959"/>
                  <a:gd name="connsiteY3" fmla="*/ 163918 h 983491"/>
                  <a:gd name="connsiteX4" fmla="*/ 2110959 w 2110959"/>
                  <a:gd name="connsiteY4" fmla="*/ 819573 h 983491"/>
                  <a:gd name="connsiteX5" fmla="*/ 1947041 w 2110959"/>
                  <a:gd name="connsiteY5" fmla="*/ 983491 h 983491"/>
                  <a:gd name="connsiteX6" fmla="*/ 163918 w 2110959"/>
                  <a:gd name="connsiteY6" fmla="*/ 983491 h 983491"/>
                  <a:gd name="connsiteX7" fmla="*/ 0 w 2110959"/>
                  <a:gd name="connsiteY7" fmla="*/ 819573 h 983491"/>
                  <a:gd name="connsiteX8" fmla="*/ 0 w 2110959"/>
                  <a:gd name="connsiteY8" fmla="*/ 163918 h 98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0959" h="983491">
                    <a:moveTo>
                      <a:pt x="0" y="163918"/>
                    </a:moveTo>
                    <a:cubicBezTo>
                      <a:pt x="0" y="73389"/>
                      <a:pt x="73389" y="0"/>
                      <a:pt x="163918" y="0"/>
                    </a:cubicBezTo>
                    <a:lnTo>
                      <a:pt x="1947041" y="0"/>
                    </a:lnTo>
                    <a:cubicBezTo>
                      <a:pt x="2037570" y="0"/>
                      <a:pt x="2110959" y="73389"/>
                      <a:pt x="2110959" y="163918"/>
                    </a:cubicBezTo>
                    <a:lnTo>
                      <a:pt x="2110959" y="819573"/>
                    </a:lnTo>
                    <a:cubicBezTo>
                      <a:pt x="2110959" y="910102"/>
                      <a:pt x="2037570" y="983491"/>
                      <a:pt x="1947041" y="983491"/>
                    </a:cubicBezTo>
                    <a:lnTo>
                      <a:pt x="163918" y="983491"/>
                    </a:lnTo>
                    <a:cubicBezTo>
                      <a:pt x="73389" y="983491"/>
                      <a:pt x="0" y="910102"/>
                      <a:pt x="0" y="819573"/>
                    </a:cubicBezTo>
                    <a:lnTo>
                      <a:pt x="0" y="16391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rgbClr r="0" g="0" b="0"/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8490" tIns="78489" rIns="78489" bIns="78490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800" b="1" kern="1200" dirty="0">
                    <a:latin typeface="Calisto MT" panose="02040603050505030304" pitchFamily="18" charset="0"/>
                  </a:rPr>
                  <a:t>Sistema flessibile e rapido (emissioni c.d. «</a:t>
                </a:r>
                <a:r>
                  <a:rPr lang="it-IT" sz="800" b="1" i="1" kern="1200" dirty="0" err="1">
                    <a:latin typeface="Calisto MT" panose="02040603050505030304" pitchFamily="18" charset="0"/>
                  </a:rPr>
                  <a:t>Partly</a:t>
                </a:r>
                <a:r>
                  <a:rPr lang="it-IT" sz="800" b="1" i="1" kern="1200" dirty="0">
                    <a:latin typeface="Calisto MT" panose="02040603050505030304" pitchFamily="18" charset="0"/>
                  </a:rPr>
                  <a:t> </a:t>
                </a:r>
                <a:r>
                  <a:rPr lang="it-IT" sz="800" b="1" i="1" kern="1200" dirty="0" err="1">
                    <a:latin typeface="Calisto MT" panose="02040603050505030304" pitchFamily="18" charset="0"/>
                  </a:rPr>
                  <a:t>Paid</a:t>
                </a:r>
                <a:r>
                  <a:rPr lang="it-IT" sz="800" b="1" kern="1200" dirty="0">
                    <a:latin typeface="Calisto MT" panose="02040603050505030304" pitchFamily="18" charset="0"/>
                  </a:rPr>
                  <a:t>» - cessioni c.d. «</a:t>
                </a:r>
                <a:r>
                  <a:rPr lang="it-IT" sz="800" b="1" i="1" kern="1200" dirty="0">
                    <a:latin typeface="Calisto MT" panose="02040603050505030304" pitchFamily="18" charset="0"/>
                  </a:rPr>
                  <a:t>Revolving</a:t>
                </a:r>
                <a:r>
                  <a:rPr lang="it-IT" sz="800" b="1" kern="1200" dirty="0">
                    <a:latin typeface="Calisto MT" panose="02040603050505030304" pitchFamily="18" charset="0"/>
                  </a:rPr>
                  <a:t>»)</a:t>
                </a:r>
                <a:r>
                  <a:rPr lang="it-IT" sz="800" kern="1200" dirty="0">
                    <a:latin typeface="Calisto MT" panose="02040603050505030304" pitchFamily="18" charset="0"/>
                  </a:rPr>
                  <a:t> </a:t>
                </a: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E64EAD6-7390-4814-A0EE-08CFC533C739}"/>
                  </a:ext>
                </a:extLst>
              </p:cNvPr>
              <p:cNvSpPr/>
              <p:nvPr/>
            </p:nvSpPr>
            <p:spPr>
              <a:xfrm rot="665468">
                <a:off x="5186397" y="3095134"/>
                <a:ext cx="2093612" cy="467097"/>
              </a:xfrm>
              <a:custGeom>
                <a:avLst/>
                <a:gdLst>
                  <a:gd name="connsiteX0" fmla="*/ 0 w 2110959"/>
                  <a:gd name="connsiteY0" fmla="*/ 163918 h 983491"/>
                  <a:gd name="connsiteX1" fmla="*/ 163918 w 2110959"/>
                  <a:gd name="connsiteY1" fmla="*/ 0 h 983491"/>
                  <a:gd name="connsiteX2" fmla="*/ 1947041 w 2110959"/>
                  <a:gd name="connsiteY2" fmla="*/ 0 h 983491"/>
                  <a:gd name="connsiteX3" fmla="*/ 2110959 w 2110959"/>
                  <a:gd name="connsiteY3" fmla="*/ 163918 h 983491"/>
                  <a:gd name="connsiteX4" fmla="*/ 2110959 w 2110959"/>
                  <a:gd name="connsiteY4" fmla="*/ 819573 h 983491"/>
                  <a:gd name="connsiteX5" fmla="*/ 1947041 w 2110959"/>
                  <a:gd name="connsiteY5" fmla="*/ 983491 h 983491"/>
                  <a:gd name="connsiteX6" fmla="*/ 163918 w 2110959"/>
                  <a:gd name="connsiteY6" fmla="*/ 983491 h 983491"/>
                  <a:gd name="connsiteX7" fmla="*/ 0 w 2110959"/>
                  <a:gd name="connsiteY7" fmla="*/ 819573 h 983491"/>
                  <a:gd name="connsiteX8" fmla="*/ 0 w 2110959"/>
                  <a:gd name="connsiteY8" fmla="*/ 163918 h 98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0959" h="983491">
                    <a:moveTo>
                      <a:pt x="0" y="163918"/>
                    </a:moveTo>
                    <a:cubicBezTo>
                      <a:pt x="0" y="73389"/>
                      <a:pt x="73389" y="0"/>
                      <a:pt x="163918" y="0"/>
                    </a:cubicBezTo>
                    <a:lnTo>
                      <a:pt x="1947041" y="0"/>
                    </a:lnTo>
                    <a:cubicBezTo>
                      <a:pt x="2037570" y="0"/>
                      <a:pt x="2110959" y="73389"/>
                      <a:pt x="2110959" y="163918"/>
                    </a:cubicBezTo>
                    <a:lnTo>
                      <a:pt x="2110959" y="819573"/>
                    </a:lnTo>
                    <a:cubicBezTo>
                      <a:pt x="2110959" y="910102"/>
                      <a:pt x="2037570" y="983491"/>
                      <a:pt x="1947041" y="983491"/>
                    </a:cubicBezTo>
                    <a:lnTo>
                      <a:pt x="163918" y="983491"/>
                    </a:lnTo>
                    <a:cubicBezTo>
                      <a:pt x="73389" y="983491"/>
                      <a:pt x="0" y="910102"/>
                      <a:pt x="0" y="819573"/>
                    </a:cubicBezTo>
                    <a:lnTo>
                      <a:pt x="0" y="16391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8490" tIns="78489" rIns="78489" bIns="78490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800" b="1" kern="1200" dirty="0">
                    <a:latin typeface="Calisto MT" panose="02040603050505030304" pitchFamily="18" charset="0"/>
                  </a:rPr>
                  <a:t>Trasformazione di un «</a:t>
                </a:r>
                <a:r>
                  <a:rPr lang="it-IT" sz="800" b="1" i="1" kern="1200" dirty="0" err="1">
                    <a:latin typeface="Calisto MT" panose="02040603050505030304" pitchFamily="18" charset="0"/>
                  </a:rPr>
                  <a:t>asset</a:t>
                </a:r>
                <a:r>
                  <a:rPr lang="it-IT" sz="800" b="1" kern="1200" dirty="0">
                    <a:latin typeface="Calisto MT" panose="02040603050505030304" pitchFamily="18" charset="0"/>
                  </a:rPr>
                  <a:t> illiquido» (</a:t>
                </a:r>
                <a:r>
                  <a:rPr lang="it-IT" sz="800" b="1" i="1" kern="1200" dirty="0">
                    <a:latin typeface="Calisto MT" panose="02040603050505030304" pitchFamily="18" charset="0"/>
                  </a:rPr>
                  <a:t>e.g.</a:t>
                </a:r>
                <a:r>
                  <a:rPr lang="it-IT" sz="800" b="1" kern="1200" dirty="0">
                    <a:latin typeface="Calisto MT" panose="02040603050505030304" pitchFamily="18" charset="0"/>
                  </a:rPr>
                  <a:t> Credito) in uno strumento finanziario liquido (</a:t>
                </a:r>
                <a:r>
                  <a:rPr lang="it-IT" sz="800" b="1" i="1" kern="1200" dirty="0">
                    <a:latin typeface="Calisto MT" panose="02040603050505030304" pitchFamily="18" charset="0"/>
                  </a:rPr>
                  <a:t>e.g. </a:t>
                </a:r>
                <a:r>
                  <a:rPr lang="it-IT" sz="800" b="1" kern="1200" dirty="0">
                    <a:latin typeface="Calisto MT" panose="02040603050505030304" pitchFamily="18" charset="0"/>
                  </a:rPr>
                  <a:t>«</a:t>
                </a:r>
                <a:r>
                  <a:rPr lang="it-IT" sz="800" b="1" i="1" kern="1200" dirty="0">
                    <a:latin typeface="Calisto MT" panose="02040603050505030304" pitchFamily="18" charset="0"/>
                  </a:rPr>
                  <a:t>ABS Notes</a:t>
                </a:r>
                <a:r>
                  <a:rPr lang="it-IT" sz="800" b="1" kern="1200" dirty="0">
                    <a:latin typeface="Calisto MT" panose="02040603050505030304" pitchFamily="18" charset="0"/>
                  </a:rPr>
                  <a:t>»)</a:t>
                </a:r>
              </a:p>
            </p:txBody>
          </p:sp>
          <p:sp>
            <p:nvSpPr>
              <p:cNvPr id="57" name="Rounded Rectangle 12">
                <a:extLst>
                  <a:ext uri="{FF2B5EF4-FFF2-40B4-BE49-F238E27FC236}">
                    <a16:creationId xmlns:a16="http://schemas.microsoft.com/office/drawing/2014/main" id="{B7ECD263-E308-449F-96CB-7506DEECD324}"/>
                  </a:ext>
                </a:extLst>
              </p:cNvPr>
              <p:cNvSpPr/>
              <p:nvPr/>
            </p:nvSpPr>
            <p:spPr>
              <a:xfrm rot="665468">
                <a:off x="5283766" y="2624835"/>
                <a:ext cx="2093611" cy="441745"/>
              </a:xfrm>
              <a:prstGeom prst="roundRect">
                <a:avLst/>
              </a:prstGeom>
              <a:solidFill>
                <a:srgbClr val="00A5B6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800" b="1" dirty="0">
                    <a:latin typeface="Calisto MT" panose="02040603050505030304" pitchFamily="18" charset="0"/>
                  </a:rPr>
                  <a:t>Platea amplia di investitori (investimento in </a:t>
                </a:r>
                <a:r>
                  <a:rPr lang="it-IT" sz="800" b="1" i="1" dirty="0">
                    <a:latin typeface="Calisto MT" panose="02040603050505030304" pitchFamily="18" charset="0"/>
                  </a:rPr>
                  <a:t>ABS Notes </a:t>
                </a:r>
                <a:r>
                  <a:rPr lang="it-IT" sz="800" b="1" dirty="0">
                    <a:latin typeface="Calisto MT" panose="02040603050505030304" pitchFamily="18" charset="0"/>
                  </a:rPr>
                  <a:t>non costituisce attività riservata)</a:t>
                </a: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3EA1256-E8D3-4D19-9400-ADD971FE4E06}"/>
                </a:ext>
              </a:extLst>
            </p:cNvPr>
            <p:cNvSpPr/>
            <p:nvPr/>
          </p:nvSpPr>
          <p:spPr>
            <a:xfrm>
              <a:off x="4250428" y="2110490"/>
              <a:ext cx="817317" cy="40011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en-US" sz="2000" b="1" cap="none" spc="0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sto MT" panose="02040603050505030304" pitchFamily="18" charset="0"/>
                </a:rPr>
                <a:t>VS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208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39F403-6519-4779-8C88-D859089D3827}"/>
              </a:ext>
            </a:extLst>
          </p:cNvPr>
          <p:cNvSpPr txBox="1">
            <a:spLocks/>
          </p:cNvSpPr>
          <p:nvPr/>
        </p:nvSpPr>
        <p:spPr>
          <a:xfrm>
            <a:off x="255389" y="2249327"/>
            <a:ext cx="8644154" cy="2345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A5B6"/>
              </a:buClr>
            </a:pPr>
            <a:r>
              <a:rPr lang="en-US" sz="1400" dirty="0">
                <a:latin typeface="Calisto MT" panose="02040603050505030304" pitchFamily="18" charset="0"/>
              </a:rPr>
              <a:t>… </a:t>
            </a:r>
            <a:r>
              <a:rPr lang="en-US" sz="1400" dirty="0" err="1">
                <a:latin typeface="Calisto MT" panose="02040603050505030304" pitchFamily="18" charset="0"/>
              </a:rPr>
              <a:t>combinando</a:t>
            </a:r>
            <a:r>
              <a:rPr lang="en-US" sz="1400" dirty="0">
                <a:latin typeface="Calisto MT" panose="02040603050505030304" pitchFamily="18" charset="0"/>
              </a:rPr>
              <a:t> le </a:t>
            </a:r>
            <a:r>
              <a:rPr lang="en-US" sz="1400" dirty="0" err="1">
                <a:latin typeface="Calisto MT" panose="02040603050505030304" pitchFamily="18" charset="0"/>
              </a:rPr>
              <a:t>caratteristiche</a:t>
            </a:r>
            <a:r>
              <a:rPr lang="en-US" sz="1400" dirty="0">
                <a:latin typeface="Calisto MT" panose="02040603050505030304" pitchFamily="18" charset="0"/>
              </a:rPr>
              <a:t> </a:t>
            </a:r>
            <a:r>
              <a:rPr lang="en-US" sz="1400" dirty="0" err="1">
                <a:latin typeface="Calisto MT" panose="02040603050505030304" pitchFamily="18" charset="0"/>
              </a:rPr>
              <a:t>della</a:t>
            </a:r>
            <a:r>
              <a:rPr lang="en-US" sz="1400" dirty="0">
                <a:latin typeface="Calisto MT" panose="02040603050505030304" pitchFamily="18" charset="0"/>
              </a:rPr>
              <a:t> </a:t>
            </a:r>
            <a:r>
              <a:rPr lang="en-US" sz="1400" dirty="0" err="1">
                <a:latin typeface="Calisto MT" panose="02040603050505030304" pitchFamily="18" charset="0"/>
              </a:rPr>
              <a:t>Piattaforma</a:t>
            </a:r>
            <a:r>
              <a:rPr lang="en-US" sz="1400" dirty="0">
                <a:latin typeface="Calisto MT" panose="02040603050505030304" pitchFamily="18" charset="0"/>
              </a:rPr>
              <a:t> con le </a:t>
            </a:r>
            <a:r>
              <a:rPr lang="en-US" sz="1400" dirty="0" err="1">
                <a:latin typeface="Calisto MT" panose="02040603050505030304" pitchFamily="18" charset="0"/>
              </a:rPr>
              <a:t>possibilità</a:t>
            </a:r>
            <a:r>
              <a:rPr lang="en-US" sz="1400" dirty="0">
                <a:latin typeface="Calisto MT" panose="02040603050505030304" pitchFamily="18" charset="0"/>
              </a:rPr>
              <a:t> </a:t>
            </a:r>
            <a:r>
              <a:rPr lang="en-US" sz="1400" dirty="0" err="1">
                <a:latin typeface="Calisto MT" panose="02040603050505030304" pitchFamily="18" charset="0"/>
              </a:rPr>
              <a:t>fornite</a:t>
            </a:r>
            <a:r>
              <a:rPr lang="en-US" sz="1400" dirty="0">
                <a:latin typeface="Calisto MT" panose="02040603050505030304" pitchFamily="18" charset="0"/>
              </a:rPr>
              <a:t> </a:t>
            </a:r>
            <a:r>
              <a:rPr lang="en-US" sz="1400" dirty="0" err="1">
                <a:latin typeface="Calisto MT" panose="02040603050505030304" pitchFamily="18" charset="0"/>
              </a:rPr>
              <a:t>dalla</a:t>
            </a:r>
            <a:r>
              <a:rPr lang="en-US" sz="1400" dirty="0">
                <a:latin typeface="Calisto MT" panose="02040603050505030304" pitchFamily="18" charset="0"/>
              </a:rPr>
              <a:t> </a:t>
            </a:r>
            <a:r>
              <a:rPr lang="en-US" sz="1400" dirty="0" err="1">
                <a:latin typeface="Calisto MT" panose="02040603050505030304" pitchFamily="18" charset="0"/>
              </a:rPr>
              <a:t>Legge</a:t>
            </a:r>
            <a:r>
              <a:rPr lang="en-US" sz="1400" dirty="0">
                <a:latin typeface="Calisto MT" panose="02040603050505030304" pitchFamily="18" charset="0"/>
              </a:rPr>
              <a:t> </a:t>
            </a:r>
            <a:r>
              <a:rPr lang="en-US" sz="1400" dirty="0" err="1">
                <a:latin typeface="Calisto MT" panose="02040603050505030304" pitchFamily="18" charset="0"/>
              </a:rPr>
              <a:t>sulla</a:t>
            </a:r>
            <a:r>
              <a:rPr lang="en-US" sz="1400" dirty="0">
                <a:latin typeface="Calisto MT" panose="02040603050505030304" pitchFamily="18" charset="0"/>
              </a:rPr>
              <a:t> </a:t>
            </a:r>
            <a:r>
              <a:rPr lang="en-US" sz="1400" dirty="0" err="1">
                <a:latin typeface="Calisto MT" panose="02040603050505030304" pitchFamily="18" charset="0"/>
              </a:rPr>
              <a:t>Cartolarizzazione</a:t>
            </a:r>
            <a:r>
              <a:rPr lang="en-US" sz="1400" dirty="0">
                <a:latin typeface="Calisto MT" panose="02040603050505030304" pitchFamily="18" charset="0"/>
              </a:rPr>
              <a:t> (</a:t>
            </a:r>
            <a:r>
              <a:rPr lang="en-US" sz="1400" dirty="0" err="1">
                <a:latin typeface="Calisto MT" panose="02040603050505030304" pitchFamily="18" charset="0"/>
              </a:rPr>
              <a:t>Legge</a:t>
            </a:r>
            <a:r>
              <a:rPr lang="en-US" sz="1400" dirty="0">
                <a:latin typeface="Calisto MT" panose="02040603050505030304" pitchFamily="18" charset="0"/>
              </a:rPr>
              <a:t> n. 130/1999), è </a:t>
            </a:r>
            <a:r>
              <a:rPr lang="en-US" sz="1400" dirty="0" err="1">
                <a:latin typeface="Calisto MT" panose="02040603050505030304" pitchFamily="18" charset="0"/>
              </a:rPr>
              <a:t>possibile</a:t>
            </a:r>
            <a:r>
              <a:rPr lang="en-US" sz="1400" dirty="0">
                <a:latin typeface="Calisto MT" panose="02040603050505030304" pitchFamily="18" charset="0"/>
              </a:rPr>
              <a:t> </a:t>
            </a:r>
            <a:r>
              <a:rPr lang="en-US" sz="1400" dirty="0" err="1">
                <a:latin typeface="Calisto MT" panose="02040603050505030304" pitchFamily="18" charset="0"/>
              </a:rPr>
              <a:t>offrire</a:t>
            </a:r>
            <a:r>
              <a:rPr lang="en-US" sz="1400" dirty="0">
                <a:latin typeface="Calisto MT" panose="02040603050505030304" pitchFamily="18" charset="0"/>
              </a:rPr>
              <a:t> </a:t>
            </a:r>
            <a:r>
              <a:rPr lang="en-US" sz="1400" dirty="0" err="1">
                <a:latin typeface="Calisto MT" panose="02040603050505030304" pitchFamily="18" charset="0"/>
              </a:rPr>
              <a:t>agli</a:t>
            </a:r>
            <a:r>
              <a:rPr lang="en-US" sz="1400" dirty="0">
                <a:latin typeface="Calisto MT" panose="02040603050505030304" pitchFamily="18" charset="0"/>
              </a:rPr>
              <a:t> </a:t>
            </a:r>
            <a:r>
              <a:rPr lang="en-US" sz="1400" dirty="0" err="1">
                <a:latin typeface="Calisto MT" panose="02040603050505030304" pitchFamily="18" charset="0"/>
              </a:rPr>
              <a:t>investitori</a:t>
            </a:r>
            <a:r>
              <a:rPr lang="en-US" sz="1400" dirty="0">
                <a:latin typeface="Calisto MT" panose="02040603050505030304" pitchFamily="18" charset="0"/>
              </a:rPr>
              <a:t> del </a:t>
            </a:r>
            <a:r>
              <a:rPr lang="en-US" sz="1400" dirty="0" err="1">
                <a:latin typeface="Calisto MT" panose="02040603050505030304" pitchFamily="18" charset="0"/>
              </a:rPr>
              <a:t>mondo</a:t>
            </a:r>
            <a:r>
              <a:rPr lang="en-US" sz="1400" dirty="0">
                <a:latin typeface="Calisto MT" panose="02040603050505030304" pitchFamily="18" charset="0"/>
              </a:rPr>
              <a:t> Fintech </a:t>
            </a:r>
            <a:r>
              <a:rPr lang="en-US" sz="1400" dirty="0" err="1">
                <a:latin typeface="Calisto MT" panose="02040603050505030304" pitchFamily="18" charset="0"/>
              </a:rPr>
              <a:t>una</a:t>
            </a:r>
            <a:r>
              <a:rPr lang="en-US" sz="1400" dirty="0">
                <a:latin typeface="Calisto MT" panose="02040603050505030304" pitchFamily="18" charset="0"/>
              </a:rPr>
              <a:t> </a:t>
            </a:r>
            <a:r>
              <a:rPr lang="en-US" sz="1400" dirty="0" err="1">
                <a:latin typeface="Calisto MT" panose="02040603050505030304" pitchFamily="18" charset="0"/>
              </a:rPr>
              <a:t>modalità</a:t>
            </a:r>
            <a:r>
              <a:rPr lang="en-US" sz="1400" dirty="0">
                <a:latin typeface="Calisto MT" panose="02040603050505030304" pitchFamily="18" charset="0"/>
              </a:rPr>
              <a:t> di </a:t>
            </a:r>
            <a:r>
              <a:rPr lang="en-US" sz="1400" dirty="0" err="1">
                <a:latin typeface="Calisto MT" panose="02040603050505030304" pitchFamily="18" charset="0"/>
              </a:rPr>
              <a:t>investimento</a:t>
            </a:r>
            <a:r>
              <a:rPr lang="en-US" sz="1400" dirty="0">
                <a:latin typeface="Calisto MT" panose="02040603050505030304" pitchFamily="18" charset="0"/>
              </a:rPr>
              <a:t>: </a:t>
            </a:r>
            <a:endParaRPr lang="it-IT" sz="1400" dirty="0">
              <a:latin typeface="Calisto MT" panose="02040603050505030304" pitchFamily="18" charset="0"/>
            </a:endParaRPr>
          </a:p>
          <a:p>
            <a:pPr lvl="0" algn="just">
              <a:spcBef>
                <a:spcPts val="200"/>
              </a:spcBef>
              <a:spcAft>
                <a:spcPts val="200"/>
              </a:spcAft>
              <a:buClr>
                <a:srgbClr val="00A5B6"/>
              </a:buClr>
            </a:pPr>
            <a:r>
              <a:rPr lang="it-IT" sz="16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443F3B0-E411-48EB-82F1-E1E6F7B76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6129" y="4790281"/>
            <a:ext cx="493414" cy="32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8F3F-BE5B-0249-961B-3C19BF2D3CA8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32CBEF1A-25C1-4F11-BAFE-46482BBB7EA3}"/>
              </a:ext>
            </a:extLst>
          </p:cNvPr>
          <p:cNvSpPr txBox="1">
            <a:spLocks/>
          </p:cNvSpPr>
          <p:nvPr/>
        </p:nvSpPr>
        <p:spPr>
          <a:xfrm>
            <a:off x="250825" y="1779042"/>
            <a:ext cx="8633222" cy="447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A5B6"/>
                </a:solidFill>
              </a:rPr>
              <a:t>Quali modalità di finanziamento della Piattaforma? (… segue)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93D150-1377-4715-A773-A977E85AFB73}"/>
              </a:ext>
            </a:extLst>
          </p:cNvPr>
          <p:cNvSpPr/>
          <p:nvPr/>
        </p:nvSpPr>
        <p:spPr>
          <a:xfrm>
            <a:off x="858929" y="3104768"/>
            <a:ext cx="3394572" cy="584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00A5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sto MT" panose="02040603050505030304" pitchFamily="18" charset="0"/>
              </a:rPr>
              <a:t>Efficiente</a:t>
            </a:r>
            <a:endParaRPr lang="en-US" sz="3200" dirty="0">
              <a:ln w="0"/>
              <a:solidFill>
                <a:srgbClr val="00A5B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2EA452-4FBF-4D94-8A82-73DA296572A0}"/>
              </a:ext>
            </a:extLst>
          </p:cNvPr>
          <p:cNvSpPr/>
          <p:nvPr/>
        </p:nvSpPr>
        <p:spPr>
          <a:xfrm>
            <a:off x="4730840" y="3104767"/>
            <a:ext cx="3394572" cy="584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dirty="0" err="1">
                <a:ln w="0"/>
                <a:solidFill>
                  <a:srgbClr val="00A5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sto MT" panose="02040603050505030304" pitchFamily="18" charset="0"/>
              </a:rPr>
              <a:t>Trasparente</a:t>
            </a:r>
            <a:endParaRPr lang="en-US" sz="3200" b="1" dirty="0">
              <a:ln w="0">
                <a:solidFill>
                  <a:srgbClr val="00A5B6"/>
                </a:solidFill>
              </a:ln>
              <a:solidFill>
                <a:srgbClr val="00A5B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4AD85D-AF2C-4479-8A99-24852492A035}"/>
              </a:ext>
            </a:extLst>
          </p:cNvPr>
          <p:cNvSpPr/>
          <p:nvPr/>
        </p:nvSpPr>
        <p:spPr>
          <a:xfrm>
            <a:off x="2870952" y="3993229"/>
            <a:ext cx="3394572" cy="584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00A5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sto MT" panose="02040603050505030304" pitchFamily="18" charset="0"/>
              </a:rPr>
              <a:t>Innovativa</a:t>
            </a:r>
            <a:endParaRPr lang="en-US" sz="3200" dirty="0">
              <a:ln w="0"/>
              <a:solidFill>
                <a:srgbClr val="00A5B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6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443F3B0-E411-48EB-82F1-E1E6F7B76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6129" y="4790281"/>
            <a:ext cx="493414" cy="32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8F3F-BE5B-0249-961B-3C19BF2D3CA8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32CBEF1A-25C1-4F11-BAFE-46482BBB7EA3}"/>
              </a:ext>
            </a:extLst>
          </p:cNvPr>
          <p:cNvSpPr txBox="1">
            <a:spLocks/>
          </p:cNvSpPr>
          <p:nvPr/>
        </p:nvSpPr>
        <p:spPr>
          <a:xfrm>
            <a:off x="250825" y="1779042"/>
            <a:ext cx="8633222" cy="447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A5B6"/>
                </a:solidFill>
              </a:rPr>
              <a:t>Quali modalità di finanziamento della Piattaforma? … i «</a:t>
            </a:r>
            <a:r>
              <a:rPr lang="it-IT" b="1" i="1" dirty="0">
                <a:solidFill>
                  <a:srgbClr val="00A5B6"/>
                </a:solidFill>
              </a:rPr>
              <a:t>Plus</a:t>
            </a:r>
            <a:r>
              <a:rPr lang="it-IT" b="1" dirty="0">
                <a:solidFill>
                  <a:srgbClr val="00A5B6"/>
                </a:solidFill>
              </a:rPr>
              <a:t>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8EDB78-BD10-4FA0-AC5E-9D71F36FE147}"/>
              </a:ext>
            </a:extLst>
          </p:cNvPr>
          <p:cNvSpPr txBox="1"/>
          <p:nvPr/>
        </p:nvSpPr>
        <p:spPr>
          <a:xfrm>
            <a:off x="197065" y="3761290"/>
            <a:ext cx="868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00A5B6"/>
              </a:buClr>
              <a:buFont typeface="Wingdings" panose="05000000000000000000" pitchFamily="2" charset="2"/>
              <a:buChar char="q"/>
              <a:defRPr sz="1000">
                <a:latin typeface="Calisto MT" panose="02040603050505030304" pitchFamily="18" charset="0"/>
              </a:defRPr>
            </a:lvl1pPr>
          </a:lstStyle>
          <a:p>
            <a:r>
              <a:rPr lang="en-US" sz="1200" dirty="0"/>
              <a:t>La </a:t>
            </a:r>
            <a:r>
              <a:rPr lang="en-US" sz="1200" dirty="0" err="1"/>
              <a:t>Piattaforma</a:t>
            </a:r>
            <a:r>
              <a:rPr lang="en-US" sz="1200" dirty="0"/>
              <a:t> – </a:t>
            </a:r>
            <a:r>
              <a:rPr lang="en-US" sz="1200" dirty="0" err="1"/>
              <a:t>interponendosi</a:t>
            </a:r>
            <a:r>
              <a:rPr lang="en-US" sz="1200" dirty="0"/>
              <a:t> </a:t>
            </a:r>
            <a:r>
              <a:rPr lang="en-US" sz="1200" dirty="0" err="1"/>
              <a:t>tra</a:t>
            </a:r>
            <a:r>
              <a:rPr lang="en-US" sz="1200" dirty="0"/>
              <a:t> </a:t>
            </a:r>
            <a:r>
              <a:rPr lang="en-US" sz="1200" dirty="0" err="1"/>
              <a:t>investitori</a:t>
            </a:r>
            <a:r>
              <a:rPr lang="en-US" sz="1200" dirty="0"/>
              <a:t> </a:t>
            </a:r>
            <a:r>
              <a:rPr lang="en-US" sz="1200" dirty="0" err="1"/>
              <a:t>ed</a:t>
            </a:r>
            <a:r>
              <a:rPr lang="en-US" sz="1200" dirty="0"/>
              <a:t> </a:t>
            </a:r>
            <a:r>
              <a:rPr lang="en-US" sz="1200" dirty="0" err="1"/>
              <a:t>imprese</a:t>
            </a:r>
            <a:r>
              <a:rPr lang="en-US" sz="1200" dirty="0"/>
              <a:t> – </a:t>
            </a:r>
            <a:r>
              <a:rPr lang="en-US" sz="1200" dirty="0" err="1"/>
              <a:t>riesce</a:t>
            </a:r>
            <a:r>
              <a:rPr lang="en-US" sz="1200" dirty="0"/>
              <a:t> ad </a:t>
            </a:r>
            <a:r>
              <a:rPr lang="en-US" sz="1200" dirty="0" err="1"/>
              <a:t>effettuare</a:t>
            </a:r>
            <a:r>
              <a:rPr lang="en-US" sz="1200" dirty="0"/>
              <a:t> </a:t>
            </a:r>
            <a:r>
              <a:rPr lang="en-US" sz="1200" dirty="0" err="1"/>
              <a:t>uno</a:t>
            </a:r>
            <a:r>
              <a:rPr lang="en-US" sz="1200" dirty="0"/>
              <a:t> </a:t>
            </a:r>
            <a:r>
              <a:rPr lang="it-IT" sz="1200" dirty="0"/>
              <a:t>«</a:t>
            </a:r>
            <a:r>
              <a:rPr lang="en-US" sz="1200" i="1" dirty="0"/>
              <a:t>screening</a:t>
            </a:r>
            <a:r>
              <a:rPr lang="it-IT" sz="1200" dirty="0"/>
              <a:t>»</a:t>
            </a:r>
            <a:r>
              <a:rPr lang="en-US" sz="1200" dirty="0"/>
              <a:t> </a:t>
            </a:r>
            <a:r>
              <a:rPr lang="en-US" sz="1200" dirty="0" err="1"/>
              <a:t>preventivo</a:t>
            </a:r>
            <a:r>
              <a:rPr lang="en-US" sz="1200" dirty="0"/>
              <a:t> </a:t>
            </a:r>
            <a:r>
              <a:rPr lang="en-US" sz="1200" dirty="0" err="1"/>
              <a:t>delle</a:t>
            </a:r>
            <a:r>
              <a:rPr lang="en-US" sz="1200" dirty="0"/>
              <a:t> </a:t>
            </a:r>
            <a:r>
              <a:rPr lang="en-US" sz="1200" dirty="0" err="1"/>
              <a:t>imprese</a:t>
            </a:r>
            <a:r>
              <a:rPr lang="en-US" sz="1200" dirty="0"/>
              <a:t> da </a:t>
            </a:r>
            <a:r>
              <a:rPr lang="en-US" sz="1200" dirty="0" err="1"/>
              <a:t>finanziare</a:t>
            </a:r>
            <a:r>
              <a:rPr lang="en-US" sz="1200" dirty="0"/>
              <a:t> </a:t>
            </a:r>
            <a:r>
              <a:rPr lang="en-US" sz="1200" dirty="0" err="1"/>
              <a:t>selezionando</a:t>
            </a:r>
            <a:r>
              <a:rPr lang="en-US" sz="1200" dirty="0"/>
              <a:t> le </a:t>
            </a:r>
            <a:r>
              <a:rPr lang="en-US" sz="1200" dirty="0" err="1"/>
              <a:t>imprese</a:t>
            </a:r>
            <a:r>
              <a:rPr lang="en-US" sz="1200" dirty="0"/>
              <a:t> </a:t>
            </a:r>
            <a:r>
              <a:rPr lang="en-US" sz="1200" dirty="0" err="1"/>
              <a:t>caratterizzate</a:t>
            </a:r>
            <a:r>
              <a:rPr lang="en-US" sz="1200" dirty="0"/>
              <a:t> da </a:t>
            </a:r>
            <a:r>
              <a:rPr lang="en-US" sz="1200" dirty="0" err="1"/>
              <a:t>profili</a:t>
            </a:r>
            <a:r>
              <a:rPr lang="en-US" sz="1200" dirty="0"/>
              <a:t> di </a:t>
            </a:r>
            <a:r>
              <a:rPr lang="en-US" sz="1200" dirty="0" err="1"/>
              <a:t>omogeneità</a:t>
            </a:r>
            <a:r>
              <a:rPr lang="en-US" sz="1200" dirty="0"/>
              <a:t> pre-</a:t>
            </a:r>
            <a:r>
              <a:rPr lang="en-US" sz="1200" dirty="0" err="1"/>
              <a:t>definiti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E7740F-982A-4441-B482-9ED3666735D9}"/>
              </a:ext>
            </a:extLst>
          </p:cNvPr>
          <p:cNvSpPr txBox="1"/>
          <p:nvPr/>
        </p:nvSpPr>
        <p:spPr>
          <a:xfrm>
            <a:off x="742956" y="2809963"/>
            <a:ext cx="8141091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000" dirty="0">
                <a:latin typeface="Calisto MT" panose="02040603050505030304" pitchFamily="18" charset="0"/>
              </a:rPr>
              <a:t>Pertanto, </a:t>
            </a:r>
            <a:r>
              <a:rPr lang="en-US" sz="1000" dirty="0" err="1">
                <a:latin typeface="Calisto MT" panose="02040603050505030304" pitchFamily="18" charset="0"/>
              </a:rPr>
              <a:t>l’investitore</a:t>
            </a:r>
            <a:r>
              <a:rPr lang="en-US" sz="1000" dirty="0">
                <a:latin typeface="Calisto MT" panose="02040603050505030304" pitchFamily="18" charset="0"/>
              </a:rPr>
              <a:t> ha la </a:t>
            </a:r>
            <a:r>
              <a:rPr lang="en-US" sz="1000" dirty="0" err="1">
                <a:latin typeface="Calisto MT" panose="02040603050505030304" pitchFamily="18" charset="0"/>
              </a:rPr>
              <a:t>possibilità</a:t>
            </a:r>
            <a:r>
              <a:rPr lang="en-US" sz="1000" dirty="0">
                <a:latin typeface="Calisto MT" panose="02040603050505030304" pitchFamily="18" charset="0"/>
              </a:rPr>
              <a:t>:</a:t>
            </a:r>
          </a:p>
          <a:p>
            <a:pPr marL="400050" indent="-400050" algn="just">
              <a:spcBef>
                <a:spcPts val="200"/>
              </a:spcBef>
              <a:spcAft>
                <a:spcPts val="200"/>
              </a:spcAft>
              <a:buAutoNum type="romanLcParenBoth"/>
            </a:pPr>
            <a:r>
              <a:rPr lang="en-US" sz="1000" dirty="0">
                <a:latin typeface="Calisto MT" panose="02040603050505030304" pitchFamily="18" charset="0"/>
              </a:rPr>
              <a:t>di </a:t>
            </a:r>
            <a:r>
              <a:rPr lang="en-US" sz="1000" dirty="0" err="1">
                <a:latin typeface="Calisto MT" panose="02040603050505030304" pitchFamily="18" charset="0"/>
              </a:rPr>
              <a:t>acquistare</a:t>
            </a:r>
            <a:r>
              <a:rPr lang="en-US" sz="1000" dirty="0">
                <a:latin typeface="Calisto MT" panose="02040603050505030304" pitchFamily="18" charset="0"/>
              </a:rPr>
              <a:t> (e </a:t>
            </a:r>
            <a:r>
              <a:rPr lang="en-US" sz="1000" dirty="0" err="1">
                <a:latin typeface="Calisto MT" panose="02040603050505030304" pitchFamily="18" charset="0"/>
              </a:rPr>
              <a:t>investire</a:t>
            </a:r>
            <a:r>
              <a:rPr lang="en-US" sz="1000" dirty="0">
                <a:latin typeface="Calisto MT" panose="02040603050505030304" pitchFamily="18" charset="0"/>
              </a:rPr>
              <a:t> in) </a:t>
            </a:r>
            <a:r>
              <a:rPr lang="en-US" sz="1000" dirty="0" err="1">
                <a:latin typeface="Calisto MT" panose="02040603050505030304" pitchFamily="18" charset="0"/>
              </a:rPr>
              <a:t>Titoli</a:t>
            </a:r>
            <a:r>
              <a:rPr lang="en-US" sz="1000" dirty="0">
                <a:latin typeface="Calisto MT" panose="02040603050505030304" pitchFamily="18" charset="0"/>
              </a:rPr>
              <a:t> ABS (la cui </a:t>
            </a:r>
            <a:r>
              <a:rPr lang="en-US" sz="1000" i="1" dirty="0">
                <a:latin typeface="Calisto MT" panose="02040603050505030304" pitchFamily="18" charset="0"/>
              </a:rPr>
              <a:t>performance</a:t>
            </a:r>
            <a:r>
              <a:rPr lang="en-US" sz="1000" dirty="0">
                <a:latin typeface="Calisto MT" panose="02040603050505030304" pitchFamily="18" charset="0"/>
              </a:rPr>
              <a:t> è </a:t>
            </a:r>
            <a:r>
              <a:rPr lang="en-US" sz="1000" dirty="0" err="1">
                <a:latin typeface="Calisto MT" panose="02040603050505030304" pitchFamily="18" charset="0"/>
              </a:rPr>
              <a:t>direttamente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legata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alla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i="1" dirty="0">
                <a:latin typeface="Calisto MT" panose="02040603050505030304" pitchFamily="18" charset="0"/>
              </a:rPr>
              <a:t>performance</a:t>
            </a:r>
            <a:r>
              <a:rPr lang="en-US" sz="1000" dirty="0">
                <a:latin typeface="Calisto MT" panose="02040603050505030304" pitchFamily="18" charset="0"/>
              </a:rPr>
              <a:t> del </a:t>
            </a:r>
            <a:r>
              <a:rPr lang="en-US" sz="1000" dirty="0" err="1">
                <a:latin typeface="Calisto MT" panose="02040603050505030304" pitchFamily="18" charset="0"/>
              </a:rPr>
              <a:t>portafoglio</a:t>
            </a:r>
            <a:r>
              <a:rPr lang="en-US" sz="1000" dirty="0">
                <a:latin typeface="Calisto MT" panose="02040603050505030304" pitchFamily="18" charset="0"/>
              </a:rPr>
              <a:t> di </a:t>
            </a:r>
            <a:r>
              <a:rPr lang="en-US" sz="1000" dirty="0" err="1">
                <a:latin typeface="Calisto MT" panose="02040603050505030304" pitchFamily="18" charset="0"/>
              </a:rPr>
              <a:t>crediti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acquistati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dalla</a:t>
            </a:r>
            <a:r>
              <a:rPr lang="en-US" sz="1000" dirty="0">
                <a:latin typeface="Calisto MT" panose="02040603050505030304" pitchFamily="18" charset="0"/>
              </a:rPr>
              <a:t> SPV) </a:t>
            </a:r>
            <a:r>
              <a:rPr lang="en-US" sz="1000" dirty="0" err="1">
                <a:latin typeface="Calisto MT" panose="02040603050505030304" pitchFamily="18" charset="0"/>
              </a:rPr>
              <a:t>invece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che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acquistare</a:t>
            </a:r>
            <a:r>
              <a:rPr lang="en-US" sz="1000" dirty="0">
                <a:latin typeface="Calisto MT" panose="02040603050505030304" pitchFamily="18" charset="0"/>
              </a:rPr>
              <a:t> in </a:t>
            </a:r>
            <a:r>
              <a:rPr lang="en-US" sz="1000" dirty="0" err="1">
                <a:latin typeface="Calisto MT" panose="02040603050505030304" pitchFamily="18" charset="0"/>
              </a:rPr>
              <a:t>maniera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diretta</a:t>
            </a:r>
            <a:r>
              <a:rPr lang="en-US" sz="1000" dirty="0">
                <a:latin typeface="Calisto MT" panose="02040603050505030304" pitchFamily="18" charset="0"/>
              </a:rPr>
              <a:t> la </a:t>
            </a:r>
            <a:r>
              <a:rPr lang="en-US" sz="1000" dirty="0" err="1">
                <a:latin typeface="Calisto MT" panose="02040603050505030304" pitchFamily="18" charset="0"/>
              </a:rPr>
              <a:t>proprietà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dei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crediti</a:t>
            </a:r>
            <a:r>
              <a:rPr lang="en-US" sz="1000" dirty="0">
                <a:latin typeface="Calisto MT" panose="02040603050505030304" pitchFamily="18" charset="0"/>
              </a:rPr>
              <a:t>; e</a:t>
            </a:r>
          </a:p>
          <a:p>
            <a:pPr marL="400050" indent="-400050" algn="just">
              <a:spcBef>
                <a:spcPts val="200"/>
              </a:spcBef>
              <a:spcAft>
                <a:spcPts val="200"/>
              </a:spcAft>
              <a:buAutoNum type="romanLcParenBoth"/>
            </a:pPr>
            <a:r>
              <a:rPr lang="en-US" sz="1000" dirty="0">
                <a:latin typeface="Calisto MT" panose="02040603050505030304" pitchFamily="18" charset="0"/>
              </a:rPr>
              <a:t>di </a:t>
            </a:r>
            <a:r>
              <a:rPr lang="en-US" sz="1000" dirty="0" err="1">
                <a:latin typeface="Calisto MT" panose="02040603050505030304" pitchFamily="18" charset="0"/>
              </a:rPr>
              <a:t>investire</a:t>
            </a:r>
            <a:r>
              <a:rPr lang="en-US" sz="1000" dirty="0">
                <a:latin typeface="Calisto MT" panose="02040603050505030304" pitchFamily="18" charset="0"/>
              </a:rPr>
              <a:t> non </a:t>
            </a:r>
            <a:r>
              <a:rPr lang="en-US" sz="1000" dirty="0" err="1">
                <a:latin typeface="Calisto MT" panose="02040603050505030304" pitchFamily="18" charset="0"/>
              </a:rPr>
              <a:t>su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una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singola</a:t>
            </a:r>
            <a:r>
              <a:rPr lang="en-US" sz="1000" dirty="0">
                <a:latin typeface="Calisto MT" panose="02040603050505030304" pitchFamily="18" charset="0"/>
              </a:rPr>
              <a:t> impresa, ma </a:t>
            </a:r>
            <a:r>
              <a:rPr lang="en-US" sz="1000" dirty="0" err="1">
                <a:latin typeface="Calisto MT" panose="02040603050505030304" pitchFamily="18" charset="0"/>
              </a:rPr>
              <a:t>su</a:t>
            </a:r>
            <a:r>
              <a:rPr lang="en-US" sz="1000" dirty="0">
                <a:latin typeface="Calisto MT" panose="02040603050505030304" pitchFamily="18" charset="0"/>
              </a:rPr>
              <a:t> diverse </a:t>
            </a:r>
            <a:r>
              <a:rPr lang="en-US" sz="1000" dirty="0" err="1">
                <a:latin typeface="Calisto MT" panose="02040603050505030304" pitchFamily="18" charset="0"/>
              </a:rPr>
              <a:t>imprese</a:t>
            </a:r>
            <a:r>
              <a:rPr lang="en-US" sz="1000" dirty="0">
                <a:latin typeface="Calisto MT" panose="02040603050505030304" pitchFamily="18" charset="0"/>
              </a:rPr>
              <a:t> (</a:t>
            </a:r>
            <a:r>
              <a:rPr lang="en-US" sz="1000" dirty="0" err="1">
                <a:latin typeface="Calisto MT" panose="02040603050505030304" pitchFamily="18" charset="0"/>
              </a:rPr>
              <a:t>comunque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caratterizzate</a:t>
            </a:r>
            <a:r>
              <a:rPr lang="en-US" sz="1000" dirty="0">
                <a:latin typeface="Calisto MT" panose="02040603050505030304" pitchFamily="18" charset="0"/>
              </a:rPr>
              <a:t> da </a:t>
            </a:r>
            <a:r>
              <a:rPr lang="en-US" sz="1000" dirty="0" err="1">
                <a:latin typeface="Calisto MT" panose="02040603050505030304" pitchFamily="18" charset="0"/>
              </a:rPr>
              <a:t>criteri</a:t>
            </a:r>
            <a:r>
              <a:rPr lang="en-US" sz="1000" dirty="0">
                <a:latin typeface="Calisto MT" panose="02040603050505030304" pitchFamily="18" charset="0"/>
              </a:rPr>
              <a:t> di </a:t>
            </a:r>
            <a:r>
              <a:rPr lang="en-US" sz="1000" dirty="0" err="1">
                <a:latin typeface="Calisto MT" panose="02040603050505030304" pitchFamily="18" charset="0"/>
              </a:rPr>
              <a:t>omogeneità</a:t>
            </a:r>
            <a:r>
              <a:rPr lang="en-US" sz="1000" dirty="0">
                <a:latin typeface="Calisto MT" panose="02040603050505030304" pitchFamily="18" charset="0"/>
              </a:rPr>
              <a:t>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08DCBC-8FFE-40C5-9600-D7350BFD1D3F}"/>
              </a:ext>
            </a:extLst>
          </p:cNvPr>
          <p:cNvSpPr txBox="1"/>
          <p:nvPr/>
        </p:nvSpPr>
        <p:spPr>
          <a:xfrm>
            <a:off x="742956" y="4184371"/>
            <a:ext cx="8130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1000" dirty="0" err="1">
                <a:latin typeface="Calisto MT" panose="02040603050505030304" pitchFamily="18" charset="0"/>
              </a:rPr>
              <a:t>combinando</a:t>
            </a:r>
            <a:r>
              <a:rPr lang="en-US" sz="1000" dirty="0">
                <a:latin typeface="Calisto MT" panose="02040603050505030304" pitchFamily="18" charset="0"/>
              </a:rPr>
              <a:t>, in </a:t>
            </a:r>
            <a:r>
              <a:rPr lang="en-US" sz="1000" dirty="0" err="1">
                <a:latin typeface="Calisto MT" panose="02040603050505030304" pitchFamily="18" charset="0"/>
              </a:rPr>
              <a:t>questo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modo</a:t>
            </a:r>
            <a:r>
              <a:rPr lang="en-US" sz="1000" dirty="0">
                <a:latin typeface="Calisto MT" panose="02040603050505030304" pitchFamily="18" charset="0"/>
              </a:rPr>
              <a:t>, la </a:t>
            </a:r>
            <a:r>
              <a:rPr lang="en-US" sz="1000" dirty="0" err="1">
                <a:latin typeface="Calisto MT" panose="02040603050505030304" pitchFamily="18" charset="0"/>
              </a:rPr>
              <a:t>necessità</a:t>
            </a:r>
            <a:r>
              <a:rPr lang="en-US" sz="1000" dirty="0">
                <a:latin typeface="Calisto MT" panose="02040603050505030304" pitchFamily="18" charset="0"/>
              </a:rPr>
              <a:t> di </a:t>
            </a:r>
            <a:r>
              <a:rPr lang="en-US" sz="1000" dirty="0" err="1">
                <a:latin typeface="Calisto MT" panose="02040603050505030304" pitchFamily="18" charset="0"/>
              </a:rPr>
              <a:t>ottenere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nuove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fonti</a:t>
            </a:r>
            <a:r>
              <a:rPr lang="en-US" sz="1000" dirty="0">
                <a:latin typeface="Calisto MT" panose="02040603050505030304" pitchFamily="18" charset="0"/>
              </a:rPr>
              <a:t> di </a:t>
            </a:r>
            <a:r>
              <a:rPr lang="en-US" sz="1000" dirty="0" err="1">
                <a:latin typeface="Calisto MT" panose="02040603050505030304" pitchFamily="18" charset="0"/>
              </a:rPr>
              <a:t>finanziamento</a:t>
            </a:r>
            <a:r>
              <a:rPr lang="en-US" sz="1000" dirty="0">
                <a:latin typeface="Calisto MT" panose="02040603050505030304" pitchFamily="18" charset="0"/>
              </a:rPr>
              <a:t> da parte </a:t>
            </a:r>
            <a:r>
              <a:rPr lang="en-US" sz="1000" dirty="0" err="1">
                <a:latin typeface="Calisto MT" panose="02040603050505030304" pitchFamily="18" charset="0"/>
              </a:rPr>
              <a:t>delle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imprese</a:t>
            </a:r>
            <a:r>
              <a:rPr lang="en-US" sz="1000" dirty="0">
                <a:latin typeface="Calisto MT" panose="02040603050505030304" pitchFamily="18" charset="0"/>
              </a:rPr>
              <a:t> con la </a:t>
            </a:r>
            <a:r>
              <a:rPr lang="en-US" sz="1000" dirty="0" err="1">
                <a:latin typeface="Calisto MT" panose="02040603050505030304" pitchFamily="18" charset="0"/>
              </a:rPr>
              <a:t>necessità</a:t>
            </a:r>
            <a:r>
              <a:rPr lang="en-US" sz="1000" dirty="0">
                <a:latin typeface="Calisto MT" panose="02040603050505030304" pitchFamily="18" charset="0"/>
              </a:rPr>
              <a:t> per </a:t>
            </a:r>
            <a:r>
              <a:rPr lang="en-US" sz="1000" dirty="0" err="1">
                <a:latin typeface="Calisto MT" panose="02040603050505030304" pitchFamily="18" charset="0"/>
              </a:rPr>
              <a:t>gli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investitori</a:t>
            </a:r>
            <a:r>
              <a:rPr lang="en-US" sz="1000" dirty="0">
                <a:latin typeface="Calisto MT" panose="02040603050505030304" pitchFamily="18" charset="0"/>
              </a:rPr>
              <a:t> di </a:t>
            </a:r>
            <a:r>
              <a:rPr lang="en-US" sz="1000" dirty="0" err="1">
                <a:latin typeface="Calisto MT" panose="02040603050505030304" pitchFamily="18" charset="0"/>
              </a:rPr>
              <a:t>effettuare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investimenti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caratterizzati</a:t>
            </a:r>
            <a:r>
              <a:rPr lang="en-US" sz="1000" dirty="0">
                <a:latin typeface="Calisto MT" panose="02040603050505030304" pitchFamily="18" charset="0"/>
              </a:rPr>
              <a:t> da </a:t>
            </a:r>
            <a:r>
              <a:rPr lang="en-US" sz="1000" dirty="0" err="1">
                <a:latin typeface="Calisto MT" panose="02040603050505030304" pitchFamily="18" charset="0"/>
              </a:rPr>
              <a:t>gradi</a:t>
            </a:r>
            <a:r>
              <a:rPr lang="en-US" sz="1000" dirty="0">
                <a:latin typeface="Calisto MT" panose="02040603050505030304" pitchFamily="18" charset="0"/>
              </a:rPr>
              <a:t> di </a:t>
            </a:r>
            <a:r>
              <a:rPr lang="en-US" sz="1000" dirty="0" err="1">
                <a:latin typeface="Calisto MT" panose="02040603050505030304" pitchFamily="18" charset="0"/>
              </a:rPr>
              <a:t>rendimento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parametrati</a:t>
            </a:r>
            <a:r>
              <a:rPr lang="en-US" sz="1000" dirty="0">
                <a:latin typeface="Calisto MT" panose="02040603050505030304" pitchFamily="18" charset="0"/>
              </a:rPr>
              <a:t> a </a:t>
            </a:r>
            <a:r>
              <a:rPr lang="en-US" sz="1000" dirty="0" err="1">
                <a:latin typeface="Calisto MT" panose="02040603050505030304" pitchFamily="18" charset="0"/>
              </a:rPr>
              <a:t>determinati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gradi</a:t>
            </a:r>
            <a:r>
              <a:rPr lang="en-US" sz="1000" dirty="0">
                <a:latin typeface="Calisto MT" panose="02040603050505030304" pitchFamily="18" charset="0"/>
              </a:rPr>
              <a:t> di </a:t>
            </a:r>
            <a:r>
              <a:rPr lang="en-US" sz="1000" dirty="0" err="1">
                <a:latin typeface="Calisto MT" panose="02040603050505030304" pitchFamily="18" charset="0"/>
              </a:rPr>
              <a:t>rischiosità</a:t>
            </a:r>
            <a:r>
              <a:rPr lang="en-US" sz="1000" dirty="0">
                <a:latin typeface="Calisto MT" panose="02040603050505030304" pitchFamily="18" charset="0"/>
              </a:rPr>
              <a:t>.</a:t>
            </a:r>
            <a:endParaRPr lang="it-IT" sz="1000" dirty="0">
              <a:latin typeface="Calisto MT" panose="020406030505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6B76FC-BEAA-4650-ADB4-812E74316D11}"/>
              </a:ext>
            </a:extLst>
          </p:cNvPr>
          <p:cNvSpPr txBox="1"/>
          <p:nvPr/>
        </p:nvSpPr>
        <p:spPr>
          <a:xfrm>
            <a:off x="161925" y="2179765"/>
            <a:ext cx="873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00A5B6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latin typeface="Calisto MT" panose="02040603050505030304" pitchFamily="18" charset="0"/>
              </a:rPr>
              <a:t>La </a:t>
            </a:r>
            <a:r>
              <a:rPr lang="en-US" sz="1200" i="1" dirty="0">
                <a:latin typeface="Calisto MT" panose="02040603050505030304" pitchFamily="18" charset="0"/>
              </a:rPr>
              <a:t>securitisation</a:t>
            </a:r>
            <a:r>
              <a:rPr lang="en-US" sz="1200" dirty="0">
                <a:latin typeface="Calisto MT" panose="02040603050505030304" pitchFamily="18" charset="0"/>
              </a:rPr>
              <a:t> </a:t>
            </a:r>
            <a:r>
              <a:rPr lang="en-US" sz="1200" dirty="0" err="1">
                <a:latin typeface="Calisto MT" panose="02040603050505030304" pitchFamily="18" charset="0"/>
              </a:rPr>
              <a:t>costituisce</a:t>
            </a:r>
            <a:r>
              <a:rPr lang="en-US" sz="1200" dirty="0">
                <a:latin typeface="Calisto MT" panose="02040603050505030304" pitchFamily="18" charset="0"/>
              </a:rPr>
              <a:t> un </a:t>
            </a:r>
            <a:r>
              <a:rPr lang="it-IT" sz="1200" dirty="0">
                <a:latin typeface="Calisto MT" panose="02040603050505030304" pitchFamily="18" charset="0"/>
              </a:rPr>
              <a:t>«</a:t>
            </a:r>
            <a:r>
              <a:rPr lang="en-US" sz="1200" i="1" dirty="0">
                <a:latin typeface="Calisto MT" panose="02040603050505030304" pitchFamily="18" charset="0"/>
              </a:rPr>
              <a:t>multistep process</a:t>
            </a:r>
            <a:r>
              <a:rPr lang="it-IT" sz="1200" dirty="0">
                <a:latin typeface="Calisto MT" panose="02040603050505030304" pitchFamily="18" charset="0"/>
              </a:rPr>
              <a:t>» capace di </a:t>
            </a:r>
            <a:r>
              <a:rPr lang="en-US" sz="1200" dirty="0" err="1">
                <a:latin typeface="Calisto MT" panose="02040603050505030304" pitchFamily="18" charset="0"/>
              </a:rPr>
              <a:t>trasformare</a:t>
            </a:r>
            <a:r>
              <a:rPr lang="en-US" sz="1200" dirty="0">
                <a:latin typeface="Calisto MT" panose="02040603050505030304" pitchFamily="18" charset="0"/>
              </a:rPr>
              <a:t> </a:t>
            </a:r>
            <a:r>
              <a:rPr lang="en-US" sz="1200" i="1" dirty="0">
                <a:latin typeface="Calisto MT" panose="02040603050505030304" pitchFamily="18" charset="0"/>
              </a:rPr>
              <a:t>assets </a:t>
            </a:r>
            <a:r>
              <a:rPr lang="en-US" sz="1200" dirty="0" err="1">
                <a:latin typeface="Calisto MT" panose="02040603050505030304" pitchFamily="18" charset="0"/>
              </a:rPr>
              <a:t>illiquidi</a:t>
            </a:r>
            <a:r>
              <a:rPr lang="en-US" sz="1200" dirty="0">
                <a:latin typeface="Calisto MT" panose="02040603050505030304" pitchFamily="18" charset="0"/>
              </a:rPr>
              <a:t> (</a:t>
            </a:r>
            <a:r>
              <a:rPr lang="en-US" sz="1200" i="1" dirty="0">
                <a:latin typeface="Calisto MT" panose="02040603050505030304" pitchFamily="18" charset="0"/>
              </a:rPr>
              <a:t>i.e.</a:t>
            </a:r>
            <a:r>
              <a:rPr lang="en-US" sz="1200" dirty="0">
                <a:latin typeface="Calisto MT" panose="02040603050505030304" pitchFamily="18" charset="0"/>
              </a:rPr>
              <a:t> </a:t>
            </a:r>
            <a:r>
              <a:rPr lang="en-US" sz="1200" dirty="0" err="1">
                <a:latin typeface="Calisto MT" panose="02040603050505030304" pitchFamily="18" charset="0"/>
              </a:rPr>
              <a:t>i</a:t>
            </a:r>
            <a:r>
              <a:rPr lang="en-US" sz="1200" dirty="0">
                <a:latin typeface="Calisto MT" panose="02040603050505030304" pitchFamily="18" charset="0"/>
              </a:rPr>
              <a:t> </a:t>
            </a:r>
            <a:r>
              <a:rPr lang="en-US" sz="1200" dirty="0" err="1">
                <a:latin typeface="Calisto MT" panose="02040603050505030304" pitchFamily="18" charset="0"/>
              </a:rPr>
              <a:t>crediti</a:t>
            </a:r>
            <a:r>
              <a:rPr lang="en-US" sz="1200" dirty="0">
                <a:latin typeface="Calisto MT" panose="02040603050505030304" pitchFamily="18" charset="0"/>
              </a:rPr>
              <a:t>) in </a:t>
            </a:r>
            <a:r>
              <a:rPr lang="en-US" sz="1200" dirty="0" err="1">
                <a:latin typeface="Calisto MT" panose="02040603050505030304" pitchFamily="18" charset="0"/>
              </a:rPr>
              <a:t>strumenti</a:t>
            </a:r>
            <a:r>
              <a:rPr lang="en-US" sz="1200" dirty="0">
                <a:latin typeface="Calisto MT" panose="02040603050505030304" pitchFamily="18" charset="0"/>
              </a:rPr>
              <a:t> </a:t>
            </a:r>
            <a:r>
              <a:rPr lang="en-US" sz="1200" dirty="0" err="1">
                <a:latin typeface="Calisto MT" panose="02040603050505030304" pitchFamily="18" charset="0"/>
              </a:rPr>
              <a:t>finanziari</a:t>
            </a:r>
            <a:r>
              <a:rPr lang="en-US" sz="1200" dirty="0">
                <a:latin typeface="Calisto MT" panose="02040603050505030304" pitchFamily="18" charset="0"/>
              </a:rPr>
              <a:t> </a:t>
            </a:r>
            <a:r>
              <a:rPr lang="en-US" sz="1200" dirty="0" err="1">
                <a:latin typeface="Calisto MT" panose="02040603050505030304" pitchFamily="18" charset="0"/>
              </a:rPr>
              <a:t>potenzialmente</a:t>
            </a:r>
            <a:r>
              <a:rPr lang="en-US" sz="1200" dirty="0">
                <a:latin typeface="Calisto MT" panose="02040603050505030304" pitchFamily="18" charset="0"/>
              </a:rPr>
              <a:t> </a:t>
            </a:r>
            <a:r>
              <a:rPr lang="en-US" sz="1200" dirty="0" err="1">
                <a:latin typeface="Calisto MT" panose="02040603050505030304" pitchFamily="18" charset="0"/>
              </a:rPr>
              <a:t>liquidi</a:t>
            </a:r>
            <a:r>
              <a:rPr lang="en-US" sz="1200" dirty="0">
                <a:latin typeface="Calisto MT" panose="02040603050505030304" pitchFamily="18" charset="0"/>
              </a:rPr>
              <a:t> (</a:t>
            </a:r>
            <a:r>
              <a:rPr lang="en-US" sz="1200" i="1" dirty="0">
                <a:latin typeface="Calisto MT" panose="02040603050505030304" pitchFamily="18" charset="0"/>
              </a:rPr>
              <a:t>i.e</a:t>
            </a:r>
            <a:r>
              <a:rPr lang="en-US" sz="1200" dirty="0">
                <a:latin typeface="Calisto MT" panose="02040603050505030304" pitchFamily="18" charset="0"/>
              </a:rPr>
              <a:t>. </a:t>
            </a:r>
            <a:r>
              <a:rPr lang="en-US" sz="1200" i="1" dirty="0">
                <a:latin typeface="Calisto MT" panose="02040603050505030304" pitchFamily="18" charset="0"/>
              </a:rPr>
              <a:t>Asset Backed Securities</a:t>
            </a:r>
            <a:r>
              <a:rPr lang="en-US" sz="1200" dirty="0">
                <a:latin typeface="Calisto MT" panose="02040603050505030304" pitchFamily="18" charset="0"/>
              </a:rPr>
              <a:t>) </a:t>
            </a:r>
            <a:r>
              <a:rPr lang="en-US" sz="1200" dirty="0" err="1">
                <a:latin typeface="Calisto MT" panose="02040603050505030304" pitchFamily="18" charset="0"/>
              </a:rPr>
              <a:t>ed</a:t>
            </a:r>
            <a:r>
              <a:rPr lang="en-US" sz="1200" dirty="0">
                <a:latin typeface="Calisto MT" panose="02040603050505030304" pitchFamily="18" charset="0"/>
              </a:rPr>
              <a:t> </a:t>
            </a:r>
            <a:r>
              <a:rPr lang="en-US" sz="1200" dirty="0" err="1">
                <a:latin typeface="Calisto MT" panose="02040603050505030304" pitchFamily="18" charset="0"/>
              </a:rPr>
              <a:t>inoltre</a:t>
            </a:r>
            <a:r>
              <a:rPr lang="en-US" sz="1200" dirty="0">
                <a:latin typeface="Calisto MT" panose="02040603050505030304" pitchFamily="18" charset="0"/>
              </a:rPr>
              <a:t> </a:t>
            </a:r>
            <a:r>
              <a:rPr lang="en-US" sz="1200" dirty="0" err="1">
                <a:latin typeface="Calisto MT" panose="02040603050505030304" pitchFamily="18" charset="0"/>
              </a:rPr>
              <a:t>capace</a:t>
            </a:r>
            <a:r>
              <a:rPr lang="en-US" sz="1200" dirty="0">
                <a:latin typeface="Calisto MT" panose="02040603050505030304" pitchFamily="18" charset="0"/>
              </a:rPr>
              <a:t> di </a:t>
            </a:r>
            <a:r>
              <a:rPr lang="en-US" sz="1200" dirty="0" err="1">
                <a:latin typeface="Calisto MT" panose="02040603050505030304" pitchFamily="18" charset="0"/>
              </a:rPr>
              <a:t>aggregare</a:t>
            </a:r>
            <a:r>
              <a:rPr lang="en-US" sz="1200" dirty="0">
                <a:latin typeface="Calisto MT" panose="02040603050505030304" pitchFamily="18" charset="0"/>
              </a:rPr>
              <a:t> in </a:t>
            </a:r>
            <a:r>
              <a:rPr lang="en-US" sz="1200" dirty="0" err="1">
                <a:latin typeface="Calisto MT" panose="02040603050505030304" pitchFamily="18" charset="0"/>
              </a:rPr>
              <a:t>un’unica</a:t>
            </a:r>
            <a:r>
              <a:rPr lang="en-US" sz="1200" dirty="0">
                <a:latin typeface="Calisto MT" panose="02040603050505030304" pitchFamily="18" charset="0"/>
              </a:rPr>
              <a:t> </a:t>
            </a:r>
            <a:r>
              <a:rPr lang="en-US" sz="1200" dirty="0" err="1">
                <a:latin typeface="Calisto MT" panose="02040603050505030304" pitchFamily="18" charset="0"/>
              </a:rPr>
              <a:t>operazione</a:t>
            </a:r>
            <a:r>
              <a:rPr lang="en-US" sz="1200" dirty="0">
                <a:latin typeface="Calisto MT" panose="02040603050505030304" pitchFamily="18" charset="0"/>
              </a:rPr>
              <a:t> </a:t>
            </a:r>
            <a:r>
              <a:rPr lang="en-US" sz="1200" dirty="0" err="1">
                <a:latin typeface="Calisto MT" panose="02040603050505030304" pitchFamily="18" charset="0"/>
              </a:rPr>
              <a:t>una</a:t>
            </a:r>
            <a:r>
              <a:rPr lang="en-US" sz="1200" dirty="0">
                <a:latin typeface="Calisto MT" panose="02040603050505030304" pitchFamily="18" charset="0"/>
              </a:rPr>
              <a:t> </a:t>
            </a:r>
            <a:r>
              <a:rPr lang="en-US" sz="1200" dirty="0" err="1">
                <a:latin typeface="Calisto MT" panose="02040603050505030304" pitchFamily="18" charset="0"/>
              </a:rPr>
              <a:t>pluralità</a:t>
            </a:r>
            <a:r>
              <a:rPr lang="en-US" sz="1200" dirty="0">
                <a:latin typeface="Calisto MT" panose="02040603050505030304" pitchFamily="18" charset="0"/>
              </a:rPr>
              <a:t> di </a:t>
            </a:r>
            <a:r>
              <a:rPr lang="en-US" sz="1200" dirty="0" err="1">
                <a:latin typeface="Calisto MT" panose="02040603050505030304" pitchFamily="18" charset="0"/>
              </a:rPr>
              <a:t>crediti</a:t>
            </a:r>
            <a:r>
              <a:rPr lang="en-US" sz="1200" dirty="0">
                <a:latin typeface="Calisto MT" panose="02040603050505030304" pitchFamily="18" charset="0"/>
              </a:rPr>
              <a:t> (</a:t>
            </a:r>
            <a:r>
              <a:rPr lang="en-US" sz="1200" dirty="0" err="1">
                <a:latin typeface="Calisto MT" panose="02040603050505030304" pitchFamily="18" charset="0"/>
              </a:rPr>
              <a:t>accomunati</a:t>
            </a:r>
            <a:r>
              <a:rPr lang="en-US" sz="1200" dirty="0">
                <a:latin typeface="Calisto MT" panose="02040603050505030304" pitchFamily="18" charset="0"/>
              </a:rPr>
              <a:t> da </a:t>
            </a:r>
            <a:r>
              <a:rPr lang="en-US" sz="1200" dirty="0" err="1">
                <a:latin typeface="Calisto MT" panose="02040603050505030304" pitchFamily="18" charset="0"/>
              </a:rPr>
              <a:t>criteri</a:t>
            </a:r>
            <a:r>
              <a:rPr lang="en-US" sz="1200" dirty="0">
                <a:latin typeface="Calisto MT" panose="02040603050505030304" pitchFamily="18" charset="0"/>
              </a:rPr>
              <a:t> di </a:t>
            </a:r>
            <a:r>
              <a:rPr lang="en-US" sz="1200" dirty="0" err="1">
                <a:latin typeface="Calisto MT" panose="02040603050505030304" pitchFamily="18" charset="0"/>
              </a:rPr>
              <a:t>omogeneità</a:t>
            </a:r>
            <a:r>
              <a:rPr lang="en-US" sz="1200" dirty="0">
                <a:latin typeface="Calisto MT" panose="02040603050505030304" pitchFamily="18" charset="0"/>
              </a:rPr>
              <a:t>) ma </a:t>
            </a:r>
            <a:r>
              <a:rPr lang="en-US" sz="1200" dirty="0" err="1">
                <a:latin typeface="Calisto MT" panose="02040603050505030304" pitchFamily="18" charset="0"/>
              </a:rPr>
              <a:t>originati</a:t>
            </a:r>
            <a:r>
              <a:rPr lang="en-US" sz="1200" dirty="0">
                <a:latin typeface="Calisto MT" panose="02040603050505030304" pitchFamily="18" charset="0"/>
              </a:rPr>
              <a:t> da diverse </a:t>
            </a:r>
            <a:r>
              <a:rPr lang="en-US" sz="1200" dirty="0" err="1">
                <a:latin typeface="Calisto MT" panose="02040603050505030304" pitchFamily="18" charset="0"/>
              </a:rPr>
              <a:t>imprese</a:t>
            </a:r>
            <a:r>
              <a:rPr lang="en-US" sz="1200" dirty="0">
                <a:latin typeface="Calisto MT" panose="02040603050505030304" pitchFamily="18" charset="0"/>
              </a:rPr>
              <a:t>. 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400F9EE1-35B9-439F-830E-8AB7BE97923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9822" y="2775593"/>
            <a:ext cx="181486" cy="154809"/>
          </a:xfrm>
          <a:prstGeom prst="bentConnector2">
            <a:avLst/>
          </a:prstGeom>
          <a:ln>
            <a:solidFill>
              <a:srgbClr val="00A5B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62F8D62-870D-4D0A-BF6D-67A0ADBA6B3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4808" y="4214769"/>
            <a:ext cx="181486" cy="154809"/>
          </a:xfrm>
          <a:prstGeom prst="bentConnector2">
            <a:avLst/>
          </a:prstGeom>
          <a:ln>
            <a:solidFill>
              <a:srgbClr val="00A5B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69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443F3B0-E411-48EB-82F1-E1E6F7B76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6129" y="4790281"/>
            <a:ext cx="493414" cy="32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8F3F-BE5B-0249-961B-3C19BF2D3CA8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0E5F5DDA-2E12-40BC-AB19-D8C4FB0923FA}"/>
              </a:ext>
            </a:extLst>
          </p:cNvPr>
          <p:cNvSpPr txBox="1">
            <a:spLocks/>
          </p:cNvSpPr>
          <p:nvPr/>
        </p:nvSpPr>
        <p:spPr>
          <a:xfrm>
            <a:off x="255390" y="1753379"/>
            <a:ext cx="8633222" cy="44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A5B6"/>
                </a:solidFill>
              </a:rPr>
              <a:t>La Piattaforma e la Cartolarizzazione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24B0D1-E123-4831-83AE-8CB47B75312F}"/>
              </a:ext>
            </a:extLst>
          </p:cNvPr>
          <p:cNvGrpSpPr/>
          <p:nvPr/>
        </p:nvGrpSpPr>
        <p:grpSpPr>
          <a:xfrm>
            <a:off x="5746436" y="3099048"/>
            <a:ext cx="3124552" cy="707886"/>
            <a:chOff x="5746436" y="2917012"/>
            <a:chExt cx="3124552" cy="70788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992131C-BDA2-4156-91F7-D0CAD0710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5746436" y="3106974"/>
              <a:ext cx="387664" cy="37901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4D10D2-65FB-4CD8-A3FA-D73D455BAEC6}"/>
                </a:ext>
              </a:extLst>
            </p:cNvPr>
            <p:cNvSpPr txBox="1"/>
            <p:nvPr/>
          </p:nvSpPr>
          <p:spPr>
            <a:xfrm>
              <a:off x="6134100" y="2917012"/>
              <a:ext cx="273688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it-IT" sz="1000" dirty="0">
                  <a:latin typeface="Calisto MT" panose="02040603050505030304" pitchFamily="18" charset="0"/>
                </a:rPr>
                <a:t>La SPV acquista «</a:t>
              </a:r>
              <a:r>
                <a:rPr lang="it-IT" sz="1000" i="1" dirty="0">
                  <a:latin typeface="Calisto MT" panose="02040603050505030304" pitchFamily="18" charset="0"/>
                </a:rPr>
                <a:t>pro soluto</a:t>
              </a:r>
              <a:r>
                <a:rPr lang="it-IT" sz="1000" dirty="0">
                  <a:latin typeface="Calisto MT" panose="02040603050505030304" pitchFamily="18" charset="0"/>
                </a:rPr>
                <a:t>» ed in blocco i crediti dalla Piattaforma finanziandosi mediante l’emissione di  </a:t>
              </a:r>
              <a:r>
                <a:rPr lang="it-IT" sz="1000" i="1" dirty="0" err="1">
                  <a:latin typeface="Calisto MT" panose="02040603050505030304" pitchFamily="18" charset="0"/>
                </a:rPr>
                <a:t>Asset</a:t>
              </a:r>
              <a:r>
                <a:rPr lang="it-IT" sz="1000" i="1" dirty="0">
                  <a:latin typeface="Calisto MT" panose="02040603050505030304" pitchFamily="18" charset="0"/>
                </a:rPr>
                <a:t>-</a:t>
              </a:r>
              <a:r>
                <a:rPr lang="it-IT" sz="1000" i="1" dirty="0" err="1">
                  <a:latin typeface="Calisto MT" panose="02040603050505030304" pitchFamily="18" charset="0"/>
                </a:rPr>
                <a:t>Backed</a:t>
              </a:r>
              <a:r>
                <a:rPr lang="it-IT" sz="1000" i="1" dirty="0">
                  <a:latin typeface="Calisto MT" panose="02040603050505030304" pitchFamily="18" charset="0"/>
                </a:rPr>
                <a:t>-Securities </a:t>
              </a:r>
              <a:r>
                <a:rPr lang="it-IT" sz="1000" dirty="0">
                  <a:latin typeface="Calisto MT" panose="02040603050505030304" pitchFamily="18" charset="0"/>
                </a:rPr>
                <a:t>(«Titoli ABS»).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ACFF301-00BA-4A89-916A-ED011CF59FDB}"/>
              </a:ext>
            </a:extLst>
          </p:cNvPr>
          <p:cNvGrpSpPr/>
          <p:nvPr/>
        </p:nvGrpSpPr>
        <p:grpSpPr>
          <a:xfrm>
            <a:off x="5746436" y="3908137"/>
            <a:ext cx="3156457" cy="861774"/>
            <a:chOff x="5746436" y="3726101"/>
            <a:chExt cx="3156457" cy="86177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772FCE5-10A8-4842-9711-790DD8349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5746436" y="3967479"/>
              <a:ext cx="387664" cy="37901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E8E4484-D6E9-4827-A595-5EB551385005}"/>
                </a:ext>
              </a:extLst>
            </p:cNvPr>
            <p:cNvSpPr txBox="1"/>
            <p:nvPr/>
          </p:nvSpPr>
          <p:spPr>
            <a:xfrm>
              <a:off x="6139889" y="3726101"/>
              <a:ext cx="2763004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it-IT" sz="1000" dirty="0">
                  <a:latin typeface="Calisto MT" panose="02040603050505030304" pitchFamily="18" charset="0"/>
                </a:rPr>
                <a:t>Gli investitori sottoscrivono i Titoli ABS  pagando un prezzo di sottoscrizione. Tale prezzo di sottoscrizione può essere corrisposto anche in più soluzioni in caso di emissione c.d. «</a:t>
              </a:r>
              <a:r>
                <a:rPr lang="it-IT" sz="1000" i="1" dirty="0" err="1">
                  <a:latin typeface="Calisto MT" panose="02040603050505030304" pitchFamily="18" charset="0"/>
                </a:rPr>
                <a:t>Partly-Paid</a:t>
              </a:r>
              <a:r>
                <a:rPr lang="it-IT" sz="1000" dirty="0">
                  <a:latin typeface="Calisto MT" panose="02040603050505030304" pitchFamily="18" charset="0"/>
                </a:rPr>
                <a:t>».</a:t>
              </a: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594CC9C-AE2A-4BAA-8114-A10F8BA8B8A2}"/>
              </a:ext>
            </a:extLst>
          </p:cNvPr>
          <p:cNvGrpSpPr/>
          <p:nvPr/>
        </p:nvGrpSpPr>
        <p:grpSpPr>
          <a:xfrm>
            <a:off x="241106" y="2110247"/>
            <a:ext cx="8629881" cy="2438780"/>
            <a:chOff x="241106" y="2110247"/>
            <a:chExt cx="8629881" cy="2438780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A4EF35E-7F70-405E-9429-6E6F60171B49}"/>
                </a:ext>
              </a:extLst>
            </p:cNvPr>
            <p:cNvCxnSpPr>
              <a:cxnSpLocks/>
            </p:cNvCxnSpPr>
            <p:nvPr/>
          </p:nvCxnSpPr>
          <p:spPr>
            <a:xfrm>
              <a:off x="3763861" y="2365425"/>
              <a:ext cx="11062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74E10EE-18AC-4282-AE44-79F5249C56C1}"/>
                </a:ext>
              </a:extLst>
            </p:cNvPr>
            <p:cNvSpPr/>
            <p:nvPr/>
          </p:nvSpPr>
          <p:spPr>
            <a:xfrm>
              <a:off x="3878111" y="2249524"/>
              <a:ext cx="765302" cy="1228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700" b="1" dirty="0">
                  <a:solidFill>
                    <a:srgbClr val="0070C0"/>
                  </a:solidFill>
                  <a:latin typeface="Calisto MT" panose="02040603050505030304" pitchFamily="18" charset="0"/>
                </a:rPr>
                <a:t>Crediti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B15AE73-ECC5-4559-A085-5E1B2AE88E51}"/>
                </a:ext>
              </a:extLst>
            </p:cNvPr>
            <p:cNvSpPr/>
            <p:nvPr/>
          </p:nvSpPr>
          <p:spPr>
            <a:xfrm>
              <a:off x="4839754" y="2175871"/>
              <a:ext cx="1576762" cy="54663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SPV</a:t>
              </a: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89FE0624-C7B6-4918-AE3A-FAC17CA55C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3111" y="2536690"/>
              <a:ext cx="107700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C150C3-85E8-4989-BAD0-7B2ED6F9E88F}"/>
                </a:ext>
              </a:extLst>
            </p:cNvPr>
            <p:cNvSpPr txBox="1"/>
            <p:nvPr/>
          </p:nvSpPr>
          <p:spPr>
            <a:xfrm>
              <a:off x="3862957" y="2539428"/>
              <a:ext cx="874869" cy="2163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700" b="1" dirty="0">
                  <a:solidFill>
                    <a:schemeClr val="accent6"/>
                  </a:solidFill>
                  <a:latin typeface="Calisto MT" panose="02040603050505030304" pitchFamily="18" charset="0"/>
                </a:rPr>
                <a:t>Prezzo di</a:t>
              </a:r>
            </a:p>
            <a:p>
              <a:pPr algn="ctr"/>
              <a:r>
                <a:rPr lang="it-IT" sz="700" b="1" dirty="0">
                  <a:solidFill>
                    <a:schemeClr val="accent6"/>
                  </a:solidFill>
                  <a:latin typeface="Calisto MT" panose="02040603050505030304" pitchFamily="18" charset="0"/>
                </a:rPr>
                <a:t> Acquisto</a:t>
              </a:r>
            </a:p>
          </p:txBody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7D0AE4DC-16E4-4A0B-AC44-665FA9ECF4A2}"/>
                </a:ext>
              </a:extLst>
            </p:cNvPr>
            <p:cNvSpPr/>
            <p:nvPr/>
          </p:nvSpPr>
          <p:spPr>
            <a:xfrm>
              <a:off x="7400685" y="2200414"/>
              <a:ext cx="1470302" cy="502279"/>
            </a:xfrm>
            <a:prstGeom prst="hexagon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Investitori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D18A9F9-CC04-47AB-B368-C9FB89220117}"/>
                </a:ext>
              </a:extLst>
            </p:cNvPr>
            <p:cNvCxnSpPr>
              <a:cxnSpLocks/>
            </p:cNvCxnSpPr>
            <p:nvPr/>
          </p:nvCxnSpPr>
          <p:spPr>
            <a:xfrm>
              <a:off x="6436155" y="2524695"/>
              <a:ext cx="996059" cy="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1C427F6-E0C2-4B11-86C3-7F70372259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7710" y="2369889"/>
              <a:ext cx="989462" cy="1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B6ACD5F-8F2A-4063-9A3D-A01E7CE132B2}"/>
                </a:ext>
              </a:extLst>
            </p:cNvPr>
            <p:cNvSpPr txBox="1"/>
            <p:nvPr/>
          </p:nvSpPr>
          <p:spPr>
            <a:xfrm>
              <a:off x="6535708" y="2110247"/>
              <a:ext cx="83552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700" b="1" dirty="0">
                  <a:solidFill>
                    <a:srgbClr val="7030A0"/>
                  </a:solidFill>
                  <a:latin typeface="Calisto MT" panose="02040603050505030304" pitchFamily="18" charset="0"/>
                </a:rPr>
                <a:t>Prezzo di</a:t>
              </a:r>
            </a:p>
            <a:p>
              <a:pPr algn="ctr"/>
              <a:r>
                <a:rPr lang="it-IT" sz="700" b="1" dirty="0">
                  <a:solidFill>
                    <a:srgbClr val="7030A0"/>
                  </a:solidFill>
                  <a:latin typeface="Calisto MT" panose="02040603050505030304" pitchFamily="18" charset="0"/>
                </a:rPr>
                <a:t>Sottoscrizione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1736A1B-3CDF-4CB4-B1B7-B8137B589864}"/>
                </a:ext>
              </a:extLst>
            </p:cNvPr>
            <p:cNvSpPr txBox="1"/>
            <p:nvPr/>
          </p:nvSpPr>
          <p:spPr>
            <a:xfrm>
              <a:off x="6436155" y="2506989"/>
              <a:ext cx="1034629" cy="2000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700" b="1" dirty="0">
                  <a:solidFill>
                    <a:schemeClr val="accent6"/>
                  </a:solidFill>
                  <a:latin typeface="Calisto MT" panose="02040603050505030304" pitchFamily="18" charset="0"/>
                </a:rPr>
                <a:t>TITOLI ABS</a:t>
              </a:r>
            </a:p>
          </p:txBody>
        </p:sp>
        <p:sp>
          <p:nvSpPr>
            <p:cNvPr id="97" name="Rounded Rectangle 19">
              <a:extLst>
                <a:ext uri="{FF2B5EF4-FFF2-40B4-BE49-F238E27FC236}">
                  <a16:creationId xmlns:a16="http://schemas.microsoft.com/office/drawing/2014/main" id="{219C0717-7F3D-4EED-8F3D-1E225F792468}"/>
                </a:ext>
              </a:extLst>
            </p:cNvPr>
            <p:cNvSpPr/>
            <p:nvPr/>
          </p:nvSpPr>
          <p:spPr>
            <a:xfrm>
              <a:off x="1779350" y="2188317"/>
              <a:ext cx="1945096" cy="518634"/>
            </a:xfrm>
            <a:prstGeom prst="round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Piattaforma</a:t>
              </a: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254F8499-CD66-454B-B198-3FEC23F25E73}"/>
                </a:ext>
              </a:extLst>
            </p:cNvPr>
            <p:cNvCxnSpPr>
              <a:cxnSpLocks/>
            </p:cNvCxnSpPr>
            <p:nvPr/>
          </p:nvCxnSpPr>
          <p:spPr>
            <a:xfrm>
              <a:off x="2544605" y="2709246"/>
              <a:ext cx="0" cy="3764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0D20D5F-02C8-4DDA-8526-C99C6F31AAC9}"/>
                </a:ext>
              </a:extLst>
            </p:cNvPr>
            <p:cNvSpPr/>
            <p:nvPr/>
          </p:nvSpPr>
          <p:spPr>
            <a:xfrm>
              <a:off x="1507327" y="2831892"/>
              <a:ext cx="1196762" cy="978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700" b="1" dirty="0">
                  <a:solidFill>
                    <a:schemeClr val="accent1">
                      <a:lumMod val="50000"/>
                    </a:schemeClr>
                  </a:solidFill>
                  <a:latin typeface="Calisto MT" panose="02040603050505030304" pitchFamily="18" charset="0"/>
                </a:rPr>
                <a:t>Finanziamento</a:t>
              </a:r>
            </a:p>
          </p:txBody>
        </p:sp>
        <p:sp>
          <p:nvSpPr>
            <p:cNvPr id="100" name="Rounded Rectangle 23">
              <a:extLst>
                <a:ext uri="{FF2B5EF4-FFF2-40B4-BE49-F238E27FC236}">
                  <a16:creationId xmlns:a16="http://schemas.microsoft.com/office/drawing/2014/main" id="{BFA9A5EB-C3FE-4BD7-A1A2-9107F7B034BD}"/>
                </a:ext>
              </a:extLst>
            </p:cNvPr>
            <p:cNvSpPr/>
            <p:nvPr/>
          </p:nvSpPr>
          <p:spPr>
            <a:xfrm>
              <a:off x="1860457" y="3101119"/>
              <a:ext cx="1764944" cy="54622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Impresa 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BEE56FB-30C0-40A0-9C61-DF8BF55E58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4871" y="2705270"/>
              <a:ext cx="0" cy="37743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C1EDDCBC-E735-4DA3-A6D0-8CEFAED17478}"/>
                </a:ext>
              </a:extLst>
            </p:cNvPr>
            <p:cNvCxnSpPr>
              <a:cxnSpLocks/>
            </p:cNvCxnSpPr>
            <p:nvPr/>
          </p:nvCxnSpPr>
          <p:spPr>
            <a:xfrm>
              <a:off x="2686373" y="3663037"/>
              <a:ext cx="0" cy="49395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7F557BC-54D8-49AD-826D-798F93E383E2}"/>
                </a:ext>
              </a:extLst>
            </p:cNvPr>
            <p:cNvSpPr txBox="1"/>
            <p:nvPr/>
          </p:nvSpPr>
          <p:spPr>
            <a:xfrm>
              <a:off x="2756237" y="2813191"/>
              <a:ext cx="869163" cy="1406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700" b="1" dirty="0">
                  <a:solidFill>
                    <a:schemeClr val="accent3">
                      <a:lumMod val="75000"/>
                    </a:schemeClr>
                  </a:solidFill>
                  <a:latin typeface="Calisto MT" panose="02040603050505030304" pitchFamily="18" charset="0"/>
                </a:rPr>
                <a:t>Crediti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0D71139-8E8D-427F-9741-2A2D4A57C1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1358" y="2445880"/>
              <a:ext cx="497994" cy="1753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77BC38E-389A-45CD-A41A-677A1474F844}"/>
                </a:ext>
              </a:extLst>
            </p:cNvPr>
            <p:cNvCxnSpPr>
              <a:cxnSpLocks/>
            </p:cNvCxnSpPr>
            <p:nvPr/>
          </p:nvCxnSpPr>
          <p:spPr>
            <a:xfrm>
              <a:off x="1289966" y="2447471"/>
              <a:ext cx="0" cy="92270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58C6BFB-DFBD-43E0-9071-D764CF9744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2235" y="3356762"/>
              <a:ext cx="5459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46CC127-24B7-43F7-9143-474237F7D77E}"/>
                </a:ext>
              </a:extLst>
            </p:cNvPr>
            <p:cNvSpPr/>
            <p:nvPr/>
          </p:nvSpPr>
          <p:spPr>
            <a:xfrm>
              <a:off x="543128" y="2728965"/>
              <a:ext cx="964199" cy="247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700" b="1" dirty="0">
                  <a:solidFill>
                    <a:schemeClr val="accent1">
                      <a:lumMod val="50000"/>
                    </a:schemeClr>
                  </a:solidFill>
                  <a:latin typeface="Calisto MT" panose="02040603050505030304" pitchFamily="18" charset="0"/>
                </a:rPr>
                <a:t>Contratto di Factoring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49A3630C-051B-4AF7-9862-819B0B13520A}"/>
                </a:ext>
              </a:extLst>
            </p:cNvPr>
            <p:cNvCxnSpPr>
              <a:cxnSpLocks/>
            </p:cNvCxnSpPr>
            <p:nvPr/>
          </p:nvCxnSpPr>
          <p:spPr>
            <a:xfrm>
              <a:off x="3630765" y="3583224"/>
              <a:ext cx="769874" cy="61399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82B1C116-C483-4042-A68E-9E164FE7AE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7844" y="3504994"/>
              <a:ext cx="878869" cy="687674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3C3F715E-9213-4BA6-B285-F5C9E82DAD46}"/>
                </a:ext>
              </a:extLst>
            </p:cNvPr>
            <p:cNvCxnSpPr>
              <a:cxnSpLocks/>
            </p:cNvCxnSpPr>
            <p:nvPr/>
          </p:nvCxnSpPr>
          <p:spPr>
            <a:xfrm>
              <a:off x="2803617" y="3667740"/>
              <a:ext cx="0" cy="489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F398805-635D-422B-8104-273016DEBE08}"/>
                </a:ext>
              </a:extLst>
            </p:cNvPr>
            <p:cNvSpPr txBox="1"/>
            <p:nvPr/>
          </p:nvSpPr>
          <p:spPr>
            <a:xfrm rot="2344606">
              <a:off x="3601069" y="3618677"/>
              <a:ext cx="108990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600" b="1" dirty="0">
                  <a:solidFill>
                    <a:schemeClr val="accent3">
                      <a:lumMod val="75000"/>
                    </a:schemeClr>
                  </a:solidFill>
                  <a:latin typeface="Calisto MT" panose="02040603050505030304" pitchFamily="18" charset="0"/>
                </a:rPr>
                <a:t>Vendita beni /</a:t>
              </a:r>
            </a:p>
            <a:p>
              <a:pPr algn="ctr"/>
              <a:r>
                <a:rPr lang="it-IT" sz="600" b="1" dirty="0">
                  <a:solidFill>
                    <a:schemeClr val="accent3">
                      <a:lumMod val="75000"/>
                    </a:schemeClr>
                  </a:solidFill>
                  <a:latin typeface="Calisto MT" panose="02040603050505030304" pitchFamily="18" charset="0"/>
                </a:rPr>
                <a:t>Prestazione di servizi</a:t>
              </a: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1E517B3-B083-473F-9392-AE2661A1758A}"/>
                </a:ext>
              </a:extLst>
            </p:cNvPr>
            <p:cNvSpPr/>
            <p:nvPr/>
          </p:nvSpPr>
          <p:spPr>
            <a:xfrm>
              <a:off x="2079350" y="4161435"/>
              <a:ext cx="1340072" cy="3586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Debitore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B33C5CF9-FB30-480F-A2C5-A389F3AFBC1D}"/>
                </a:ext>
              </a:extLst>
            </p:cNvPr>
            <p:cNvSpPr/>
            <p:nvPr/>
          </p:nvSpPr>
          <p:spPr>
            <a:xfrm>
              <a:off x="3866677" y="4190398"/>
              <a:ext cx="1340072" cy="3586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Debitore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F7B588F-B57B-47C2-804B-5E5EF36082A1}"/>
                </a:ext>
              </a:extLst>
            </p:cNvPr>
            <p:cNvSpPr txBox="1"/>
            <p:nvPr/>
          </p:nvSpPr>
          <p:spPr>
            <a:xfrm>
              <a:off x="2676035" y="3743060"/>
              <a:ext cx="977201" cy="2596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600" b="1" dirty="0">
                  <a:solidFill>
                    <a:schemeClr val="accent3">
                      <a:lumMod val="75000"/>
                    </a:schemeClr>
                  </a:solidFill>
                  <a:latin typeface="Calisto MT" panose="02040603050505030304" pitchFamily="18" charset="0"/>
                </a:rPr>
                <a:t>Vendita beni /</a:t>
              </a:r>
            </a:p>
            <a:p>
              <a:pPr algn="ctr"/>
              <a:r>
                <a:rPr lang="it-IT" sz="600" b="1" dirty="0">
                  <a:solidFill>
                    <a:schemeClr val="accent3">
                      <a:lumMod val="75000"/>
                    </a:schemeClr>
                  </a:solidFill>
                  <a:latin typeface="Calisto MT" panose="02040603050505030304" pitchFamily="18" charset="0"/>
                </a:rPr>
                <a:t>Prestazione di servizi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506B697F-8CB9-4C17-BF32-E570DC5C8A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2674" y="3504994"/>
              <a:ext cx="848851" cy="664829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17D711F-66F7-431F-AE27-D582A12D8A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0463" y="3581486"/>
              <a:ext cx="746580" cy="614257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C68CB50-E974-4B25-82B8-377362504307}"/>
                </a:ext>
              </a:extLst>
            </p:cNvPr>
            <p:cNvSpPr/>
            <p:nvPr/>
          </p:nvSpPr>
          <p:spPr>
            <a:xfrm>
              <a:off x="241106" y="4190398"/>
              <a:ext cx="1340072" cy="3586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Debitore</a:t>
              </a: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8168DA13-180F-4F4A-9523-0E38E405D049}"/>
              </a:ext>
            </a:extLst>
          </p:cNvPr>
          <p:cNvSpPr txBox="1"/>
          <p:nvPr/>
        </p:nvSpPr>
        <p:spPr>
          <a:xfrm rot="19181458">
            <a:off x="1030259" y="3775316"/>
            <a:ext cx="108990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600" b="1" dirty="0">
                <a:solidFill>
                  <a:schemeClr val="accent3">
                    <a:lumMod val="75000"/>
                  </a:schemeClr>
                </a:solidFill>
                <a:latin typeface="Calisto MT" panose="02040603050505030304" pitchFamily="18" charset="0"/>
              </a:rPr>
              <a:t>Vendita beni /</a:t>
            </a:r>
          </a:p>
          <a:p>
            <a:pPr algn="ctr"/>
            <a:r>
              <a:rPr lang="it-IT" sz="600" b="1" dirty="0">
                <a:solidFill>
                  <a:schemeClr val="accent3">
                    <a:lumMod val="75000"/>
                  </a:schemeClr>
                </a:solidFill>
                <a:latin typeface="Calisto MT" panose="02040603050505030304" pitchFamily="18" charset="0"/>
              </a:rPr>
              <a:t>Prestazione di servizi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F6D5E7-0F4A-4EEA-A968-04EE8054B62D}"/>
              </a:ext>
            </a:extLst>
          </p:cNvPr>
          <p:cNvSpPr txBox="1"/>
          <p:nvPr/>
        </p:nvSpPr>
        <p:spPr>
          <a:xfrm rot="19300604">
            <a:off x="851720" y="3674405"/>
            <a:ext cx="8696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600" b="1" dirty="0">
                <a:solidFill>
                  <a:srgbClr val="FF0000"/>
                </a:solidFill>
                <a:latin typeface="Calisto MT" panose="02040603050505030304" pitchFamily="18" charset="0"/>
              </a:rPr>
              <a:t>Pagamento della fattura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EF6D5E7-0F4A-4EEA-A968-04EE8054B62D}"/>
              </a:ext>
            </a:extLst>
          </p:cNvPr>
          <p:cNvSpPr txBox="1"/>
          <p:nvPr/>
        </p:nvSpPr>
        <p:spPr>
          <a:xfrm>
            <a:off x="1973847" y="3765888"/>
            <a:ext cx="8696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600" b="1" dirty="0">
                <a:solidFill>
                  <a:srgbClr val="FF0000"/>
                </a:solidFill>
                <a:latin typeface="Calisto MT" panose="02040603050505030304" pitchFamily="18" charset="0"/>
              </a:rPr>
              <a:t>Pagamento della fattura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F6D5E7-0F4A-4EEA-A968-04EE8054B62D}"/>
              </a:ext>
            </a:extLst>
          </p:cNvPr>
          <p:cNvSpPr txBox="1"/>
          <p:nvPr/>
        </p:nvSpPr>
        <p:spPr>
          <a:xfrm rot="2273773">
            <a:off x="3551381" y="3857105"/>
            <a:ext cx="8696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600" b="1" dirty="0">
                <a:solidFill>
                  <a:srgbClr val="FF0000"/>
                </a:solidFill>
                <a:latin typeface="Calisto MT" panose="02040603050505030304" pitchFamily="18" charset="0"/>
              </a:rPr>
              <a:t>Pagamento della fattura</a:t>
            </a:r>
          </a:p>
        </p:txBody>
      </p:sp>
    </p:spTree>
    <p:extLst>
      <p:ext uri="{BB962C8B-B14F-4D97-AF65-F5344CB8AC3E}">
        <p14:creationId xmlns:p14="http://schemas.microsoft.com/office/powerpoint/2010/main" val="994738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443F3B0-E411-48EB-82F1-E1E6F7B76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6129" y="4716856"/>
            <a:ext cx="493414" cy="32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8F3F-BE5B-0249-961B-3C19BF2D3CA8}" type="slidenum">
              <a:rPr lang="it-IT" smtClean="0"/>
              <a:pPr/>
              <a:t>14</a:t>
            </a:fld>
            <a:endParaRPr lang="it-IT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283F7A-0F95-4D49-BEC3-0F7B35FCA4DB}"/>
              </a:ext>
            </a:extLst>
          </p:cNvPr>
          <p:cNvGrpSpPr/>
          <p:nvPr/>
        </p:nvGrpSpPr>
        <p:grpSpPr>
          <a:xfrm>
            <a:off x="2397474" y="2452254"/>
            <a:ext cx="4349051" cy="1606984"/>
            <a:chOff x="2397474" y="2452254"/>
            <a:chExt cx="4349051" cy="1606984"/>
          </a:xfrm>
        </p:grpSpPr>
        <p:sp>
          <p:nvSpPr>
            <p:cNvPr id="5" name="Titolo 3">
              <a:extLst>
                <a:ext uri="{FF2B5EF4-FFF2-40B4-BE49-F238E27FC236}">
                  <a16:creationId xmlns:a16="http://schemas.microsoft.com/office/drawing/2014/main" id="{1F830DF7-FF47-4260-8DAC-DE22EF07E3B8}"/>
                </a:ext>
              </a:extLst>
            </p:cNvPr>
            <p:cNvSpPr txBox="1">
              <a:spLocks/>
            </p:cNvSpPr>
            <p:nvPr/>
          </p:nvSpPr>
          <p:spPr>
            <a:xfrm>
              <a:off x="2397475" y="3592845"/>
              <a:ext cx="4349050" cy="466393"/>
            </a:xfrm>
            <a:prstGeom prst="rect">
              <a:avLst/>
            </a:prstGeom>
          </p:spPr>
          <p:txBody>
            <a:bodyPr lIns="0" tIns="0" rIns="0" bIns="0" anchor="ctr">
              <a:normAutofit/>
            </a:bodyPr>
            <a:lstStyle/>
            <a:p>
              <a:pPr algn="ctr" fontAlgn="ctr"/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 fontAlgn="ctr"/>
              <a:r>
                <a:rPr lang="it-IT" sz="1200" b="1" dirty="0">
                  <a:solidFill>
                    <a:srgbClr val="00A5B6"/>
                  </a:solidFill>
                </a:rPr>
                <a:t>www.gattai.it</a:t>
              </a:r>
              <a:endParaRPr lang="it-IT" sz="1200" b="1" dirty="0">
                <a:solidFill>
                  <a:srgbClr val="00A5B6"/>
                </a:solidFill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ct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A1648358-850A-4D7C-9751-29674F610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7474" y="2452254"/>
              <a:ext cx="1333500" cy="88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1050" dirty="0">
                  <a:solidFill>
                    <a:srgbClr val="00A5AC"/>
                  </a:solidFill>
                  <a:effectLst/>
                  <a:latin typeface="Arial"/>
                  <a:ea typeface="Times New Roman"/>
                  <a:cs typeface="HelveticaNeueLT Pro 55 Roman"/>
                </a:rPr>
                <a:t>Milano - 20121</a:t>
              </a:r>
              <a:endParaRPr lang="it-IT" sz="1600" dirty="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1000" dirty="0">
                  <a:solidFill>
                    <a:srgbClr val="312E30"/>
                  </a:solidFill>
                  <a:effectLst/>
                  <a:latin typeface="Arial"/>
                  <a:ea typeface="Times New Roman"/>
                  <a:cs typeface="HelveticaNeueLT Pro 45 Lt"/>
                </a:rPr>
                <a:t>Via Manzoni, 30</a:t>
              </a:r>
              <a:endParaRPr lang="it-IT" sz="1600" dirty="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800" dirty="0">
                  <a:solidFill>
                    <a:srgbClr val="312E30"/>
                  </a:solidFill>
                  <a:effectLst/>
                  <a:latin typeface="Arial"/>
                  <a:ea typeface="Times New Roman"/>
                  <a:cs typeface="HelveticaNeueLT Pro 45 Lt"/>
                </a:rPr>
                <a:t>tel. +39 02.30323232</a:t>
              </a:r>
              <a:endParaRPr lang="it-IT" sz="1600" dirty="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800" dirty="0">
                  <a:solidFill>
                    <a:srgbClr val="312E30"/>
                  </a:solidFill>
                  <a:effectLst/>
                  <a:latin typeface="Arial"/>
                  <a:ea typeface="Times New Roman"/>
                  <a:cs typeface="HelveticaNeueLT Pro 45 Lt"/>
                </a:rPr>
                <a:t>fax +39 02.30323242</a:t>
              </a:r>
              <a:endParaRPr lang="it-IT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81AFB4AC-D75C-4912-8D4B-60764AB98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5250" y="2452254"/>
              <a:ext cx="1333500" cy="88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1050" dirty="0">
                  <a:solidFill>
                    <a:srgbClr val="00A5AC"/>
                  </a:solidFill>
                  <a:effectLst/>
                  <a:latin typeface="Arial"/>
                  <a:ea typeface="Times New Roman"/>
                  <a:cs typeface="HelveticaNeueLT Pro 55 Roman"/>
                </a:rPr>
                <a:t>Roma - 00197</a:t>
              </a:r>
              <a:endParaRPr lang="it-IT" sz="1600" dirty="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1000" dirty="0">
                  <a:solidFill>
                    <a:srgbClr val="312E30"/>
                  </a:solidFill>
                  <a:effectLst/>
                  <a:latin typeface="Arial"/>
                  <a:ea typeface="Times New Roman"/>
                  <a:cs typeface="HelveticaNeueLT Pro 45 Lt"/>
                </a:rPr>
                <a:t>Via </a:t>
              </a:r>
              <a:r>
                <a:rPr lang="it-IT" sz="1000" dirty="0" err="1">
                  <a:solidFill>
                    <a:srgbClr val="312E30"/>
                  </a:solidFill>
                  <a:effectLst/>
                  <a:latin typeface="Arial"/>
                  <a:ea typeface="Times New Roman"/>
                  <a:cs typeface="HelveticaNeueLT Pro 45 Lt"/>
                </a:rPr>
                <a:t>Bertoloni</a:t>
              </a:r>
              <a:r>
                <a:rPr lang="it-IT" sz="1000">
                  <a:solidFill>
                    <a:srgbClr val="312E30"/>
                  </a:solidFill>
                  <a:effectLst/>
                  <a:latin typeface="Arial"/>
                  <a:ea typeface="Times New Roman"/>
                  <a:cs typeface="HelveticaNeueLT Pro 45 Lt"/>
                </a:rPr>
                <a:t>, 29</a:t>
              </a:r>
              <a:endParaRPr lang="it-IT" sz="1600" dirty="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800" dirty="0">
                  <a:solidFill>
                    <a:srgbClr val="312E30"/>
                  </a:solidFill>
                  <a:effectLst/>
                  <a:latin typeface="Arial"/>
                  <a:ea typeface="Times New Roman"/>
                  <a:cs typeface="HelveticaNeueLT Pro 45 Lt"/>
                </a:rPr>
                <a:t>tel. +39 06.83365810</a:t>
              </a:r>
              <a:endParaRPr lang="it-IT" sz="1600" dirty="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800" dirty="0">
                  <a:solidFill>
                    <a:srgbClr val="312E30"/>
                  </a:solidFill>
                  <a:effectLst/>
                  <a:latin typeface="Arial"/>
                  <a:ea typeface="Times New Roman"/>
                  <a:cs typeface="HelveticaNeueLT Pro 45 Lt"/>
                </a:rPr>
                <a:t>fax +39 06.83365811</a:t>
              </a:r>
              <a:endParaRPr lang="it-IT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14E2FB01-81FC-4A6F-8EC2-AAD2CB8FA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3025" y="2452254"/>
              <a:ext cx="1333500" cy="88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050" dirty="0" err="1">
                  <a:solidFill>
                    <a:srgbClr val="00A5AC"/>
                  </a:solidFill>
                  <a:effectLst/>
                  <a:latin typeface="Arial"/>
                  <a:ea typeface="Times New Roman"/>
                  <a:cs typeface="HelveticaNeueLT Pro 55 Roman"/>
                </a:rPr>
                <a:t>Londra</a:t>
              </a:r>
              <a:r>
                <a:rPr lang="en-US" sz="1050" dirty="0">
                  <a:solidFill>
                    <a:srgbClr val="00A5AC"/>
                  </a:solidFill>
                  <a:effectLst/>
                  <a:latin typeface="Arial"/>
                  <a:ea typeface="Times New Roman"/>
                  <a:cs typeface="HelveticaNeueLT Pro 55 Roman"/>
                </a:rPr>
                <a:t> - W1K 3NY</a:t>
              </a:r>
              <a:endParaRPr lang="it-IT" sz="1600" dirty="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000" dirty="0">
                  <a:solidFill>
                    <a:srgbClr val="312E30"/>
                  </a:solidFill>
                  <a:effectLst/>
                  <a:latin typeface="Arial"/>
                  <a:ea typeface="Times New Roman"/>
                  <a:cs typeface="HelveticaNeueLT Pro 45 Lt"/>
                </a:rPr>
                <a:t>130 Mount Street</a:t>
              </a:r>
              <a:endParaRPr lang="it-IT" sz="1600" dirty="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800" dirty="0">
                  <a:solidFill>
                    <a:srgbClr val="312E30"/>
                  </a:solidFill>
                  <a:effectLst/>
                  <a:latin typeface="Arial"/>
                  <a:ea typeface="Times New Roman"/>
                  <a:cs typeface="HelveticaNeueLT Pro 45 Lt"/>
                </a:rPr>
                <a:t>tel. +44 (0) 2034056490</a:t>
              </a:r>
              <a:endParaRPr lang="it-IT" sz="1600" dirty="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800" dirty="0">
                  <a:solidFill>
                    <a:srgbClr val="312E30"/>
                  </a:solidFill>
                  <a:effectLst/>
                  <a:latin typeface="Arial"/>
                  <a:ea typeface="Times New Roman"/>
                  <a:cs typeface="HelveticaNeueLT Pro 45 Lt"/>
                </a:rPr>
                <a:t>fax +44 (0) 2034056498</a:t>
              </a:r>
              <a:endParaRPr lang="it-IT" sz="16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9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">
            <a:extLst>
              <a:ext uri="{FF2B5EF4-FFF2-40B4-BE49-F238E27FC236}">
                <a16:creationId xmlns:a16="http://schemas.microsoft.com/office/drawing/2014/main" id="{B52C88B8-D7BC-4843-AC0F-247ABAB6F320}"/>
              </a:ext>
            </a:extLst>
          </p:cNvPr>
          <p:cNvSpPr txBox="1"/>
          <p:nvPr/>
        </p:nvSpPr>
        <p:spPr>
          <a:xfrm>
            <a:off x="2289843" y="2156251"/>
            <a:ext cx="64845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/>
              <a:t>Quando la </a:t>
            </a:r>
            <a:r>
              <a:rPr lang="it-IT" sz="2400" b="1" dirty="0" err="1"/>
              <a:t>securitisation</a:t>
            </a:r>
            <a:r>
              <a:rPr lang="it-IT" sz="2400" b="1" dirty="0"/>
              <a:t> incontra il </a:t>
            </a:r>
            <a:r>
              <a:rPr lang="it-IT" sz="2400" b="1" dirty="0" err="1"/>
              <a:t>Fintech</a:t>
            </a:r>
            <a:endParaRPr lang="it-IT" sz="4500" i="1" dirty="0">
              <a:cs typeface="Conduit ITC Light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4F4C615-5C20-4CA4-9C77-0A11DA72304F}"/>
              </a:ext>
            </a:extLst>
          </p:cNvPr>
          <p:cNvSpPr/>
          <p:nvPr/>
        </p:nvSpPr>
        <p:spPr>
          <a:xfrm>
            <a:off x="8835820" y="2156251"/>
            <a:ext cx="46923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" name="CasellaDiTesto 7">
            <a:extLst>
              <a:ext uri="{FF2B5EF4-FFF2-40B4-BE49-F238E27FC236}">
                <a16:creationId xmlns:a16="http://schemas.microsoft.com/office/drawing/2014/main" id="{40486294-D6F8-42B3-B964-280F8BBA21B7}"/>
              </a:ext>
            </a:extLst>
          </p:cNvPr>
          <p:cNvSpPr txBox="1"/>
          <p:nvPr/>
        </p:nvSpPr>
        <p:spPr>
          <a:xfrm>
            <a:off x="4057967" y="2823009"/>
            <a:ext cx="480131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3000" dirty="0">
                <a:solidFill>
                  <a:srgbClr val="0070C0"/>
                </a:solidFill>
                <a:cs typeface="Conduit ITC Bold"/>
              </a:rPr>
              <a:t>Emanuela </a:t>
            </a:r>
            <a:r>
              <a:rPr lang="it-IT" sz="3000" b="1" dirty="0">
                <a:solidFill>
                  <a:srgbClr val="0070C0"/>
                </a:solidFill>
                <a:cs typeface="Conduit ITC Bold"/>
              </a:rPr>
              <a:t>Campari </a:t>
            </a:r>
            <a:r>
              <a:rPr lang="it-IT" sz="3000" b="1" dirty="0" err="1">
                <a:solidFill>
                  <a:srgbClr val="0070C0"/>
                </a:solidFill>
                <a:cs typeface="Conduit ITC Bold"/>
              </a:rPr>
              <a:t>Bernacchi</a:t>
            </a:r>
            <a:br>
              <a:rPr lang="it-IT" sz="3000" dirty="0">
                <a:solidFill>
                  <a:srgbClr val="59AA47"/>
                </a:solidFill>
                <a:cs typeface="Conduit ITC Bold"/>
              </a:rPr>
            </a:br>
            <a:r>
              <a:rPr lang="it-IT" sz="1350" b="1" dirty="0"/>
              <a:t>Partner</a:t>
            </a:r>
            <a:br>
              <a:rPr lang="it-IT" sz="1350" b="1" dirty="0"/>
            </a:br>
            <a:r>
              <a:rPr lang="it-IT" sz="1350" b="1" dirty="0">
                <a:solidFill>
                  <a:srgbClr val="0070C0"/>
                </a:solidFill>
              </a:rPr>
              <a:t>Gattai, Minoli, Agostinelli &amp; Partners Studio Legale</a:t>
            </a:r>
            <a:endParaRPr lang="it-IT" sz="1500" b="1" dirty="0">
              <a:solidFill>
                <a:srgbClr val="0070C0"/>
              </a:solidFill>
              <a:cs typeface="Conduit I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711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39F403-6519-4779-8C88-D859089D3827}"/>
              </a:ext>
            </a:extLst>
          </p:cNvPr>
          <p:cNvSpPr txBox="1">
            <a:spLocks/>
          </p:cNvSpPr>
          <p:nvPr/>
        </p:nvSpPr>
        <p:spPr>
          <a:xfrm>
            <a:off x="255390" y="1801641"/>
            <a:ext cx="8633222" cy="44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b="1" dirty="0">
                <a:solidFill>
                  <a:srgbClr val="00A5B6"/>
                </a:solidFill>
                <a:latin typeface="Calisto MT" panose="02040603050505030304" pitchFamily="18" charset="0"/>
              </a:rPr>
              <a:t>Una breve introduzione: </a:t>
            </a:r>
            <a:r>
              <a:rPr lang="it-IT" b="1" i="1" dirty="0" err="1">
                <a:solidFill>
                  <a:srgbClr val="00A5B6"/>
                </a:solidFill>
                <a:latin typeface="Calisto MT" panose="02040603050505030304" pitchFamily="18" charset="0"/>
              </a:rPr>
              <a:t>Fintech</a:t>
            </a:r>
            <a:r>
              <a:rPr lang="it-IT" b="1" dirty="0">
                <a:solidFill>
                  <a:srgbClr val="00A5B6"/>
                </a:solidFill>
                <a:latin typeface="Calisto MT" panose="02040603050505030304" pitchFamily="18" charset="0"/>
              </a:rPr>
              <a:t> - Finanza &amp; Tecnologia</a:t>
            </a:r>
            <a:endParaRPr lang="it-IT" sz="1200" dirty="0">
              <a:latin typeface="Calisto MT" panose="02040603050505030304" pitchFamily="18" charset="0"/>
            </a:endParaRP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443F3B0-E411-48EB-82F1-E1E6F7B76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6129" y="4716856"/>
            <a:ext cx="493414" cy="32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ts val="200"/>
              </a:spcBef>
              <a:spcAft>
                <a:spcPts val="200"/>
              </a:spcAft>
            </a:pPr>
            <a:fld id="{25718F3F-BE5B-0249-961B-3C19BF2D3CA8}" type="slidenum">
              <a:rPr lang="it-IT" smtClean="0">
                <a:latin typeface="Calisto MT" panose="02040603050505030304" pitchFamily="18" charset="0"/>
              </a:rPr>
              <a:pPr>
                <a:spcBef>
                  <a:spcPts val="200"/>
                </a:spcBef>
                <a:spcAft>
                  <a:spcPts val="200"/>
                </a:spcAft>
              </a:pPr>
              <a:t>3</a:t>
            </a:fld>
            <a:endParaRPr lang="it-IT" dirty="0">
              <a:latin typeface="Calisto MT" panose="0204060305050503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BD5E4B-FD14-41C9-9CBF-6E2C73D2DBCE}"/>
              </a:ext>
            </a:extLst>
          </p:cNvPr>
          <p:cNvGrpSpPr/>
          <p:nvPr/>
        </p:nvGrpSpPr>
        <p:grpSpPr>
          <a:xfrm>
            <a:off x="250825" y="2156730"/>
            <a:ext cx="8648719" cy="2750248"/>
            <a:chOff x="250825" y="2156730"/>
            <a:chExt cx="8648719" cy="2750248"/>
          </a:xfrm>
        </p:grpSpPr>
        <p:sp>
          <p:nvSpPr>
            <p:cNvPr id="7" name="Segnaposto testo 2">
              <a:extLst>
                <a:ext uri="{FF2B5EF4-FFF2-40B4-BE49-F238E27FC236}">
                  <a16:creationId xmlns:a16="http://schemas.microsoft.com/office/drawing/2014/main" id="{5F4FF5E9-026B-4E57-B1EA-185A0E16F625}"/>
                </a:ext>
              </a:extLst>
            </p:cNvPr>
            <p:cNvSpPr txBox="1">
              <a:spLocks/>
            </p:cNvSpPr>
            <p:nvPr/>
          </p:nvSpPr>
          <p:spPr>
            <a:xfrm>
              <a:off x="250825" y="2249327"/>
              <a:ext cx="2563420" cy="23385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it-IT"/>
              </a:defPPr>
              <a:lvl1pPr marL="0" algn="l" defTabSz="45718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45718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45718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45718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45718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45718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45718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45718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45718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200"/>
                </a:spcBef>
                <a:spcAft>
                  <a:spcPts val="200"/>
                </a:spcAft>
              </a:pPr>
              <a:r>
                <a:rPr lang="it-IT" sz="1400" b="1" dirty="0">
                  <a:latin typeface="Calisto MT" panose="02040603050505030304" pitchFamily="18" charset="0"/>
                </a:rPr>
                <a:t>L’etimologia del termine «</a:t>
              </a:r>
              <a:r>
                <a:rPr lang="it-IT" sz="1400" b="1" i="1" dirty="0" err="1">
                  <a:latin typeface="Calisto MT" panose="02040603050505030304" pitchFamily="18" charset="0"/>
                </a:rPr>
                <a:t>Fintech</a:t>
              </a:r>
              <a:r>
                <a:rPr lang="it-IT" sz="1400" b="1" dirty="0">
                  <a:latin typeface="Calisto MT" panose="02040603050505030304" pitchFamily="18" charset="0"/>
                </a:rPr>
                <a:t>» deriva dall’unione del termine «</a:t>
              </a:r>
              <a:r>
                <a:rPr lang="it-IT" sz="1400" b="1" i="1" dirty="0">
                  <a:latin typeface="Calisto MT" panose="02040603050505030304" pitchFamily="18" charset="0"/>
                </a:rPr>
                <a:t>fin</a:t>
              </a:r>
              <a:r>
                <a:rPr lang="it-IT" sz="1400" b="1" dirty="0">
                  <a:latin typeface="Calisto MT" panose="02040603050505030304" pitchFamily="18" charset="0"/>
                </a:rPr>
                <a:t>» come «</a:t>
              </a:r>
              <a:r>
                <a:rPr lang="it-IT" sz="1400" b="1" i="1" dirty="0" err="1">
                  <a:latin typeface="Calisto MT" panose="02040603050505030304" pitchFamily="18" charset="0"/>
                </a:rPr>
                <a:t>finance</a:t>
              </a:r>
              <a:r>
                <a:rPr lang="it-IT" sz="1400" b="1" dirty="0">
                  <a:latin typeface="Calisto MT" panose="02040603050505030304" pitchFamily="18" charset="0"/>
                </a:rPr>
                <a:t>» e «</a:t>
              </a:r>
              <a:r>
                <a:rPr lang="it-IT" sz="1400" b="1" i="1" dirty="0" err="1">
                  <a:latin typeface="Calisto MT" panose="02040603050505030304" pitchFamily="18" charset="0"/>
                </a:rPr>
                <a:t>tech</a:t>
              </a:r>
              <a:r>
                <a:rPr lang="it-IT" sz="1400" b="1" dirty="0">
                  <a:latin typeface="Calisto MT" panose="02040603050505030304" pitchFamily="18" charset="0"/>
                </a:rPr>
                <a:t>» come «</a:t>
              </a:r>
              <a:r>
                <a:rPr lang="it-IT" sz="1400" b="1" i="1" dirty="0" err="1">
                  <a:latin typeface="Calisto MT" panose="02040603050505030304" pitchFamily="18" charset="0"/>
                </a:rPr>
                <a:t>technology</a:t>
              </a:r>
              <a:r>
                <a:rPr lang="it-IT" sz="1400" b="1" dirty="0">
                  <a:latin typeface="Calisto MT" panose="02040603050505030304" pitchFamily="18" charset="0"/>
                </a:rPr>
                <a:t>».</a:t>
              </a:r>
              <a:endParaRPr lang="it-IT" sz="1400" dirty="0">
                <a:latin typeface="Calisto MT" panose="02040603050505030304" pitchFamily="18" charset="0"/>
              </a:endParaRPr>
            </a:p>
          </p:txBody>
        </p:sp>
        <p:sp>
          <p:nvSpPr>
            <p:cNvPr id="9" name="Segnaposto testo 2">
              <a:extLst>
                <a:ext uri="{FF2B5EF4-FFF2-40B4-BE49-F238E27FC236}">
                  <a16:creationId xmlns:a16="http://schemas.microsoft.com/office/drawing/2014/main" id="{9AEBC3A5-BE99-4F61-9B83-5C264F970405}"/>
                </a:ext>
              </a:extLst>
            </p:cNvPr>
            <p:cNvSpPr txBox="1">
              <a:spLocks/>
            </p:cNvSpPr>
            <p:nvPr/>
          </p:nvSpPr>
          <p:spPr>
            <a:xfrm>
              <a:off x="6043700" y="2250572"/>
              <a:ext cx="2855844" cy="23385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it-IT"/>
              </a:defPPr>
              <a:lvl1pPr marL="0" algn="l" defTabSz="45718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45718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45718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45718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45718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45718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45718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45718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45718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200"/>
                </a:spcBef>
                <a:spcAft>
                  <a:spcPts val="200"/>
                </a:spcAft>
              </a:pPr>
              <a:r>
                <a:rPr lang="it-IT" sz="1400" i="1" dirty="0">
                  <a:latin typeface="Calisto MT" panose="02040603050505030304" pitchFamily="18" charset="0"/>
                </a:rPr>
                <a:t>Start-up</a:t>
              </a:r>
              <a:r>
                <a:rPr lang="it-IT" sz="1400" dirty="0">
                  <a:latin typeface="Calisto MT" panose="02040603050505030304" pitchFamily="18" charset="0"/>
                </a:rPr>
                <a:t> </a:t>
              </a:r>
              <a:r>
                <a:rPr lang="en-US" sz="1400" dirty="0" err="1">
                  <a:latin typeface="Calisto MT" panose="02040603050505030304" pitchFamily="18" charset="0"/>
                </a:rPr>
                <a:t>che</a:t>
              </a:r>
              <a:r>
                <a:rPr lang="en-US" sz="1400" dirty="0">
                  <a:latin typeface="Calisto MT" panose="02040603050505030304" pitchFamily="18" charset="0"/>
                </a:rPr>
                <a:t> </a:t>
              </a:r>
              <a:r>
                <a:rPr lang="en-US" sz="1400" dirty="0" err="1">
                  <a:latin typeface="Calisto MT" panose="02040603050505030304" pitchFamily="18" charset="0"/>
                </a:rPr>
                <a:t>uniscono</a:t>
              </a:r>
              <a:r>
                <a:rPr lang="en-US" sz="1400" dirty="0">
                  <a:latin typeface="Calisto MT" panose="02040603050505030304" pitchFamily="18" charset="0"/>
                </a:rPr>
                <a:t> </a:t>
              </a:r>
              <a:r>
                <a:rPr lang="en-US" sz="1400" i="1" dirty="0">
                  <a:latin typeface="Calisto MT" panose="02040603050505030304" pitchFamily="18" charset="0"/>
                </a:rPr>
                <a:t>internet</a:t>
              </a:r>
              <a:r>
                <a:rPr lang="en-US" sz="1400" dirty="0">
                  <a:latin typeface="Calisto MT" panose="02040603050505030304" pitchFamily="18" charset="0"/>
                </a:rPr>
                <a:t>, </a:t>
              </a:r>
              <a:r>
                <a:rPr lang="en-US" sz="1400" dirty="0" err="1">
                  <a:latin typeface="Calisto MT" panose="02040603050505030304" pitchFamily="18" charset="0"/>
                </a:rPr>
                <a:t>finanza</a:t>
              </a:r>
              <a:r>
                <a:rPr lang="en-US" sz="1400" dirty="0">
                  <a:latin typeface="Calisto MT" panose="02040603050505030304" pitchFamily="18" charset="0"/>
                </a:rPr>
                <a:t> e </a:t>
              </a:r>
              <a:r>
                <a:rPr lang="en-US" sz="1400" dirty="0" err="1">
                  <a:latin typeface="Calisto MT" panose="02040603050505030304" pitchFamily="18" charset="0"/>
                </a:rPr>
                <a:t>nuove</a:t>
              </a:r>
              <a:r>
                <a:rPr lang="en-US" sz="1400" dirty="0">
                  <a:latin typeface="Calisto MT" panose="02040603050505030304" pitchFamily="18" charset="0"/>
                </a:rPr>
                <a:t> </a:t>
              </a:r>
              <a:r>
                <a:rPr lang="en-US" sz="1400" dirty="0" err="1">
                  <a:latin typeface="Calisto MT" panose="02040603050505030304" pitchFamily="18" charset="0"/>
                </a:rPr>
                <a:t>tecnologie</a:t>
              </a:r>
              <a:r>
                <a:rPr lang="en-US" sz="1400" dirty="0">
                  <a:latin typeface="Calisto MT" panose="02040603050505030304" pitchFamily="18" charset="0"/>
                </a:rPr>
                <a:t> al fine di </a:t>
              </a:r>
              <a:r>
                <a:rPr lang="en-US" sz="1400" dirty="0" err="1">
                  <a:latin typeface="Calisto MT" panose="02040603050505030304" pitchFamily="18" charset="0"/>
                </a:rPr>
                <a:t>rendere</a:t>
              </a:r>
              <a:r>
                <a:rPr lang="en-US" sz="1400" dirty="0">
                  <a:latin typeface="Calisto MT" panose="02040603050505030304" pitchFamily="18" charset="0"/>
                </a:rPr>
                <a:t> </a:t>
              </a:r>
              <a:r>
                <a:rPr lang="en-US" sz="1400" dirty="0" err="1">
                  <a:latin typeface="Calisto MT" panose="02040603050505030304" pitchFamily="18" charset="0"/>
                </a:rPr>
                <a:t>i</a:t>
              </a:r>
              <a:r>
                <a:rPr lang="en-US" sz="1400" dirty="0">
                  <a:latin typeface="Calisto MT" panose="02040603050505030304" pitchFamily="18" charset="0"/>
                </a:rPr>
                <a:t> </a:t>
              </a:r>
              <a:r>
                <a:rPr lang="en-US" sz="1400" dirty="0" err="1">
                  <a:latin typeface="Calisto MT" panose="02040603050505030304" pitchFamily="18" charset="0"/>
                </a:rPr>
                <a:t>processi</a:t>
              </a:r>
              <a:r>
                <a:rPr lang="en-US" sz="1400" dirty="0">
                  <a:latin typeface="Calisto MT" panose="02040603050505030304" pitchFamily="18" charset="0"/>
                </a:rPr>
                <a:t> </a:t>
              </a:r>
              <a:r>
                <a:rPr lang="en-US" sz="1400" dirty="0" err="1">
                  <a:latin typeface="Calisto MT" panose="02040603050505030304" pitchFamily="18" charset="0"/>
                </a:rPr>
                <a:t>finanziari</a:t>
              </a:r>
              <a:r>
                <a:rPr lang="en-US" sz="1400" dirty="0">
                  <a:latin typeface="Calisto MT" panose="02040603050505030304" pitchFamily="18" charset="0"/>
                </a:rPr>
                <a:t> e </a:t>
              </a:r>
              <a:r>
                <a:rPr lang="en-US" sz="1400" dirty="0" err="1">
                  <a:latin typeface="Calisto MT" panose="02040603050505030304" pitchFamily="18" charset="0"/>
                </a:rPr>
                <a:t>bancari</a:t>
              </a:r>
              <a:r>
                <a:rPr lang="en-US" sz="1400" dirty="0">
                  <a:latin typeface="Calisto MT" panose="02040603050505030304" pitchFamily="18" charset="0"/>
                </a:rPr>
                <a:t> </a:t>
              </a:r>
              <a:r>
                <a:rPr lang="en-US" sz="1400" dirty="0" err="1">
                  <a:latin typeface="Calisto MT" panose="02040603050505030304" pitchFamily="18" charset="0"/>
                </a:rPr>
                <a:t>più</a:t>
              </a:r>
              <a:r>
                <a:rPr lang="en-US" sz="1400" dirty="0">
                  <a:latin typeface="Calisto MT" panose="02040603050505030304" pitchFamily="18" charset="0"/>
                </a:rPr>
                <a:t> </a:t>
              </a:r>
              <a:r>
                <a:rPr lang="en-US" sz="1400" b="1" i="1" u="sng" dirty="0" err="1">
                  <a:solidFill>
                    <a:srgbClr val="00A5B6"/>
                  </a:solidFill>
                  <a:latin typeface="Calisto MT" panose="02040603050505030304" pitchFamily="18" charset="0"/>
                </a:rPr>
                <a:t>veloci</a:t>
              </a:r>
              <a:r>
                <a:rPr lang="en-US" sz="1400" dirty="0">
                  <a:latin typeface="Calisto MT" panose="02040603050505030304" pitchFamily="18" charset="0"/>
                </a:rPr>
                <a:t>, </a:t>
              </a:r>
              <a:r>
                <a:rPr lang="en-US" sz="1400" b="1" i="1" u="sng" dirty="0" err="1">
                  <a:solidFill>
                    <a:srgbClr val="00A5B6"/>
                  </a:solidFill>
                  <a:latin typeface="Calisto MT" panose="02040603050505030304" pitchFamily="18" charset="0"/>
                </a:rPr>
                <a:t>flessibili</a:t>
              </a:r>
              <a:r>
                <a:rPr lang="en-US" sz="1400" b="1" i="1" dirty="0">
                  <a:solidFill>
                    <a:srgbClr val="00A5B6"/>
                  </a:solidFill>
                  <a:latin typeface="Calisto MT" panose="02040603050505030304" pitchFamily="18" charset="0"/>
                </a:rPr>
                <a:t> </a:t>
              </a:r>
              <a:r>
                <a:rPr lang="en-US" sz="1400" dirty="0" err="1">
                  <a:latin typeface="Calisto MT" panose="02040603050505030304" pitchFamily="18" charset="0"/>
                </a:rPr>
                <a:t>ed</a:t>
              </a:r>
              <a:r>
                <a:rPr lang="en-US" sz="1400" dirty="0">
                  <a:latin typeface="Calisto MT" panose="02040603050505030304" pitchFamily="18" charset="0"/>
                </a:rPr>
                <a:t> </a:t>
              </a:r>
              <a:r>
                <a:rPr lang="en-US" sz="1400" b="1" i="1" u="sng" dirty="0" err="1">
                  <a:solidFill>
                    <a:srgbClr val="00A5B6"/>
                  </a:solidFill>
                  <a:latin typeface="Calisto MT" panose="02040603050505030304" pitchFamily="18" charset="0"/>
                </a:rPr>
                <a:t>efficienti</a:t>
              </a:r>
              <a:r>
                <a:rPr lang="en-US" sz="1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 </a:t>
              </a:r>
              <a:r>
                <a:rPr lang="en-US" sz="1400" dirty="0" err="1">
                  <a:latin typeface="Calisto MT" panose="02040603050505030304" pitchFamily="18" charset="0"/>
                </a:rPr>
                <a:t>rispetto</a:t>
              </a:r>
              <a:r>
                <a:rPr lang="en-US" sz="1400" dirty="0">
                  <a:latin typeface="Calisto MT" panose="02040603050505030304" pitchFamily="18" charset="0"/>
                </a:rPr>
                <a:t> </a:t>
              </a:r>
              <a:r>
                <a:rPr lang="en-US" sz="1400" dirty="0" err="1">
                  <a:latin typeface="Calisto MT" panose="02040603050505030304" pitchFamily="18" charset="0"/>
                </a:rPr>
                <a:t>ai</a:t>
              </a:r>
              <a:r>
                <a:rPr lang="en-US" sz="1400" dirty="0">
                  <a:latin typeface="Calisto MT" panose="02040603050505030304" pitchFamily="18" charset="0"/>
                </a:rPr>
                <a:t> </a:t>
              </a:r>
              <a:r>
                <a:rPr lang="en-US" sz="1400" dirty="0" err="1">
                  <a:latin typeface="Calisto MT" panose="02040603050505030304" pitchFamily="18" charset="0"/>
                </a:rPr>
                <a:t>servizi</a:t>
              </a:r>
              <a:r>
                <a:rPr lang="en-US" sz="1400" dirty="0">
                  <a:latin typeface="Calisto MT" panose="02040603050505030304" pitchFamily="18" charset="0"/>
                </a:rPr>
                <a:t> </a:t>
              </a:r>
              <a:r>
                <a:rPr lang="en-US" sz="1400" dirty="0" err="1">
                  <a:latin typeface="Calisto MT" panose="02040603050505030304" pitchFamily="18" charset="0"/>
                </a:rPr>
                <a:t>finanziari</a:t>
              </a:r>
              <a:r>
                <a:rPr lang="en-US" sz="1400" dirty="0">
                  <a:latin typeface="Calisto MT" panose="02040603050505030304" pitchFamily="18" charset="0"/>
                </a:rPr>
                <a:t> </a:t>
              </a:r>
              <a:r>
                <a:rPr lang="en-US" sz="1400" dirty="0" err="1">
                  <a:latin typeface="Calisto MT" panose="02040603050505030304" pitchFamily="18" charset="0"/>
                </a:rPr>
                <a:t>offerti</a:t>
              </a:r>
              <a:r>
                <a:rPr lang="en-US" sz="1400" dirty="0">
                  <a:latin typeface="Calisto MT" panose="02040603050505030304" pitchFamily="18" charset="0"/>
                </a:rPr>
                <a:t> </a:t>
              </a:r>
              <a:r>
                <a:rPr lang="en-US" sz="1400" dirty="0" err="1">
                  <a:latin typeface="Calisto MT" panose="02040603050505030304" pitchFamily="18" charset="0"/>
                </a:rPr>
                <a:t>dagli</a:t>
              </a:r>
              <a:r>
                <a:rPr lang="en-US" sz="1400" dirty="0">
                  <a:latin typeface="Calisto MT" panose="02040603050505030304" pitchFamily="18" charset="0"/>
                </a:rPr>
                <a:t> </a:t>
              </a:r>
              <a:r>
                <a:rPr lang="en-US" sz="1400" dirty="0" err="1">
                  <a:latin typeface="Calisto MT" panose="02040603050505030304" pitchFamily="18" charset="0"/>
                </a:rPr>
                <a:t>enti</a:t>
              </a:r>
              <a:r>
                <a:rPr lang="en-US" sz="1400" dirty="0">
                  <a:latin typeface="Calisto MT" panose="02040603050505030304" pitchFamily="18" charset="0"/>
                </a:rPr>
                <a:t> </a:t>
              </a:r>
              <a:r>
                <a:rPr lang="en-US" sz="1400" dirty="0" err="1">
                  <a:latin typeface="Calisto MT" panose="02040603050505030304" pitchFamily="18" charset="0"/>
                </a:rPr>
                <a:t>creditizi</a:t>
              </a:r>
              <a:r>
                <a:rPr lang="en-US" sz="1400" dirty="0">
                  <a:latin typeface="Calisto MT" panose="02040603050505030304" pitchFamily="18" charset="0"/>
                </a:rPr>
                <a:t> </a:t>
              </a:r>
              <a:r>
                <a:rPr lang="en-US" sz="1400" dirty="0" err="1">
                  <a:latin typeface="Calisto MT" panose="02040603050505030304" pitchFamily="18" charset="0"/>
                </a:rPr>
                <a:t>tradizionali</a:t>
              </a:r>
              <a:r>
                <a:rPr lang="en-US" sz="1400" dirty="0">
                  <a:latin typeface="Calisto MT" panose="02040603050505030304" pitchFamily="18" charset="0"/>
                </a:rPr>
                <a:t>.</a:t>
              </a:r>
              <a:endParaRPr lang="it-IT" sz="1400" dirty="0">
                <a:latin typeface="Calisto MT" panose="020406030505050303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07B024B-27C1-45AB-BC19-A40D7B925BA1}"/>
                </a:ext>
              </a:extLst>
            </p:cNvPr>
            <p:cNvGrpSpPr/>
            <p:nvPr/>
          </p:nvGrpSpPr>
          <p:grpSpPr>
            <a:xfrm rot="16200000">
              <a:off x="2766172" y="2317352"/>
              <a:ext cx="2750248" cy="2429003"/>
              <a:chOff x="3151888" y="1691140"/>
              <a:chExt cx="2922423" cy="234090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B5E4CC1-99D2-43E0-AEE3-9D3120181FE3}"/>
                  </a:ext>
                </a:extLst>
              </p:cNvPr>
              <p:cNvSpPr/>
              <p:nvPr/>
            </p:nvSpPr>
            <p:spPr>
              <a:xfrm rot="5400000">
                <a:off x="3185004" y="1658025"/>
                <a:ext cx="1391211" cy="1457443"/>
              </a:xfrm>
              <a:custGeom>
                <a:avLst/>
                <a:gdLst>
                  <a:gd name="connsiteX0" fmla="*/ 0 w 1423952"/>
                  <a:gd name="connsiteY0" fmla="*/ 711966 h 1423932"/>
                  <a:gd name="connsiteX1" fmla="*/ 711976 w 1423952"/>
                  <a:gd name="connsiteY1" fmla="*/ 0 h 1423932"/>
                  <a:gd name="connsiteX2" fmla="*/ 1423952 w 1423952"/>
                  <a:gd name="connsiteY2" fmla="*/ 711966 h 1423932"/>
                  <a:gd name="connsiteX3" fmla="*/ 711976 w 1423952"/>
                  <a:gd name="connsiteY3" fmla="*/ 1423932 h 1423932"/>
                  <a:gd name="connsiteX4" fmla="*/ 0 w 1423952"/>
                  <a:gd name="connsiteY4" fmla="*/ 711966 h 142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952" h="1423932">
                    <a:moveTo>
                      <a:pt x="0" y="711966"/>
                    </a:moveTo>
                    <a:cubicBezTo>
                      <a:pt x="0" y="318758"/>
                      <a:pt x="318763" y="0"/>
                      <a:pt x="711976" y="0"/>
                    </a:cubicBezTo>
                    <a:cubicBezTo>
                      <a:pt x="1105189" y="0"/>
                      <a:pt x="1423952" y="318758"/>
                      <a:pt x="1423952" y="711966"/>
                    </a:cubicBezTo>
                    <a:cubicBezTo>
                      <a:pt x="1423952" y="1105174"/>
                      <a:pt x="1105189" y="1423932"/>
                      <a:pt x="711976" y="1423932"/>
                    </a:cubicBezTo>
                    <a:cubicBezTo>
                      <a:pt x="318763" y="1423932"/>
                      <a:pt x="0" y="1105174"/>
                      <a:pt x="0" y="711966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5683" tIns="265680" rIns="265683" bIns="265680" numCol="1" spcCol="1270" anchor="ctr" anchorCtr="0">
                <a:noAutofit/>
              </a:bodyPr>
              <a:lstStyle/>
              <a:p>
                <a:pPr marL="0" lvl="0" indent="0" algn="ctr" defTabSz="666750">
                  <a:spcBef>
                    <a:spcPts val="200"/>
                  </a:spcBef>
                  <a:spcAft>
                    <a:spcPts val="200"/>
                  </a:spcAft>
                  <a:buNone/>
                </a:pPr>
                <a:r>
                  <a:rPr lang="it-IT" sz="1200" b="1" i="1" kern="1200" dirty="0">
                    <a:solidFill>
                      <a:srgbClr val="000000"/>
                    </a:solidFill>
                    <a:effectLst/>
                    <a:latin typeface="Calisto MT" panose="02040603050505030304" pitchFamily="18" charset="0"/>
                  </a:rPr>
                  <a:t>Finance</a:t>
                </a: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AD53BD9-3541-40F4-8BF7-008850A59FFC}"/>
                  </a:ext>
                </a:extLst>
              </p:cNvPr>
              <p:cNvSpPr/>
              <p:nvPr/>
            </p:nvSpPr>
            <p:spPr>
              <a:xfrm rot="5400000">
                <a:off x="3917923" y="2607713"/>
                <a:ext cx="1391211" cy="1457444"/>
              </a:xfrm>
              <a:custGeom>
                <a:avLst/>
                <a:gdLst>
                  <a:gd name="connsiteX0" fmla="*/ 0 w 1423952"/>
                  <a:gd name="connsiteY0" fmla="*/ 711966 h 1423932"/>
                  <a:gd name="connsiteX1" fmla="*/ 711976 w 1423952"/>
                  <a:gd name="connsiteY1" fmla="*/ 0 h 1423932"/>
                  <a:gd name="connsiteX2" fmla="*/ 1423952 w 1423952"/>
                  <a:gd name="connsiteY2" fmla="*/ 711966 h 1423932"/>
                  <a:gd name="connsiteX3" fmla="*/ 711976 w 1423952"/>
                  <a:gd name="connsiteY3" fmla="*/ 1423932 h 1423932"/>
                  <a:gd name="connsiteX4" fmla="*/ 0 w 1423952"/>
                  <a:gd name="connsiteY4" fmla="*/ 711966 h 142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952" h="1423932">
                    <a:moveTo>
                      <a:pt x="0" y="711966"/>
                    </a:moveTo>
                    <a:cubicBezTo>
                      <a:pt x="0" y="318758"/>
                      <a:pt x="318763" y="0"/>
                      <a:pt x="711976" y="0"/>
                    </a:cubicBezTo>
                    <a:cubicBezTo>
                      <a:pt x="1105189" y="0"/>
                      <a:pt x="1423952" y="318758"/>
                      <a:pt x="1423952" y="711966"/>
                    </a:cubicBezTo>
                    <a:cubicBezTo>
                      <a:pt x="1423952" y="1105174"/>
                      <a:pt x="1105189" y="1423932"/>
                      <a:pt x="711976" y="1423932"/>
                    </a:cubicBezTo>
                    <a:cubicBezTo>
                      <a:pt x="318763" y="1423932"/>
                      <a:pt x="0" y="1105174"/>
                      <a:pt x="0" y="711966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alpha val="50000"/>
                  <a:hueOff val="5625132"/>
                  <a:satOff val="-8440"/>
                  <a:lumOff val="-1373"/>
                  <a:alphaOff val="0"/>
                </a:schemeClr>
              </a:fillRef>
              <a:effectRef idx="3">
                <a:schemeClr val="accent3">
                  <a:alpha val="50000"/>
                  <a:hueOff val="5625132"/>
                  <a:satOff val="-8440"/>
                  <a:lumOff val="-1373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77113" tIns="277110" rIns="277113" bIns="277110" numCol="1" spcCol="1270" anchor="ctr" anchorCtr="0">
                <a:noAutofit/>
              </a:bodyPr>
              <a:lstStyle/>
              <a:p>
                <a:pPr marL="0" lvl="0" indent="0" algn="ctr" defTabSz="800100">
                  <a:spcBef>
                    <a:spcPts val="200"/>
                  </a:spcBef>
                  <a:spcAft>
                    <a:spcPts val="200"/>
                  </a:spcAft>
                  <a:buNone/>
                </a:pPr>
                <a:r>
                  <a:rPr lang="it-IT" sz="1200" b="1" i="1" kern="1200" dirty="0">
                    <a:latin typeface="Calisto MT" panose="02040603050505030304" pitchFamily="18" charset="0"/>
                  </a:rPr>
                  <a:t>FINTECH</a:t>
                </a: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878C420-7459-46B6-934A-13487E96473E}"/>
                  </a:ext>
                </a:extLst>
              </p:cNvPr>
              <p:cNvSpPr/>
              <p:nvPr/>
            </p:nvSpPr>
            <p:spPr>
              <a:xfrm rot="5400000">
                <a:off x="4649984" y="1658024"/>
                <a:ext cx="1391211" cy="1457443"/>
              </a:xfrm>
              <a:custGeom>
                <a:avLst/>
                <a:gdLst>
                  <a:gd name="connsiteX0" fmla="*/ 0 w 1423952"/>
                  <a:gd name="connsiteY0" fmla="*/ 711966 h 1423932"/>
                  <a:gd name="connsiteX1" fmla="*/ 711976 w 1423952"/>
                  <a:gd name="connsiteY1" fmla="*/ 0 h 1423932"/>
                  <a:gd name="connsiteX2" fmla="*/ 1423952 w 1423952"/>
                  <a:gd name="connsiteY2" fmla="*/ 711966 h 1423932"/>
                  <a:gd name="connsiteX3" fmla="*/ 711976 w 1423952"/>
                  <a:gd name="connsiteY3" fmla="*/ 1423932 h 1423932"/>
                  <a:gd name="connsiteX4" fmla="*/ 0 w 1423952"/>
                  <a:gd name="connsiteY4" fmla="*/ 711966 h 142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952" h="1423932">
                    <a:moveTo>
                      <a:pt x="0" y="711966"/>
                    </a:moveTo>
                    <a:cubicBezTo>
                      <a:pt x="0" y="318758"/>
                      <a:pt x="318763" y="0"/>
                      <a:pt x="711976" y="0"/>
                    </a:cubicBezTo>
                    <a:cubicBezTo>
                      <a:pt x="1105189" y="0"/>
                      <a:pt x="1423952" y="318758"/>
                      <a:pt x="1423952" y="711966"/>
                    </a:cubicBezTo>
                    <a:cubicBezTo>
                      <a:pt x="1423952" y="1105174"/>
                      <a:pt x="1105189" y="1423932"/>
                      <a:pt x="711976" y="1423932"/>
                    </a:cubicBezTo>
                    <a:cubicBezTo>
                      <a:pt x="318763" y="1423932"/>
                      <a:pt x="0" y="1105174"/>
                      <a:pt x="0" y="711966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alpha val="50000"/>
                  <a:hueOff val="11250264"/>
                  <a:satOff val="-16880"/>
                  <a:lumOff val="-2745"/>
                  <a:alphaOff val="0"/>
                </a:schemeClr>
              </a:fillRef>
              <a:effectRef idx="3">
                <a:schemeClr val="accent3">
                  <a:alpha val="50000"/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5683" tIns="265680" rIns="265683" bIns="265680" numCol="1" spcCol="1270" anchor="ctr" anchorCtr="0">
                <a:noAutofit/>
              </a:bodyPr>
              <a:lstStyle/>
              <a:p>
                <a:pPr marL="0" lvl="0" indent="0" algn="ctr" defTabSz="666750">
                  <a:spcBef>
                    <a:spcPts val="200"/>
                  </a:spcBef>
                  <a:spcAft>
                    <a:spcPts val="200"/>
                  </a:spcAft>
                  <a:buNone/>
                </a:pPr>
                <a:r>
                  <a:rPr lang="it-IT" sz="1200" b="1" i="1" kern="1200" dirty="0">
                    <a:latin typeface="Calisto MT" panose="02040603050505030304" pitchFamily="18" charset="0"/>
                  </a:rPr>
                  <a:t>Technology</a:t>
                </a:r>
              </a:p>
            </p:txBody>
          </p:sp>
        </p:grpSp>
        <p:sp>
          <p:nvSpPr>
            <p:cNvPr id="11" name="Down Arrow 4">
              <a:extLst>
                <a:ext uri="{FF2B5EF4-FFF2-40B4-BE49-F238E27FC236}">
                  <a16:creationId xmlns:a16="http://schemas.microsoft.com/office/drawing/2014/main" id="{97D9C92A-3AEC-48D2-AD03-B0EDEAF504A1}"/>
                </a:ext>
              </a:extLst>
            </p:cNvPr>
            <p:cNvSpPr/>
            <p:nvPr/>
          </p:nvSpPr>
          <p:spPr>
            <a:xfrm rot="16200000">
              <a:off x="5509444" y="3143428"/>
              <a:ext cx="493159" cy="575353"/>
            </a:xfrm>
            <a:prstGeom prst="downArrow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endParaRPr lang="it-IT">
                <a:latin typeface="Calisto MT" panose="02040603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653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39F403-6519-4779-8C88-D859089D3827}"/>
              </a:ext>
            </a:extLst>
          </p:cNvPr>
          <p:cNvSpPr txBox="1">
            <a:spLocks/>
          </p:cNvSpPr>
          <p:nvPr/>
        </p:nvSpPr>
        <p:spPr>
          <a:xfrm>
            <a:off x="255389" y="2249327"/>
            <a:ext cx="5053845" cy="2345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Clr>
                <a:srgbClr val="00A5B6"/>
              </a:buClr>
              <a:buFont typeface="Wingdings" panose="05000000000000000000" pitchFamily="2" charset="2"/>
              <a:buChar char="v"/>
            </a:pPr>
            <a:r>
              <a:rPr lang="it-IT" sz="1600" dirty="0">
                <a:latin typeface="Calisto MT" panose="02040603050505030304" pitchFamily="18" charset="0"/>
              </a:rPr>
              <a:t>L’avvento di internet, del «</a:t>
            </a:r>
            <a:r>
              <a:rPr lang="it-IT" sz="1600" i="1" dirty="0">
                <a:latin typeface="Calisto MT" panose="02040603050505030304" pitchFamily="18" charset="0"/>
              </a:rPr>
              <a:t>mobile</a:t>
            </a:r>
            <a:r>
              <a:rPr lang="it-IT" sz="1600" dirty="0">
                <a:latin typeface="Calisto MT" panose="02040603050505030304" pitchFamily="18" charset="0"/>
              </a:rPr>
              <a:t>» e della digitalizzazione ha determinato una generale esigenza di </a:t>
            </a:r>
            <a:r>
              <a:rPr lang="it-IT" sz="1600" b="1" u="sng" dirty="0">
                <a:solidFill>
                  <a:srgbClr val="00A5B6"/>
                </a:solidFill>
                <a:latin typeface="Calisto MT" panose="02040603050505030304" pitchFamily="18" charset="0"/>
              </a:rPr>
              <a:t>velocità</a:t>
            </a:r>
            <a:r>
              <a:rPr lang="it-IT" sz="1600" dirty="0">
                <a:solidFill>
                  <a:srgbClr val="000000"/>
                </a:solidFill>
                <a:latin typeface="Calisto MT" panose="02040603050505030304" pitchFamily="18" charset="0"/>
              </a:rPr>
              <a:t>,</a:t>
            </a:r>
            <a:r>
              <a:rPr lang="it-IT" sz="1600" dirty="0">
                <a:solidFill>
                  <a:srgbClr val="00A5B6"/>
                </a:solidFill>
                <a:latin typeface="Calisto MT" panose="02040603050505030304" pitchFamily="18" charset="0"/>
              </a:rPr>
              <a:t> </a:t>
            </a:r>
            <a:r>
              <a:rPr lang="it-IT" sz="1600" b="1" u="sng" dirty="0">
                <a:solidFill>
                  <a:srgbClr val="00A5B6"/>
                </a:solidFill>
                <a:latin typeface="Calisto MT" panose="02040603050505030304" pitchFamily="18" charset="0"/>
              </a:rPr>
              <a:t>flessibilità</a:t>
            </a:r>
            <a:r>
              <a:rPr lang="it-IT" sz="1600" dirty="0">
                <a:latin typeface="Calisto MT" panose="02040603050505030304" pitchFamily="18" charset="0"/>
              </a:rPr>
              <a:t> ed </a:t>
            </a:r>
            <a:r>
              <a:rPr lang="it-IT" sz="1600" b="1" u="sng" dirty="0">
                <a:solidFill>
                  <a:srgbClr val="00A5B6"/>
                </a:solidFill>
                <a:latin typeface="Calisto MT" panose="02040603050505030304" pitchFamily="18" charset="0"/>
              </a:rPr>
              <a:t>efficienza</a:t>
            </a:r>
            <a:r>
              <a:rPr lang="it-IT" sz="1600" b="1" dirty="0">
                <a:latin typeface="Calisto MT" panose="02040603050505030304" pitchFamily="18" charset="0"/>
              </a:rPr>
              <a:t> </a:t>
            </a:r>
            <a:r>
              <a:rPr lang="it-IT" sz="1600" dirty="0">
                <a:latin typeface="Calisto MT" panose="02040603050505030304" pitchFamily="18" charset="0"/>
              </a:rPr>
              <a:t>non solo nel quotidiano (</a:t>
            </a:r>
            <a:r>
              <a:rPr lang="it-IT" sz="1600" i="1" dirty="0">
                <a:latin typeface="Calisto MT" panose="02040603050505030304" pitchFamily="18" charset="0"/>
              </a:rPr>
              <a:t>e.g</a:t>
            </a:r>
            <a:r>
              <a:rPr lang="it-IT" sz="1600" dirty="0">
                <a:latin typeface="Calisto MT" panose="02040603050505030304" pitchFamily="18" charset="0"/>
              </a:rPr>
              <a:t>. media, tele-comunicazioni, </a:t>
            </a:r>
            <a:r>
              <a:rPr lang="it-IT" sz="1600" i="1" dirty="0">
                <a:latin typeface="Calisto MT" panose="02040603050505030304" pitchFamily="18" charset="0"/>
              </a:rPr>
              <a:t>social network) </a:t>
            </a:r>
            <a:r>
              <a:rPr lang="it-IT" sz="1600" dirty="0">
                <a:latin typeface="Calisto MT" panose="02040603050505030304" pitchFamily="18" charset="0"/>
              </a:rPr>
              <a:t> ma anche nel settore bancario e finanziario, oltreché nel settore dei servizi legali, la cui sfida, oggigiorno, è quella di sapersi adattare ad un mondo in cui «</a:t>
            </a:r>
            <a:r>
              <a:rPr lang="it-IT" sz="1600" b="1" i="1" dirty="0">
                <a:solidFill>
                  <a:srgbClr val="00A5B6"/>
                </a:solidFill>
                <a:latin typeface="Calisto MT" panose="02040603050505030304" pitchFamily="18" charset="0"/>
              </a:rPr>
              <a:t>data </a:t>
            </a:r>
            <a:r>
              <a:rPr lang="it-IT" sz="1600" b="1" i="1" dirty="0" err="1">
                <a:solidFill>
                  <a:srgbClr val="00A5B6"/>
                </a:solidFill>
                <a:latin typeface="Calisto MT" panose="02040603050505030304" pitchFamily="18" charset="0"/>
              </a:rPr>
              <a:t>never</a:t>
            </a:r>
            <a:r>
              <a:rPr lang="it-IT" sz="1600" b="1" i="1" dirty="0">
                <a:solidFill>
                  <a:srgbClr val="00A5B6"/>
                </a:solidFill>
                <a:latin typeface="Calisto MT" panose="02040603050505030304" pitchFamily="18" charset="0"/>
              </a:rPr>
              <a:t> </a:t>
            </a:r>
            <a:r>
              <a:rPr lang="it-IT" sz="1600" b="1" i="1" dirty="0" err="1">
                <a:solidFill>
                  <a:srgbClr val="00A5B6"/>
                </a:solidFill>
                <a:latin typeface="Calisto MT" panose="02040603050505030304" pitchFamily="18" charset="0"/>
              </a:rPr>
              <a:t>sleeps</a:t>
            </a:r>
            <a:r>
              <a:rPr lang="it-IT" sz="1600" dirty="0">
                <a:latin typeface="Calisto MT" panose="02040603050505030304" pitchFamily="18" charset="0"/>
              </a:rPr>
              <a:t>».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443F3B0-E411-48EB-82F1-E1E6F7B76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6129" y="4790281"/>
            <a:ext cx="493414" cy="32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ts val="200"/>
              </a:spcBef>
              <a:spcAft>
                <a:spcPts val="200"/>
              </a:spcAft>
            </a:pPr>
            <a:fld id="{25718F3F-BE5B-0249-961B-3C19BF2D3CA8}" type="slidenum">
              <a:rPr lang="it-IT" smtClean="0">
                <a:latin typeface="Calisto MT" panose="02040603050505030304" pitchFamily="18" charset="0"/>
              </a:rPr>
              <a:pPr>
                <a:spcBef>
                  <a:spcPts val="200"/>
                </a:spcBef>
                <a:spcAft>
                  <a:spcPts val="200"/>
                </a:spcAft>
              </a:pPr>
              <a:t>4</a:t>
            </a:fld>
            <a:endParaRPr lang="it-IT" dirty="0">
              <a:latin typeface="Calisto MT" panose="02040603050505030304" pitchFamily="18" charset="0"/>
            </a:endParaRP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0E5F5DDA-2E12-40BC-AB19-D8C4FB0923FA}"/>
              </a:ext>
            </a:extLst>
          </p:cNvPr>
          <p:cNvSpPr txBox="1">
            <a:spLocks/>
          </p:cNvSpPr>
          <p:nvPr/>
        </p:nvSpPr>
        <p:spPr>
          <a:xfrm>
            <a:off x="255390" y="1801641"/>
            <a:ext cx="8633222" cy="44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b="1" dirty="0">
                <a:solidFill>
                  <a:srgbClr val="00A5B6"/>
                </a:solidFill>
                <a:latin typeface="Calisto MT" panose="02040603050505030304" pitchFamily="18" charset="0"/>
              </a:rPr>
              <a:t>Una breve introduzione: </a:t>
            </a:r>
            <a:r>
              <a:rPr lang="it-IT" b="1" i="1" dirty="0">
                <a:solidFill>
                  <a:srgbClr val="00A5B6"/>
                </a:solidFill>
                <a:latin typeface="Calisto MT" panose="02040603050505030304" pitchFamily="18" charset="0"/>
              </a:rPr>
              <a:t>Data </a:t>
            </a:r>
            <a:r>
              <a:rPr lang="it-IT" b="1" i="1" dirty="0" err="1">
                <a:solidFill>
                  <a:srgbClr val="00A5B6"/>
                </a:solidFill>
                <a:latin typeface="Calisto MT" panose="02040603050505030304" pitchFamily="18" charset="0"/>
              </a:rPr>
              <a:t>never</a:t>
            </a:r>
            <a:r>
              <a:rPr lang="it-IT" b="1" i="1" dirty="0">
                <a:solidFill>
                  <a:srgbClr val="00A5B6"/>
                </a:solidFill>
                <a:latin typeface="Calisto MT" panose="02040603050505030304" pitchFamily="18" charset="0"/>
              </a:rPr>
              <a:t> </a:t>
            </a:r>
            <a:r>
              <a:rPr lang="it-IT" b="1" i="1" dirty="0" err="1">
                <a:solidFill>
                  <a:srgbClr val="00A5B6"/>
                </a:solidFill>
                <a:latin typeface="Calisto MT" panose="02040603050505030304" pitchFamily="18" charset="0"/>
              </a:rPr>
              <a:t>sleeps</a:t>
            </a:r>
            <a:endParaRPr lang="it-IT" sz="1200" i="1" dirty="0">
              <a:latin typeface="Calisto MT" panose="02040603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269EF-CC4E-44DB-8DAE-505440FBF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47" y="1801641"/>
            <a:ext cx="3422196" cy="2988640"/>
          </a:xfrm>
          <a:prstGeom prst="snip2DiagRect">
            <a:avLst>
              <a:gd name="adj1" fmla="val 0"/>
              <a:gd name="adj2" fmla="val 1247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5DD494-5030-4109-B37A-E0CE5743DDFC}"/>
              </a:ext>
            </a:extLst>
          </p:cNvPr>
          <p:cNvSpPr txBox="1"/>
          <p:nvPr/>
        </p:nvSpPr>
        <p:spPr>
          <a:xfrm>
            <a:off x="5865295" y="4787245"/>
            <a:ext cx="27875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900" b="1" dirty="0">
                <a:latin typeface="Calisto MT" panose="02040603050505030304" pitchFamily="18" charset="0"/>
              </a:rPr>
              <a:t>Fonte </a:t>
            </a:r>
            <a:r>
              <a:rPr lang="it-IT" sz="900" b="1" dirty="0" err="1">
                <a:latin typeface="Calisto MT" panose="02040603050505030304" pitchFamily="18" charset="0"/>
              </a:rPr>
              <a:t>iFinace</a:t>
            </a:r>
            <a:r>
              <a:rPr lang="it-IT" sz="900" b="1" dirty="0">
                <a:latin typeface="Calisto MT" panose="02040603050505030304" pitchFamily="18" charset="0"/>
              </a:rPr>
              <a:t> – </a:t>
            </a:r>
            <a:r>
              <a:rPr lang="it-IT" sz="900" b="1" dirty="0" err="1">
                <a:latin typeface="Calisto MT" panose="02040603050505030304" pitchFamily="18" charset="0"/>
              </a:rPr>
              <a:t>Fintech</a:t>
            </a:r>
            <a:r>
              <a:rPr lang="it-IT" sz="900" b="1" dirty="0">
                <a:latin typeface="Calisto MT" panose="02040603050505030304" pitchFamily="18" charset="0"/>
              </a:rPr>
              <a:t> &amp; Digital Business </a:t>
            </a:r>
          </a:p>
        </p:txBody>
      </p:sp>
    </p:spTree>
    <p:extLst>
      <p:ext uri="{BB962C8B-B14F-4D97-AF65-F5344CB8AC3E}">
        <p14:creationId xmlns:p14="http://schemas.microsoft.com/office/powerpoint/2010/main" val="112919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39F403-6519-4779-8C88-D859089D3827}"/>
              </a:ext>
            </a:extLst>
          </p:cNvPr>
          <p:cNvSpPr txBox="1">
            <a:spLocks/>
          </p:cNvSpPr>
          <p:nvPr/>
        </p:nvSpPr>
        <p:spPr>
          <a:xfrm>
            <a:off x="255389" y="2249327"/>
            <a:ext cx="5053845" cy="2345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Clr>
                <a:srgbClr val="00A5B6"/>
              </a:buClr>
              <a:buFont typeface="Wingdings" panose="05000000000000000000" pitchFamily="2" charset="2"/>
              <a:buChar char="v"/>
            </a:pPr>
            <a:endParaRPr lang="it-IT" sz="1400" dirty="0">
              <a:latin typeface="Calisto MT" panose="02040603050505030304" pitchFamily="18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Clr>
                <a:srgbClr val="00A5B6"/>
              </a:buClr>
              <a:buFont typeface="Wingdings" panose="05000000000000000000" pitchFamily="2" charset="2"/>
              <a:buChar char="v"/>
            </a:pPr>
            <a:r>
              <a:rPr lang="it-IT" sz="1400" dirty="0">
                <a:latin typeface="Calisto MT" panose="02040603050505030304" pitchFamily="18" charset="0"/>
              </a:rPr>
              <a:t>Il </a:t>
            </a:r>
            <a:r>
              <a:rPr lang="it-IT" sz="1400" dirty="0" err="1">
                <a:latin typeface="Calisto MT" panose="02040603050505030304" pitchFamily="18" charset="0"/>
              </a:rPr>
              <a:t>Fintech</a:t>
            </a:r>
            <a:r>
              <a:rPr lang="it-IT" sz="1400" dirty="0">
                <a:latin typeface="Calisto MT" panose="02040603050505030304" pitchFamily="18" charset="0"/>
              </a:rPr>
              <a:t> (e le società che operano in tale settore) oltre a determinare una rivoluzione nel «</a:t>
            </a:r>
            <a:r>
              <a:rPr lang="it-IT" sz="1400" i="1" dirty="0">
                <a:latin typeface="Calisto MT" panose="02040603050505030304" pitchFamily="18" charset="0"/>
              </a:rPr>
              <a:t>modus operandi</a:t>
            </a:r>
            <a:r>
              <a:rPr lang="it-IT" sz="1400" dirty="0">
                <a:latin typeface="Calisto MT" panose="02040603050505030304" pitchFamily="18" charset="0"/>
              </a:rPr>
              <a:t>» degli operatori bancari e finanziari rappresenta una rivoluzione anche per le imprese ed i consumatori che possono beneficiare di sistemi innovativi di accesso al credito caratterizzati, </a:t>
            </a:r>
            <a:r>
              <a:rPr lang="it-IT" sz="1400" i="1" dirty="0">
                <a:latin typeface="Calisto MT" panose="02040603050505030304" pitchFamily="18" charset="0"/>
              </a:rPr>
              <a:t>inter alia</a:t>
            </a:r>
            <a:r>
              <a:rPr lang="it-IT" sz="1400" dirty="0">
                <a:latin typeface="Calisto MT" panose="02040603050505030304" pitchFamily="18" charset="0"/>
              </a:rPr>
              <a:t>, da: (i) semplicità di fruizione, (ii) celerità nei servizi; e (iii) contenimento dei costi. 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443F3B0-E411-48EB-82F1-E1E6F7B76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6129" y="4790281"/>
            <a:ext cx="493414" cy="32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8F3F-BE5B-0249-961B-3C19BF2D3CA8}" type="slidenum">
              <a:rPr lang="it-IT" smtClean="0">
                <a:latin typeface="Calisto MT" panose="02040603050505030304" pitchFamily="18" charset="0"/>
              </a:rPr>
              <a:pPr/>
              <a:t>5</a:t>
            </a:fld>
            <a:endParaRPr lang="it-IT" dirty="0">
              <a:latin typeface="Calisto MT" panose="02040603050505030304" pitchFamily="18" charset="0"/>
            </a:endParaRP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0E5F5DDA-2E12-40BC-AB19-D8C4FB0923FA}"/>
              </a:ext>
            </a:extLst>
          </p:cNvPr>
          <p:cNvSpPr txBox="1">
            <a:spLocks/>
          </p:cNvSpPr>
          <p:nvPr/>
        </p:nvSpPr>
        <p:spPr>
          <a:xfrm>
            <a:off x="255390" y="1801641"/>
            <a:ext cx="8633222" cy="44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A5B6"/>
                </a:solidFill>
                <a:latin typeface="Calisto MT" panose="02040603050505030304" pitchFamily="18" charset="0"/>
              </a:rPr>
              <a:t>Una breve introduzione: </a:t>
            </a:r>
            <a:r>
              <a:rPr lang="it-IT" b="1" i="1" dirty="0" err="1">
                <a:solidFill>
                  <a:srgbClr val="00A5B6"/>
                </a:solidFill>
                <a:latin typeface="Calisto MT" panose="02040603050505030304" pitchFamily="18" charset="0"/>
              </a:rPr>
              <a:t>Fintech</a:t>
            </a:r>
            <a:r>
              <a:rPr lang="it-IT" b="1" i="1" dirty="0">
                <a:solidFill>
                  <a:srgbClr val="00A5B6"/>
                </a:solidFill>
                <a:latin typeface="Calisto MT" panose="02040603050505030304" pitchFamily="18" charset="0"/>
              </a:rPr>
              <a:t> </a:t>
            </a:r>
            <a:r>
              <a:rPr lang="it-IT" b="1" i="1" dirty="0" err="1">
                <a:solidFill>
                  <a:srgbClr val="00A5B6"/>
                </a:solidFill>
                <a:latin typeface="Calisto MT" panose="02040603050505030304" pitchFamily="18" charset="0"/>
              </a:rPr>
              <a:t>never</a:t>
            </a:r>
            <a:r>
              <a:rPr lang="it-IT" b="1" i="1" dirty="0">
                <a:solidFill>
                  <a:srgbClr val="00A5B6"/>
                </a:solidFill>
                <a:latin typeface="Calisto MT" panose="02040603050505030304" pitchFamily="18" charset="0"/>
              </a:rPr>
              <a:t> </a:t>
            </a:r>
            <a:r>
              <a:rPr lang="it-IT" b="1" i="1" dirty="0" err="1">
                <a:solidFill>
                  <a:srgbClr val="00A5B6"/>
                </a:solidFill>
                <a:latin typeface="Calisto MT" panose="02040603050505030304" pitchFamily="18" charset="0"/>
              </a:rPr>
              <a:t>sleeps</a:t>
            </a:r>
            <a:endParaRPr lang="it-IT" sz="1200" i="1" dirty="0">
              <a:latin typeface="Calisto MT" panose="02040603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4B2A58-4B99-454F-BF2E-D1394211C757}"/>
              </a:ext>
            </a:extLst>
          </p:cNvPr>
          <p:cNvSpPr txBox="1"/>
          <p:nvPr/>
        </p:nvSpPr>
        <p:spPr>
          <a:xfrm>
            <a:off x="6001096" y="4796298"/>
            <a:ext cx="27875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latin typeface="Calisto MT" panose="02040603050505030304" pitchFamily="18" charset="0"/>
              </a:rPr>
              <a:t>Fonte </a:t>
            </a:r>
            <a:r>
              <a:rPr lang="it-IT" sz="900" b="1" dirty="0" err="1">
                <a:latin typeface="Calisto MT" panose="02040603050505030304" pitchFamily="18" charset="0"/>
              </a:rPr>
              <a:t>iFinace</a:t>
            </a:r>
            <a:r>
              <a:rPr lang="it-IT" sz="900" b="1" dirty="0">
                <a:latin typeface="Calisto MT" panose="02040603050505030304" pitchFamily="18" charset="0"/>
              </a:rPr>
              <a:t> – </a:t>
            </a:r>
            <a:r>
              <a:rPr lang="it-IT" sz="900" b="1" dirty="0" err="1">
                <a:latin typeface="Calisto MT" panose="02040603050505030304" pitchFamily="18" charset="0"/>
              </a:rPr>
              <a:t>Fintech</a:t>
            </a:r>
            <a:r>
              <a:rPr lang="it-IT" sz="900" b="1" dirty="0">
                <a:latin typeface="Calisto MT" panose="02040603050505030304" pitchFamily="18" charset="0"/>
              </a:rPr>
              <a:t> &amp; Digital Business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8419D4-81D3-420F-ABDA-B3A456E80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95" y="1801641"/>
            <a:ext cx="3505936" cy="2999624"/>
          </a:xfrm>
          <a:prstGeom prst="snip2DiagRect">
            <a:avLst>
              <a:gd name="adj1" fmla="val 0"/>
              <a:gd name="adj2" fmla="val 2019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204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39F403-6519-4779-8C88-D859089D3827}"/>
              </a:ext>
            </a:extLst>
          </p:cNvPr>
          <p:cNvSpPr txBox="1">
            <a:spLocks/>
          </p:cNvSpPr>
          <p:nvPr/>
        </p:nvSpPr>
        <p:spPr>
          <a:xfrm>
            <a:off x="255389" y="2249327"/>
            <a:ext cx="2976505" cy="2345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dirty="0">
                <a:latin typeface="Calisto MT" panose="02040603050505030304" pitchFamily="18" charset="0"/>
              </a:rPr>
              <a:t>Il </a:t>
            </a:r>
            <a:r>
              <a:rPr lang="it-IT" sz="1600" dirty="0" err="1">
                <a:latin typeface="Calisto MT" panose="02040603050505030304" pitchFamily="18" charset="0"/>
              </a:rPr>
              <a:t>Fintech</a:t>
            </a:r>
            <a:r>
              <a:rPr lang="it-IT" sz="1600" dirty="0">
                <a:latin typeface="Calisto MT" panose="02040603050505030304" pitchFamily="18" charset="0"/>
              </a:rPr>
              <a:t> si articola in una vasta gamma di soluzioni tecnologiche applicate al mondo bancario e finanziario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443F3B0-E411-48EB-82F1-E1E6F7B76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6129" y="4790281"/>
            <a:ext cx="493414" cy="32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8F3F-BE5B-0249-961B-3C19BF2D3CA8}" type="slidenum">
              <a:rPr lang="it-IT" smtClean="0">
                <a:latin typeface="Calisto MT" panose="02040603050505030304" pitchFamily="18" charset="0"/>
              </a:rPr>
              <a:pPr/>
              <a:t>6</a:t>
            </a:fld>
            <a:endParaRPr lang="it-IT" dirty="0">
              <a:latin typeface="Calisto MT" panose="02040603050505030304" pitchFamily="18" charset="0"/>
            </a:endParaRP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0E5F5DDA-2E12-40BC-AB19-D8C4FB0923FA}"/>
              </a:ext>
            </a:extLst>
          </p:cNvPr>
          <p:cNvSpPr txBox="1">
            <a:spLocks/>
          </p:cNvSpPr>
          <p:nvPr/>
        </p:nvSpPr>
        <p:spPr>
          <a:xfrm>
            <a:off x="255390" y="1801641"/>
            <a:ext cx="8633222" cy="44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err="1">
                <a:solidFill>
                  <a:srgbClr val="00A5B6"/>
                </a:solidFill>
                <a:latin typeface="Calisto MT" panose="02040603050505030304" pitchFamily="18" charset="0"/>
              </a:rPr>
              <a:t>Fintech</a:t>
            </a:r>
            <a:r>
              <a:rPr lang="it-IT" b="1" dirty="0">
                <a:solidFill>
                  <a:srgbClr val="00A5B6"/>
                </a:solidFill>
                <a:latin typeface="Calisto MT" panose="02040603050505030304" pitchFamily="18" charset="0"/>
              </a:rPr>
              <a:t>: i servizi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48637C-EBFF-423B-A54E-4396BBE863F0}"/>
              </a:ext>
            </a:extLst>
          </p:cNvPr>
          <p:cNvGrpSpPr/>
          <p:nvPr/>
        </p:nvGrpSpPr>
        <p:grpSpPr>
          <a:xfrm>
            <a:off x="3632266" y="1859330"/>
            <a:ext cx="4570174" cy="3093677"/>
            <a:chOff x="3409457" y="1838380"/>
            <a:chExt cx="4379807" cy="309367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1AFC78-4CB3-4DF0-B94B-2EE5C6757E6E}"/>
                </a:ext>
              </a:extLst>
            </p:cNvPr>
            <p:cNvGrpSpPr/>
            <p:nvPr/>
          </p:nvGrpSpPr>
          <p:grpSpPr>
            <a:xfrm>
              <a:off x="3409457" y="2160805"/>
              <a:ext cx="1418281" cy="1366170"/>
              <a:chOff x="2728025" y="71"/>
              <a:chExt cx="1310630" cy="150647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6" name="Hexagon 25">
                <a:extLst>
                  <a:ext uri="{FF2B5EF4-FFF2-40B4-BE49-F238E27FC236}">
                    <a16:creationId xmlns:a16="http://schemas.microsoft.com/office/drawing/2014/main" id="{2D5BBDFB-17AA-412F-8678-382B6CF3BB0F}"/>
                  </a:ext>
                </a:extLst>
              </p:cNvPr>
              <p:cNvSpPr/>
              <p:nvPr/>
            </p:nvSpPr>
            <p:spPr>
              <a:xfrm rot="5400000">
                <a:off x="2630104" y="97992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Hexagon 4">
                <a:extLst>
                  <a:ext uri="{FF2B5EF4-FFF2-40B4-BE49-F238E27FC236}">
                    <a16:creationId xmlns:a16="http://schemas.microsoft.com/office/drawing/2014/main" id="{90A60669-5486-4F07-AA19-DFC9C578F048}"/>
                  </a:ext>
                </a:extLst>
              </p:cNvPr>
              <p:cNvSpPr txBox="1"/>
              <p:nvPr/>
            </p:nvSpPr>
            <p:spPr>
              <a:xfrm>
                <a:off x="2932264" y="234830"/>
                <a:ext cx="902150" cy="10369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marL="0" lvl="0" indent="0" algn="ctr" defTabSz="844550">
                  <a:spcBef>
                    <a:spcPct val="0"/>
                  </a:spcBef>
                  <a:buNone/>
                </a:pPr>
                <a:r>
                  <a:rPr lang="it-IT" sz="1100" b="1" i="1" kern="1200" dirty="0">
                    <a:solidFill>
                      <a:schemeClr val="tx1"/>
                    </a:solidFill>
                    <a:latin typeface="Calisto MT" panose="02040603050505030304" pitchFamily="18" charset="0"/>
                  </a:rPr>
                  <a:t>Credit-</a:t>
                </a:r>
                <a:r>
                  <a:rPr lang="it-IT" sz="1100" b="1" i="1" kern="1200" dirty="0" err="1">
                    <a:solidFill>
                      <a:schemeClr val="tx1"/>
                    </a:solidFill>
                    <a:latin typeface="Calisto MT" panose="02040603050505030304" pitchFamily="18" charset="0"/>
                  </a:rPr>
                  <a:t>scoring</a:t>
                </a:r>
                <a:endParaRPr lang="it-IT" sz="1100" b="1" i="1" kern="1200" dirty="0">
                  <a:solidFill>
                    <a:schemeClr val="tx1"/>
                  </a:solidFill>
                  <a:latin typeface="Calisto MT" panose="02040603050505030304" pitchFamily="18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B4450CF-0084-4787-A2F2-A1AA4B96C207}"/>
                </a:ext>
              </a:extLst>
            </p:cNvPr>
            <p:cNvGrpSpPr/>
            <p:nvPr/>
          </p:nvGrpSpPr>
          <p:grpSpPr>
            <a:xfrm>
              <a:off x="3411251" y="3565887"/>
              <a:ext cx="1418281" cy="1366170"/>
              <a:chOff x="1312545" y="71"/>
              <a:chExt cx="1310630" cy="150647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4" name="Hexagon 23">
                <a:extLst>
                  <a:ext uri="{FF2B5EF4-FFF2-40B4-BE49-F238E27FC236}">
                    <a16:creationId xmlns:a16="http://schemas.microsoft.com/office/drawing/2014/main" id="{9DC93F4C-C115-49D2-9836-F5AEDF07B891}"/>
                  </a:ext>
                </a:extLst>
              </p:cNvPr>
              <p:cNvSpPr/>
              <p:nvPr/>
            </p:nvSpPr>
            <p:spPr>
              <a:xfrm rot="5400000">
                <a:off x="1214624" y="97992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2250053"/>
                  <a:satOff val="-3376"/>
                  <a:lumOff val="-549"/>
                  <a:alphaOff val="0"/>
                </a:schemeClr>
              </a:fillRef>
              <a:effectRef idx="2">
                <a:schemeClr val="accent3">
                  <a:hueOff val="2250053"/>
                  <a:satOff val="-3376"/>
                  <a:lumOff val="-54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Hexagon 6">
                <a:extLst>
                  <a:ext uri="{FF2B5EF4-FFF2-40B4-BE49-F238E27FC236}">
                    <a16:creationId xmlns:a16="http://schemas.microsoft.com/office/drawing/2014/main" id="{04209CE8-76A3-4348-807D-435006907D3B}"/>
                  </a:ext>
                </a:extLst>
              </p:cNvPr>
              <p:cNvSpPr txBox="1"/>
              <p:nvPr/>
            </p:nvSpPr>
            <p:spPr>
              <a:xfrm>
                <a:off x="1516784" y="234830"/>
                <a:ext cx="902150" cy="10369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711200">
                  <a:spcBef>
                    <a:spcPct val="0"/>
                  </a:spcBef>
                  <a:buNone/>
                </a:pPr>
                <a:r>
                  <a:rPr lang="it-IT" sz="1200" b="1" i="1" kern="1200" dirty="0">
                    <a:solidFill>
                      <a:schemeClr val="tx1"/>
                    </a:solidFill>
                    <a:latin typeface="Calisto MT" panose="02040603050505030304" pitchFamily="18" charset="0"/>
                  </a:rPr>
                  <a:t>Peer-to-Peer </a:t>
                </a:r>
                <a:r>
                  <a:rPr lang="it-IT" sz="1200" b="1" i="1" kern="1200" dirty="0" err="1">
                    <a:solidFill>
                      <a:schemeClr val="tx1"/>
                    </a:solidFill>
                    <a:latin typeface="Calisto MT" panose="02040603050505030304" pitchFamily="18" charset="0"/>
                  </a:rPr>
                  <a:t>Lending</a:t>
                </a:r>
                <a:endParaRPr lang="it-IT" sz="1200" b="1" i="1" kern="1200" dirty="0">
                  <a:solidFill>
                    <a:schemeClr val="tx1"/>
                  </a:solidFill>
                  <a:latin typeface="Calisto MT" panose="02040603050505030304" pitchFamily="18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53296F-BAD9-4666-9BDB-4453E1A3DBFD}"/>
                </a:ext>
              </a:extLst>
            </p:cNvPr>
            <p:cNvGrpSpPr/>
            <p:nvPr/>
          </p:nvGrpSpPr>
          <p:grpSpPr>
            <a:xfrm>
              <a:off x="4887960" y="3243463"/>
              <a:ext cx="1418281" cy="1366170"/>
              <a:chOff x="2017573" y="1278763"/>
              <a:chExt cx="1310630" cy="150647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2" name="Hexagon 21">
                <a:extLst>
                  <a:ext uri="{FF2B5EF4-FFF2-40B4-BE49-F238E27FC236}">
                    <a16:creationId xmlns:a16="http://schemas.microsoft.com/office/drawing/2014/main" id="{E715FA8C-97D7-409E-88FE-EFA261BFBE94}"/>
                  </a:ext>
                </a:extLst>
              </p:cNvPr>
              <p:cNvSpPr/>
              <p:nvPr/>
            </p:nvSpPr>
            <p:spPr>
              <a:xfrm rot="5400000">
                <a:off x="1919652" y="1376684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4500106"/>
                  <a:satOff val="-6752"/>
                  <a:lumOff val="-1098"/>
                  <a:alphaOff val="0"/>
                </a:schemeClr>
              </a:fillRef>
              <a:effectRef idx="2">
                <a:schemeClr val="accent3">
                  <a:hueOff val="4500106"/>
                  <a:satOff val="-6752"/>
                  <a:lumOff val="-109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Hexagon 8">
                <a:extLst>
                  <a:ext uri="{FF2B5EF4-FFF2-40B4-BE49-F238E27FC236}">
                    <a16:creationId xmlns:a16="http://schemas.microsoft.com/office/drawing/2014/main" id="{9B135B96-0479-4967-9323-1750D7641266}"/>
                  </a:ext>
                </a:extLst>
              </p:cNvPr>
              <p:cNvSpPr txBox="1"/>
              <p:nvPr/>
            </p:nvSpPr>
            <p:spPr>
              <a:xfrm>
                <a:off x="2221812" y="1513522"/>
                <a:ext cx="902150" cy="10369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spcBef>
                    <a:spcPct val="0"/>
                  </a:spcBef>
                  <a:buNone/>
                </a:pPr>
                <a:r>
                  <a:rPr lang="it-IT" sz="1100" b="1" kern="1200" dirty="0">
                    <a:solidFill>
                      <a:schemeClr val="tx1"/>
                    </a:solidFill>
                    <a:latin typeface="Calisto MT" panose="02040603050505030304" pitchFamily="18" charset="0"/>
                  </a:rPr>
                  <a:t>Piattaforme digitali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7B26DE0-72B3-4722-B202-FDF70167891B}"/>
                </a:ext>
              </a:extLst>
            </p:cNvPr>
            <p:cNvGrpSpPr/>
            <p:nvPr/>
          </p:nvGrpSpPr>
          <p:grpSpPr>
            <a:xfrm>
              <a:off x="4887963" y="1838380"/>
              <a:ext cx="1418281" cy="1366170"/>
              <a:chOff x="3433054" y="1278763"/>
              <a:chExt cx="1310630" cy="150647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id="{D913929A-99D6-418A-AAE4-685F4C74F184}"/>
                  </a:ext>
                </a:extLst>
              </p:cNvPr>
              <p:cNvSpPr/>
              <p:nvPr/>
            </p:nvSpPr>
            <p:spPr>
              <a:xfrm rot="5400000">
                <a:off x="3335133" y="1376684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6750158"/>
                  <a:satOff val="-10128"/>
                  <a:lumOff val="-1647"/>
                  <a:alphaOff val="0"/>
                </a:schemeClr>
              </a:fillRef>
              <a:effectRef idx="2">
                <a:schemeClr val="accent3">
                  <a:hueOff val="6750158"/>
                  <a:satOff val="-10128"/>
                  <a:lumOff val="-164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Hexagon 10">
                <a:extLst>
                  <a:ext uri="{FF2B5EF4-FFF2-40B4-BE49-F238E27FC236}">
                    <a16:creationId xmlns:a16="http://schemas.microsoft.com/office/drawing/2014/main" id="{7A93C273-7971-4DC2-8F7B-BF8F34682B38}"/>
                  </a:ext>
                </a:extLst>
              </p:cNvPr>
              <p:cNvSpPr txBox="1"/>
              <p:nvPr/>
            </p:nvSpPr>
            <p:spPr>
              <a:xfrm>
                <a:off x="3637293" y="1500980"/>
                <a:ext cx="902150" cy="104949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77850">
                  <a:spcBef>
                    <a:spcPct val="0"/>
                  </a:spcBef>
                  <a:buNone/>
                </a:pPr>
                <a:r>
                  <a:rPr lang="it-IT" sz="1100" b="1" i="0" kern="1200" dirty="0" err="1">
                    <a:solidFill>
                      <a:schemeClr val="tx1"/>
                    </a:solidFill>
                    <a:latin typeface="Calisto MT" panose="02040603050505030304" pitchFamily="18" charset="0"/>
                  </a:rPr>
                  <a:t>Criptovalute</a:t>
                </a:r>
                <a:endParaRPr lang="it-IT" sz="1100" b="1" i="0" kern="1200" dirty="0">
                  <a:solidFill>
                    <a:schemeClr val="tx1"/>
                  </a:solidFill>
                  <a:latin typeface="Calisto MT" panose="02040603050505030304" pitchFamily="18" charset="0"/>
                </a:endParaRPr>
              </a:p>
              <a:p>
                <a:pPr marL="0" lvl="0" indent="0" algn="ctr" defTabSz="577850">
                  <a:spcBef>
                    <a:spcPct val="0"/>
                  </a:spcBef>
                  <a:buNone/>
                </a:pPr>
                <a:r>
                  <a:rPr lang="it-IT" sz="1100" b="1" i="0" kern="1200" dirty="0">
                    <a:solidFill>
                      <a:schemeClr val="tx1"/>
                    </a:solidFill>
                    <a:latin typeface="Calisto MT" panose="02040603050505030304" pitchFamily="18" charset="0"/>
                  </a:rPr>
                  <a:t>(i.e. </a:t>
                </a:r>
                <a:r>
                  <a:rPr lang="it-IT" sz="1100" b="1" i="1" kern="1200" dirty="0" err="1">
                    <a:solidFill>
                      <a:schemeClr val="tx1"/>
                    </a:solidFill>
                    <a:latin typeface="Calisto MT" panose="02040603050505030304" pitchFamily="18" charset="0"/>
                  </a:rPr>
                  <a:t>bitcoin</a:t>
                </a:r>
                <a:r>
                  <a:rPr lang="it-IT" sz="1100" b="1" i="0" kern="1200" dirty="0">
                    <a:solidFill>
                      <a:schemeClr val="tx1"/>
                    </a:solidFill>
                    <a:latin typeface="Calisto MT" panose="02040603050505030304" pitchFamily="18" charset="0"/>
                  </a:rPr>
                  <a:t>)</a:t>
                </a:r>
                <a:endParaRPr lang="it-IT" sz="1100" b="1" kern="1200" dirty="0">
                  <a:solidFill>
                    <a:schemeClr val="tx1"/>
                  </a:solidFill>
                  <a:latin typeface="Calisto MT" panose="0204060305050503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20FD6EA-7417-477A-89C7-7D8FAD0E4421}"/>
                </a:ext>
              </a:extLst>
            </p:cNvPr>
            <p:cNvGrpSpPr/>
            <p:nvPr/>
          </p:nvGrpSpPr>
          <p:grpSpPr>
            <a:xfrm>
              <a:off x="6370983" y="2134178"/>
              <a:ext cx="1418281" cy="1366170"/>
              <a:chOff x="2728025" y="2557456"/>
              <a:chExt cx="1310630" cy="150647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AB5F2B6A-CBB6-4E80-9654-22F771ADE51B}"/>
                  </a:ext>
                </a:extLst>
              </p:cNvPr>
              <p:cNvSpPr/>
              <p:nvPr/>
            </p:nvSpPr>
            <p:spPr>
              <a:xfrm rot="5400000">
                <a:off x="2630104" y="2655377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9000211"/>
                  <a:satOff val="-13504"/>
                  <a:lumOff val="-2196"/>
                  <a:alphaOff val="0"/>
                </a:schemeClr>
              </a:fillRef>
              <a:effectRef idx="2">
                <a:schemeClr val="accent3">
                  <a:hueOff val="9000211"/>
                  <a:satOff val="-13504"/>
                  <a:lumOff val="-219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Hexagon 12">
                <a:extLst>
                  <a:ext uri="{FF2B5EF4-FFF2-40B4-BE49-F238E27FC236}">
                    <a16:creationId xmlns:a16="http://schemas.microsoft.com/office/drawing/2014/main" id="{A5F1DED8-30A0-426A-BD87-4D85B309ADF6}"/>
                  </a:ext>
                </a:extLst>
              </p:cNvPr>
              <p:cNvSpPr txBox="1"/>
              <p:nvPr/>
            </p:nvSpPr>
            <p:spPr>
              <a:xfrm>
                <a:off x="2932264" y="2792215"/>
                <a:ext cx="902150" cy="10369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444500">
                  <a:spcBef>
                    <a:spcPct val="0"/>
                  </a:spcBef>
                  <a:buNone/>
                </a:pPr>
                <a:r>
                  <a:rPr lang="it-IT" sz="1100" b="1" i="1" kern="1200" dirty="0" err="1">
                    <a:solidFill>
                      <a:schemeClr val="tx1"/>
                    </a:solidFill>
                    <a:latin typeface="Calisto MT" panose="02040603050505030304" pitchFamily="18" charset="0"/>
                  </a:rPr>
                  <a:t>Crowdfunding</a:t>
                </a:r>
                <a:endParaRPr lang="it-IT" sz="1100" b="1" i="1" kern="1200" dirty="0">
                  <a:solidFill>
                    <a:schemeClr val="tx1"/>
                  </a:solidFill>
                  <a:latin typeface="Calisto MT" panose="02040603050505030304" pitchFamily="18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D707AA-1118-4D39-A8DA-84EB760ADE03}"/>
                </a:ext>
              </a:extLst>
            </p:cNvPr>
            <p:cNvGrpSpPr/>
            <p:nvPr/>
          </p:nvGrpSpPr>
          <p:grpSpPr>
            <a:xfrm>
              <a:off x="6364668" y="3539260"/>
              <a:ext cx="1418281" cy="1366170"/>
              <a:chOff x="1312545" y="2557456"/>
              <a:chExt cx="1310630" cy="150647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16C65704-4ABC-4D6C-ADDC-93222F6AFBF6}"/>
                  </a:ext>
                </a:extLst>
              </p:cNvPr>
              <p:cNvSpPr/>
              <p:nvPr/>
            </p:nvSpPr>
            <p:spPr>
              <a:xfrm rot="5400000">
                <a:off x="1214624" y="2655377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1250264"/>
                  <a:satOff val="-16880"/>
                  <a:lumOff val="-2745"/>
                  <a:alphaOff val="0"/>
                </a:schemeClr>
              </a:fillRef>
              <a:effectRef idx="2">
                <a:schemeClr val="accent3"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Hexagon 14">
                <a:extLst>
                  <a:ext uri="{FF2B5EF4-FFF2-40B4-BE49-F238E27FC236}">
                    <a16:creationId xmlns:a16="http://schemas.microsoft.com/office/drawing/2014/main" id="{A3632D33-4CD8-4D17-9F23-5341B1B89701}"/>
                  </a:ext>
                </a:extLst>
              </p:cNvPr>
              <p:cNvSpPr txBox="1"/>
              <p:nvPr/>
            </p:nvSpPr>
            <p:spPr>
              <a:xfrm>
                <a:off x="1516784" y="2792215"/>
                <a:ext cx="902150" cy="10369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666750">
                  <a:spcBef>
                    <a:spcPct val="0"/>
                  </a:spcBef>
                  <a:buNone/>
                </a:pPr>
                <a:r>
                  <a:rPr lang="it-IT" sz="1100" b="1" i="0" kern="1200" dirty="0">
                    <a:solidFill>
                      <a:schemeClr val="tx1"/>
                    </a:solidFill>
                    <a:latin typeface="Calisto MT" panose="02040603050505030304" pitchFamily="18" charset="0"/>
                  </a:rPr>
                  <a:t>Gestione dei Pagamenti</a:t>
                </a:r>
                <a:endParaRPr lang="it-IT" sz="1100" b="1" kern="1200" dirty="0">
                  <a:solidFill>
                    <a:schemeClr val="tx1"/>
                  </a:solidFill>
                  <a:latin typeface="Calisto MT" panose="0204060305050503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797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443F3B0-E411-48EB-82F1-E1E6F7B76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6129" y="4790281"/>
            <a:ext cx="493414" cy="32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8F3F-BE5B-0249-961B-3C19BF2D3CA8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0E5F5DDA-2E12-40BC-AB19-D8C4FB0923FA}"/>
              </a:ext>
            </a:extLst>
          </p:cNvPr>
          <p:cNvSpPr txBox="1">
            <a:spLocks/>
          </p:cNvSpPr>
          <p:nvPr/>
        </p:nvSpPr>
        <p:spPr>
          <a:xfrm>
            <a:off x="255390" y="1801641"/>
            <a:ext cx="8633222" cy="44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A5B6"/>
                </a:solidFill>
              </a:rPr>
              <a:t>La Piattaforma per l’anticipo delle Fatture: il caso «Credimi»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BE648-ADE7-49E3-8E46-E2796376B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972" y="2194539"/>
            <a:ext cx="2042055" cy="495300"/>
          </a:xfrm>
          <a:prstGeom prst="rect">
            <a:avLst/>
          </a:prstGeom>
          <a:ln>
            <a:solidFill>
              <a:srgbClr val="00A5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9231DC-6DD4-4ADB-AE7F-659C7D95D3EE}"/>
              </a:ext>
            </a:extLst>
          </p:cNvPr>
          <p:cNvSpPr/>
          <p:nvPr/>
        </p:nvSpPr>
        <p:spPr>
          <a:xfrm>
            <a:off x="334320" y="2907434"/>
            <a:ext cx="4101928" cy="55399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A5B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it-IT" sz="1000" dirty="0">
                <a:latin typeface="Calisto MT" panose="02040603050505030304" pitchFamily="18" charset="0"/>
              </a:rPr>
              <a:t>La prima società </a:t>
            </a:r>
            <a:r>
              <a:rPr lang="it-IT" sz="1000" i="1" dirty="0" err="1">
                <a:latin typeface="Calisto MT" panose="02040603050505030304" pitchFamily="18" charset="0"/>
              </a:rPr>
              <a:t>fintech</a:t>
            </a:r>
            <a:r>
              <a:rPr lang="it-IT" sz="1000" dirty="0">
                <a:latin typeface="Calisto MT" panose="02040603050505030304" pitchFamily="18" charset="0"/>
              </a:rPr>
              <a:t> autorizzata da Banca d’Italia all’esercizio dell’attività di concessione dei finanziamenti al pubblico, sulla base delle disposizioni contenute all’art. 106 del Testo Unico Bancario.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42A3A-6CB6-4A1B-AAA4-89874B9E4663}"/>
              </a:ext>
            </a:extLst>
          </p:cNvPr>
          <p:cNvSpPr txBox="1"/>
          <p:nvPr/>
        </p:nvSpPr>
        <p:spPr>
          <a:xfrm>
            <a:off x="4707753" y="3774618"/>
            <a:ext cx="4160736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A5B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00" dirty="0">
                <a:latin typeface="Calisto MT" panose="02040603050505030304" pitchFamily="18" charset="0"/>
              </a:rPr>
              <a:t>imprese italiane che vendono prodotti o servizi ad altre imprese italiane; </a:t>
            </a:r>
          </a:p>
          <a:p>
            <a:pPr marL="285750" indent="-285750"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00" dirty="0">
                <a:latin typeface="Calisto MT" panose="02040603050505030304" pitchFamily="18" charset="0"/>
              </a:rPr>
              <a:t>fatturato annuo superiore a € 500.000,00; </a:t>
            </a:r>
          </a:p>
          <a:p>
            <a:pPr marL="285750" indent="-285750"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00" dirty="0">
                <a:latin typeface="Calisto MT" panose="02040603050505030304" pitchFamily="18" charset="0"/>
              </a:rPr>
              <a:t>imprese con profilo creditizio equilibrato e clienti solidi; </a:t>
            </a:r>
          </a:p>
          <a:p>
            <a:pPr marL="285750" indent="-285750"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00" dirty="0">
                <a:latin typeface="Calisto MT" panose="02040603050505030304" pitchFamily="18" charset="0"/>
              </a:rPr>
              <a:t>l’importo delle fatture (non scadute) da anticipare deve esser compreso tra € 5.000,00 ed € 500.000,00</a:t>
            </a:r>
            <a:r>
              <a:rPr lang="en-US" sz="1000" dirty="0">
                <a:latin typeface="Calisto MT" panose="02040603050505030304" pitchFamily="18" charset="0"/>
              </a:rPr>
              <a:t>.</a:t>
            </a:r>
            <a:endParaRPr lang="it-IT" sz="1000" dirty="0">
              <a:latin typeface="Calisto MT" panose="0204060305050503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084C82-75AD-4BCE-AAB8-92CFC6163653}"/>
              </a:ext>
            </a:extLst>
          </p:cNvPr>
          <p:cNvSpPr/>
          <p:nvPr/>
        </p:nvSpPr>
        <p:spPr>
          <a:xfrm>
            <a:off x="4707753" y="2907434"/>
            <a:ext cx="4160735" cy="55399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A5B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latin typeface="Calisto MT" panose="02040603050505030304" pitchFamily="18" charset="0"/>
              </a:rPr>
              <a:t>È </a:t>
            </a:r>
            <a:r>
              <a:rPr lang="en-US" sz="1000" dirty="0" err="1">
                <a:latin typeface="Calisto MT" panose="02040603050505030304" pitchFamily="18" charset="0"/>
              </a:rPr>
              <a:t>il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dirty="0" err="1">
                <a:latin typeface="Calisto MT" panose="02040603050505030304" pitchFamily="18" charset="0"/>
              </a:rPr>
              <a:t>gestore</a:t>
            </a:r>
            <a:r>
              <a:rPr lang="en-US" sz="1000" dirty="0">
                <a:latin typeface="Calisto MT" panose="02040603050505030304" pitchFamily="18" charset="0"/>
              </a:rPr>
              <a:t> di </a:t>
            </a:r>
            <a:r>
              <a:rPr lang="en-US" sz="1000" dirty="0" err="1">
                <a:latin typeface="Calisto MT" panose="02040603050505030304" pitchFamily="18" charset="0"/>
              </a:rPr>
              <a:t>una</a:t>
            </a:r>
            <a:r>
              <a:rPr lang="en-US" sz="1000" dirty="0">
                <a:latin typeface="Calisto MT" panose="02040603050505030304" pitchFamily="18" charset="0"/>
              </a:rPr>
              <a:t> </a:t>
            </a:r>
            <a:r>
              <a:rPr lang="en-US" sz="1000" b="1" u="sng" dirty="0" err="1">
                <a:solidFill>
                  <a:srgbClr val="000000"/>
                </a:solidFill>
                <a:latin typeface="Calisto MT" panose="02040603050505030304" pitchFamily="18" charset="0"/>
              </a:rPr>
              <a:t>piattaforma</a:t>
            </a:r>
            <a:r>
              <a:rPr lang="en-US" sz="1000" b="1" u="sng" dirty="0">
                <a:solidFill>
                  <a:srgbClr val="000000"/>
                </a:solidFill>
                <a:latin typeface="Calisto MT" panose="02040603050505030304" pitchFamily="18" charset="0"/>
              </a:rPr>
              <a:t> </a:t>
            </a:r>
            <a:r>
              <a:rPr lang="it-IT" sz="1000" b="1" u="sng" dirty="0">
                <a:solidFill>
                  <a:srgbClr val="000000"/>
                </a:solidFill>
                <a:latin typeface="Calisto MT" panose="02040603050505030304" pitchFamily="18" charset="0"/>
              </a:rPr>
              <a:t>digitale</a:t>
            </a:r>
            <a:r>
              <a:rPr lang="it-IT" sz="1000" b="1" dirty="0">
                <a:solidFill>
                  <a:srgbClr val="000000"/>
                </a:solidFill>
                <a:latin typeface="Calisto MT" panose="02040603050505030304" pitchFamily="18" charset="0"/>
              </a:rPr>
              <a:t> </a:t>
            </a:r>
            <a:r>
              <a:rPr lang="it-IT" sz="1000" dirty="0">
                <a:latin typeface="Calisto MT" panose="02040603050505030304" pitchFamily="18" charset="0"/>
              </a:rPr>
              <a:t>per il finanziamento istantaneo delle fatture emesse da imprese che rispondono ad alcuni criteri di eleggibilità.</a:t>
            </a:r>
          </a:p>
        </p:txBody>
      </p:sp>
      <p:sp>
        <p:nvSpPr>
          <p:cNvPr id="10" name="Down Arrow 7">
            <a:extLst>
              <a:ext uri="{FF2B5EF4-FFF2-40B4-BE49-F238E27FC236}">
                <a16:creationId xmlns:a16="http://schemas.microsoft.com/office/drawing/2014/main" id="{65F2A8D0-BF9C-48F7-9448-B4E4724986A4}"/>
              </a:ext>
            </a:extLst>
          </p:cNvPr>
          <p:cNvSpPr/>
          <p:nvPr/>
        </p:nvSpPr>
        <p:spPr>
          <a:xfrm rot="18820882">
            <a:off x="5708479" y="2413536"/>
            <a:ext cx="462337" cy="497587"/>
          </a:xfrm>
          <a:prstGeom prst="downArrow">
            <a:avLst/>
          </a:prstGeom>
          <a:solidFill>
            <a:srgbClr val="00A5B6"/>
          </a:solidFill>
          <a:ln>
            <a:solidFill>
              <a:srgbClr val="00A5B6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Calisto MT" panose="02040603050505030304" pitchFamily="18" charset="0"/>
            </a:endParaRPr>
          </a:p>
        </p:txBody>
      </p:sp>
      <p:sp>
        <p:nvSpPr>
          <p:cNvPr id="12" name="Down Arrow 7">
            <a:extLst>
              <a:ext uri="{FF2B5EF4-FFF2-40B4-BE49-F238E27FC236}">
                <a16:creationId xmlns:a16="http://schemas.microsoft.com/office/drawing/2014/main" id="{D314F5D8-116D-4C33-B299-2E9B730DF770}"/>
              </a:ext>
            </a:extLst>
          </p:cNvPr>
          <p:cNvSpPr/>
          <p:nvPr/>
        </p:nvSpPr>
        <p:spPr>
          <a:xfrm rot="2505910">
            <a:off x="2982807" y="2414077"/>
            <a:ext cx="462337" cy="497587"/>
          </a:xfrm>
          <a:prstGeom prst="downArrow">
            <a:avLst/>
          </a:prstGeom>
          <a:solidFill>
            <a:srgbClr val="00A5B6"/>
          </a:solidFill>
          <a:ln>
            <a:solidFill>
              <a:srgbClr val="00A5B6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Calisto MT" panose="0204060305050503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3136AE-5808-4AE7-A305-832F837CD232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6788121" y="3461432"/>
            <a:ext cx="0" cy="313186"/>
          </a:xfrm>
          <a:prstGeom prst="line">
            <a:avLst/>
          </a:prstGeom>
          <a:ln w="28575">
            <a:solidFill>
              <a:srgbClr val="00A5B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21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443F3B0-E411-48EB-82F1-E1E6F7B76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6129" y="4790281"/>
            <a:ext cx="493414" cy="32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8F3F-BE5B-0249-961B-3C19BF2D3CA8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0E5F5DDA-2E12-40BC-AB19-D8C4FB0923FA}"/>
              </a:ext>
            </a:extLst>
          </p:cNvPr>
          <p:cNvSpPr txBox="1">
            <a:spLocks/>
          </p:cNvSpPr>
          <p:nvPr/>
        </p:nvSpPr>
        <p:spPr>
          <a:xfrm>
            <a:off x="255390" y="1801641"/>
            <a:ext cx="8633222" cy="447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A5B6"/>
                </a:solidFill>
              </a:rPr>
              <a:t>COME FUNZIONA LA PIATTAFORMA? … il «Factoring diretto»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3E7794-D763-4B60-8563-46E440BE1057}"/>
              </a:ext>
            </a:extLst>
          </p:cNvPr>
          <p:cNvGrpSpPr/>
          <p:nvPr/>
        </p:nvGrpSpPr>
        <p:grpSpPr>
          <a:xfrm>
            <a:off x="560598" y="2265775"/>
            <a:ext cx="4926225" cy="2572863"/>
            <a:chOff x="1021912" y="2265775"/>
            <a:chExt cx="4926225" cy="2572863"/>
          </a:xfrm>
        </p:grpSpPr>
        <p:sp>
          <p:nvSpPr>
            <p:cNvPr id="8" name="Rounded Rectangle 31">
              <a:extLst>
                <a:ext uri="{FF2B5EF4-FFF2-40B4-BE49-F238E27FC236}">
                  <a16:creationId xmlns:a16="http://schemas.microsoft.com/office/drawing/2014/main" id="{A93925B1-E60C-493D-BA2B-8D627B35393B}"/>
                </a:ext>
              </a:extLst>
            </p:cNvPr>
            <p:cNvSpPr/>
            <p:nvPr/>
          </p:nvSpPr>
          <p:spPr>
            <a:xfrm>
              <a:off x="2622828" y="2265775"/>
              <a:ext cx="1910520" cy="537936"/>
            </a:xfrm>
            <a:prstGeom prst="round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Piattaforma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2D1C1D4-A96C-4B7F-A528-52F0F87ABE8E}"/>
                </a:ext>
              </a:extLst>
            </p:cNvPr>
            <p:cNvCxnSpPr>
              <a:cxnSpLocks/>
            </p:cNvCxnSpPr>
            <p:nvPr/>
          </p:nvCxnSpPr>
          <p:spPr>
            <a:xfrm>
              <a:off x="3351718" y="2803711"/>
              <a:ext cx="0" cy="420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F49DCA-F2AB-48D2-97D0-5CC9D7130A35}"/>
                </a:ext>
              </a:extLst>
            </p:cNvPr>
            <p:cNvSpPr/>
            <p:nvPr/>
          </p:nvSpPr>
          <p:spPr>
            <a:xfrm>
              <a:off x="2585552" y="2957049"/>
              <a:ext cx="878685" cy="1487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700" b="1" dirty="0">
                  <a:solidFill>
                    <a:schemeClr val="accent1">
                      <a:lumMod val="50000"/>
                    </a:schemeClr>
                  </a:solidFill>
                  <a:latin typeface="Calisto MT" panose="02040603050505030304" pitchFamily="18" charset="0"/>
                </a:rPr>
                <a:t>Finanziamento</a:t>
              </a:r>
            </a:p>
          </p:txBody>
        </p:sp>
        <p:sp>
          <p:nvSpPr>
            <p:cNvPr id="11" name="Rounded Rectangle 38">
              <a:extLst>
                <a:ext uri="{FF2B5EF4-FFF2-40B4-BE49-F238E27FC236}">
                  <a16:creationId xmlns:a16="http://schemas.microsoft.com/office/drawing/2014/main" id="{92C43F4F-0741-4BB1-BEFB-258B8514FD3E}"/>
                </a:ext>
              </a:extLst>
            </p:cNvPr>
            <p:cNvSpPr/>
            <p:nvPr/>
          </p:nvSpPr>
          <p:spPr>
            <a:xfrm>
              <a:off x="2698395" y="3232574"/>
              <a:ext cx="1733571" cy="56654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Impresa 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307C8DF-30EC-474B-AA12-3CE20CE83D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0055" y="2803711"/>
              <a:ext cx="0" cy="42514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84B5D0-5A41-45B5-B144-4928AD509ADB}"/>
                </a:ext>
              </a:extLst>
            </p:cNvPr>
            <p:cNvSpPr/>
            <p:nvPr/>
          </p:nvSpPr>
          <p:spPr>
            <a:xfrm>
              <a:off x="1033064" y="4140046"/>
              <a:ext cx="1316250" cy="3719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Debitore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F6FC6E5-C898-4D23-8392-F86DEEBFBDDA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1691190" y="3716832"/>
              <a:ext cx="963611" cy="423213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4EA6041-110C-490C-A135-7D9BA5AD5D34}"/>
                </a:ext>
              </a:extLst>
            </p:cNvPr>
            <p:cNvCxnSpPr/>
            <p:nvPr/>
          </p:nvCxnSpPr>
          <p:spPr>
            <a:xfrm>
              <a:off x="3611959" y="3807740"/>
              <a:ext cx="1446" cy="63646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967DF0-D406-4FAF-A6B4-DC489B2AA06A}"/>
                </a:ext>
              </a:extLst>
            </p:cNvPr>
            <p:cNvSpPr txBox="1"/>
            <p:nvPr/>
          </p:nvSpPr>
          <p:spPr>
            <a:xfrm>
              <a:off x="2001445" y="3933261"/>
              <a:ext cx="115761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700" b="1" dirty="0">
                  <a:solidFill>
                    <a:schemeClr val="accent3">
                      <a:lumMod val="75000"/>
                    </a:schemeClr>
                  </a:solidFill>
                  <a:latin typeface="Calisto MT" panose="02040603050505030304" pitchFamily="18" charset="0"/>
                </a:rPr>
                <a:t>Vendita beni/</a:t>
              </a:r>
            </a:p>
            <a:p>
              <a:pPr algn="ctr"/>
              <a:r>
                <a:rPr lang="it-IT" sz="700" b="1" dirty="0">
                  <a:solidFill>
                    <a:schemeClr val="accent3">
                      <a:lumMod val="75000"/>
                    </a:schemeClr>
                  </a:solidFill>
                  <a:latin typeface="Calisto MT" panose="02040603050505030304" pitchFamily="18" charset="0"/>
                </a:rPr>
                <a:t>Prestazione di servizi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7C8CA74-8221-4E83-8D84-4D01EC452C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8969" y="3811292"/>
              <a:ext cx="769426" cy="328754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F6D5E7-0F4A-4EEA-A968-04EE8054B62D}"/>
                </a:ext>
              </a:extLst>
            </p:cNvPr>
            <p:cNvSpPr txBox="1"/>
            <p:nvPr/>
          </p:nvSpPr>
          <p:spPr>
            <a:xfrm>
              <a:off x="1557904" y="3726477"/>
              <a:ext cx="86960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700" b="1" dirty="0">
                  <a:solidFill>
                    <a:srgbClr val="FF0000"/>
                  </a:solidFill>
                  <a:latin typeface="Calisto MT" panose="02040603050505030304" pitchFamily="18" charset="0"/>
                </a:rPr>
                <a:t>Pagamento della fattura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007522-4788-4766-9AE1-F460D82DA0FD}"/>
                </a:ext>
              </a:extLst>
            </p:cNvPr>
            <p:cNvSpPr txBox="1"/>
            <p:nvPr/>
          </p:nvSpPr>
          <p:spPr>
            <a:xfrm>
              <a:off x="3613405" y="2927838"/>
              <a:ext cx="518930" cy="2000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700" b="1" dirty="0">
                  <a:solidFill>
                    <a:schemeClr val="accent3">
                      <a:lumMod val="75000"/>
                    </a:schemeClr>
                  </a:solidFill>
                  <a:latin typeface="Calisto MT" panose="02040603050505030304" pitchFamily="18" charset="0"/>
                </a:rPr>
                <a:t>Crediti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7471FB3-1D4B-43F8-894E-5707FD98D9CF}"/>
                </a:ext>
              </a:extLst>
            </p:cNvPr>
            <p:cNvCxnSpPr/>
            <p:nvPr/>
          </p:nvCxnSpPr>
          <p:spPr>
            <a:xfrm flipH="1">
              <a:off x="1744135" y="2464667"/>
              <a:ext cx="87869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FE1B11-8CE0-4E7B-AD2E-0918DD4746BE}"/>
                </a:ext>
              </a:extLst>
            </p:cNvPr>
            <p:cNvCxnSpPr>
              <a:cxnSpLocks/>
            </p:cNvCxnSpPr>
            <p:nvPr/>
          </p:nvCxnSpPr>
          <p:spPr>
            <a:xfrm>
              <a:off x="1726309" y="2463640"/>
              <a:ext cx="0" cy="105220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1EA3D63-74C5-492F-AA73-2C1908AA05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26309" y="3515848"/>
              <a:ext cx="960181" cy="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561BF2-A4DD-44C0-B752-6A7839407B70}"/>
                </a:ext>
              </a:extLst>
            </p:cNvPr>
            <p:cNvSpPr/>
            <p:nvPr/>
          </p:nvSpPr>
          <p:spPr>
            <a:xfrm>
              <a:off x="1021912" y="2848854"/>
              <a:ext cx="878694" cy="3218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700" b="1" dirty="0">
                  <a:solidFill>
                    <a:schemeClr val="accent1">
                      <a:lumMod val="50000"/>
                    </a:schemeClr>
                  </a:solidFill>
                  <a:latin typeface="Calisto MT" panose="02040603050505030304" pitchFamily="18" charset="0"/>
                </a:rPr>
                <a:t>Contratto di Factoring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C2E2451-F677-4592-9F5E-C9577A6D7712}"/>
                </a:ext>
              </a:extLst>
            </p:cNvPr>
            <p:cNvCxnSpPr/>
            <p:nvPr/>
          </p:nvCxnSpPr>
          <p:spPr>
            <a:xfrm>
              <a:off x="4411413" y="3743121"/>
              <a:ext cx="613255" cy="4172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D26E41A-ADB9-4850-8FF1-F6D5939CF3E3}"/>
                </a:ext>
              </a:extLst>
            </p:cNvPr>
            <p:cNvCxnSpPr/>
            <p:nvPr/>
          </p:nvCxnSpPr>
          <p:spPr>
            <a:xfrm flipH="1" flipV="1">
              <a:off x="4445863" y="3680066"/>
              <a:ext cx="678537" cy="459979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A7A778B-8A49-43AA-836C-373F8E4C6677}"/>
                </a:ext>
              </a:extLst>
            </p:cNvPr>
            <p:cNvCxnSpPr/>
            <p:nvPr/>
          </p:nvCxnSpPr>
          <p:spPr>
            <a:xfrm>
              <a:off x="3693536" y="3811292"/>
              <a:ext cx="0" cy="657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16D388-0B9A-4615-85EE-2593F5B2847F}"/>
                </a:ext>
              </a:extLst>
            </p:cNvPr>
            <p:cNvSpPr txBox="1"/>
            <p:nvPr/>
          </p:nvSpPr>
          <p:spPr>
            <a:xfrm>
              <a:off x="3548042" y="4105213"/>
              <a:ext cx="11782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700" b="1" dirty="0">
                  <a:solidFill>
                    <a:schemeClr val="accent3">
                      <a:lumMod val="75000"/>
                    </a:schemeClr>
                  </a:solidFill>
                  <a:latin typeface="Calisto MT" panose="02040603050505030304" pitchFamily="18" charset="0"/>
                </a:rPr>
                <a:t>Vendita beni/</a:t>
              </a:r>
            </a:p>
            <a:p>
              <a:pPr algn="ctr"/>
              <a:r>
                <a:rPr lang="it-IT" sz="700" b="1" dirty="0">
                  <a:solidFill>
                    <a:schemeClr val="accent3">
                      <a:lumMod val="75000"/>
                    </a:schemeClr>
                  </a:solidFill>
                  <a:latin typeface="Calisto MT" panose="02040603050505030304" pitchFamily="18" charset="0"/>
                </a:rPr>
                <a:t>Prestazione di servizi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D9CEBA0-AF10-4F5E-96AD-9A0F2255F791}"/>
                </a:ext>
              </a:extLst>
            </p:cNvPr>
            <p:cNvSpPr txBox="1"/>
            <p:nvPr/>
          </p:nvSpPr>
          <p:spPr>
            <a:xfrm>
              <a:off x="4568032" y="3550845"/>
              <a:ext cx="1047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700" b="1" dirty="0">
                  <a:solidFill>
                    <a:schemeClr val="accent3">
                      <a:lumMod val="75000"/>
                    </a:schemeClr>
                  </a:solidFill>
                  <a:latin typeface="Calisto MT" panose="02040603050505030304" pitchFamily="18" charset="0"/>
                </a:rPr>
                <a:t>Vendita beni/</a:t>
              </a:r>
            </a:p>
            <a:p>
              <a:pPr algn="ctr"/>
              <a:r>
                <a:rPr lang="it-IT" sz="700" b="1" dirty="0">
                  <a:solidFill>
                    <a:schemeClr val="accent3">
                      <a:lumMod val="75000"/>
                    </a:schemeClr>
                  </a:solidFill>
                  <a:latin typeface="Calisto MT" panose="02040603050505030304" pitchFamily="18" charset="0"/>
                </a:rPr>
                <a:t>Prestazione di servizi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FE8E846-BD0F-4C12-ACF2-1F57F3299847}"/>
                </a:ext>
              </a:extLst>
            </p:cNvPr>
            <p:cNvSpPr/>
            <p:nvPr/>
          </p:nvSpPr>
          <p:spPr>
            <a:xfrm>
              <a:off x="2953833" y="4466661"/>
              <a:ext cx="1316250" cy="3719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Debitore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674D527-32FD-4084-A143-3AFA1F0033D6}"/>
                </a:ext>
              </a:extLst>
            </p:cNvPr>
            <p:cNvSpPr/>
            <p:nvPr/>
          </p:nvSpPr>
          <p:spPr>
            <a:xfrm>
              <a:off x="4631887" y="4173123"/>
              <a:ext cx="1316250" cy="3719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Debitore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7F780E8-71A0-4DF9-8DC2-897E8F286E33}"/>
              </a:ext>
            </a:extLst>
          </p:cNvPr>
          <p:cNvGrpSpPr/>
          <p:nvPr/>
        </p:nvGrpSpPr>
        <p:grpSpPr>
          <a:xfrm>
            <a:off x="5626531" y="2302102"/>
            <a:ext cx="3268430" cy="2373164"/>
            <a:chOff x="5626531" y="2302102"/>
            <a:chExt cx="3268430" cy="226054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3E86BD9-6B3F-49D6-9C51-1AC35EB0CF05}"/>
                </a:ext>
              </a:extLst>
            </p:cNvPr>
            <p:cNvGrpSpPr/>
            <p:nvPr/>
          </p:nvGrpSpPr>
          <p:grpSpPr>
            <a:xfrm>
              <a:off x="5626531" y="2302102"/>
              <a:ext cx="3266917" cy="747585"/>
              <a:chOff x="5626531" y="2302102"/>
              <a:chExt cx="3266917" cy="747585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814A53-6A89-4AAD-BAA9-16A156AF0A97}"/>
                  </a:ext>
                </a:extLst>
              </p:cNvPr>
              <p:cNvSpPr txBox="1"/>
              <p:nvPr/>
            </p:nvSpPr>
            <p:spPr>
              <a:xfrm>
                <a:off x="6026505" y="2302102"/>
                <a:ext cx="2866943" cy="747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900" dirty="0">
                    <a:latin typeface="Calisto MT" panose="02040603050505030304" pitchFamily="18" charset="0"/>
                  </a:rPr>
                  <a:t>Le imprese, mediante la sottoscrizione di un contratto di factoring con il gestore della Piattaforma, possono «</a:t>
                </a:r>
                <a:r>
                  <a:rPr lang="it-IT" sz="900" i="1" dirty="0">
                    <a:latin typeface="Calisto MT" panose="02040603050505030304" pitchFamily="18" charset="0"/>
                  </a:rPr>
                  <a:t>postare on-line»</a:t>
                </a:r>
                <a:r>
                  <a:rPr lang="it-IT" sz="900" dirty="0">
                    <a:latin typeface="Calisto MT" panose="02040603050505030304" pitchFamily="18" charset="0"/>
                  </a:rPr>
                  <a:t> le fatture emesse nell’esercizio della propria attività commerciale cedendo</a:t>
                </a:r>
                <a:r>
                  <a:rPr lang="it-IT" sz="900" b="1" dirty="0">
                    <a:latin typeface="Calisto MT" panose="02040603050505030304" pitchFamily="18" charset="0"/>
                  </a:rPr>
                  <a:t> </a:t>
                </a:r>
                <a:r>
                  <a:rPr lang="it-IT" sz="900" dirty="0">
                    <a:latin typeface="Calisto MT" panose="02040603050505030304" pitchFamily="18" charset="0"/>
                  </a:rPr>
                  <a:t>alla Piattaforma il relativo credito ed ottenendone l’anticipo.</a:t>
                </a: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3D3CDA6A-DCBF-48FF-9671-986E8015B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V="1">
                <a:off x="5626531" y="2505008"/>
                <a:ext cx="387664" cy="379017"/>
              </a:xfrm>
              <a:prstGeom prst="rect">
                <a:avLst/>
              </a:prstGeom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55BAA52-A255-4A53-B653-8AFF80F0515C}"/>
                </a:ext>
              </a:extLst>
            </p:cNvPr>
            <p:cNvGrpSpPr/>
            <p:nvPr/>
          </p:nvGrpSpPr>
          <p:grpSpPr>
            <a:xfrm>
              <a:off x="5645191" y="3129505"/>
              <a:ext cx="3241586" cy="784830"/>
              <a:chOff x="5645191" y="3129505"/>
              <a:chExt cx="3241586" cy="78483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965B73F-F000-4BB7-8E93-C1E025994892}"/>
                  </a:ext>
                </a:extLst>
              </p:cNvPr>
              <p:cNvSpPr txBox="1"/>
              <p:nvPr/>
            </p:nvSpPr>
            <p:spPr>
              <a:xfrm>
                <a:off x="6032100" y="3129505"/>
                <a:ext cx="2854677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900" dirty="0">
                    <a:latin typeface="Calisto MT" panose="02040603050505030304" pitchFamily="18" charset="0"/>
                  </a:rPr>
                  <a:t>La Piattaforma «controlla» che tali crediti rispondano ai criteri di eleggibilità e, qualora tale controllo dia esito positivo, anticipa all’impresa il relativo ammontare (calcolato secondo parametri contrattualmente predefiniti). </a:t>
                </a:r>
              </a:p>
            </p:txBody>
          </p: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9706DAD7-9D8E-407B-9567-10E0EA208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V="1">
                <a:off x="5645191" y="3279864"/>
                <a:ext cx="387664" cy="379017"/>
              </a:xfrm>
              <a:prstGeom prst="rect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0200853-6C8A-48AF-BB81-25B64722918C}"/>
                </a:ext>
              </a:extLst>
            </p:cNvPr>
            <p:cNvGrpSpPr/>
            <p:nvPr/>
          </p:nvGrpSpPr>
          <p:grpSpPr>
            <a:xfrm>
              <a:off x="5644436" y="3946986"/>
              <a:ext cx="3250525" cy="615658"/>
              <a:chOff x="5644436" y="3946986"/>
              <a:chExt cx="3250525" cy="615658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6912BED-368E-47E3-BB94-BFDFDA58CF37}"/>
                  </a:ext>
                </a:extLst>
              </p:cNvPr>
              <p:cNvSpPr txBox="1"/>
              <p:nvPr/>
            </p:nvSpPr>
            <p:spPr>
              <a:xfrm>
                <a:off x="6035342" y="3946986"/>
                <a:ext cx="2859619" cy="615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900" dirty="0">
                    <a:latin typeface="Calisto MT" panose="02040603050505030304" pitchFamily="18" charset="0"/>
                  </a:rPr>
                  <a:t>L’ammontare anticipato dalla Piattaforma all’impresa sarà pari al valore nominale della fattura (a cui sarà detratto il valore dello sconto e delle commissioni applicate dalla Piattaforma). </a:t>
                </a:r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F11C57D-F7DD-4760-882D-FE1036A38E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V="1">
                <a:off x="5644436" y="4081688"/>
                <a:ext cx="387664" cy="379017"/>
              </a:xfrm>
              <a:prstGeom prst="rect">
                <a:avLst/>
              </a:prstGeom>
            </p:spPr>
          </p:pic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EF6D5E7-0F4A-4EEA-A968-04EE8054B62D}"/>
              </a:ext>
            </a:extLst>
          </p:cNvPr>
          <p:cNvSpPr txBox="1"/>
          <p:nvPr/>
        </p:nvSpPr>
        <p:spPr>
          <a:xfrm>
            <a:off x="2601083" y="4050209"/>
            <a:ext cx="62689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700" b="1" dirty="0">
                <a:solidFill>
                  <a:srgbClr val="FF0000"/>
                </a:solidFill>
                <a:latin typeface="Calisto MT" panose="02040603050505030304" pitchFamily="18" charset="0"/>
              </a:rPr>
              <a:t>Pagamento della fattura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EF6D5E7-0F4A-4EEA-A968-04EE8054B62D}"/>
              </a:ext>
            </a:extLst>
          </p:cNvPr>
          <p:cNvSpPr txBox="1"/>
          <p:nvPr/>
        </p:nvSpPr>
        <p:spPr>
          <a:xfrm>
            <a:off x="3427708" y="3828029"/>
            <a:ext cx="9281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700" b="1" dirty="0">
                <a:solidFill>
                  <a:srgbClr val="FF0000"/>
                </a:solidFill>
                <a:latin typeface="Calisto MT" panose="02040603050505030304" pitchFamily="18" charset="0"/>
              </a:rPr>
              <a:t>Pagamento della fattura</a:t>
            </a:r>
          </a:p>
        </p:txBody>
      </p:sp>
    </p:spTree>
    <p:extLst>
      <p:ext uri="{BB962C8B-B14F-4D97-AF65-F5344CB8AC3E}">
        <p14:creationId xmlns:p14="http://schemas.microsoft.com/office/powerpoint/2010/main" val="376180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443F3B0-E411-48EB-82F1-E1E6F7B76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6129" y="4790281"/>
            <a:ext cx="493414" cy="32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8F3F-BE5B-0249-961B-3C19BF2D3CA8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0E5F5DDA-2E12-40BC-AB19-D8C4FB0923FA}"/>
              </a:ext>
            </a:extLst>
          </p:cNvPr>
          <p:cNvSpPr txBox="1">
            <a:spLocks/>
          </p:cNvSpPr>
          <p:nvPr/>
        </p:nvSpPr>
        <p:spPr>
          <a:xfrm>
            <a:off x="235031" y="1668389"/>
            <a:ext cx="8633222" cy="447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A5B6"/>
                </a:solidFill>
              </a:rPr>
              <a:t>COME FUNZIONA LA PIATTAFORMA? … il «Factoring indiretto»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6B2F51-F50D-49E8-A65B-C6F5CB8CAD50}"/>
              </a:ext>
            </a:extLst>
          </p:cNvPr>
          <p:cNvGrpSpPr/>
          <p:nvPr/>
        </p:nvGrpSpPr>
        <p:grpSpPr>
          <a:xfrm>
            <a:off x="4551642" y="2066975"/>
            <a:ext cx="4316611" cy="461665"/>
            <a:chOff x="4554826" y="2265647"/>
            <a:chExt cx="4316611" cy="41736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D0326A1-7626-4EF1-8380-D8D37D275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4554826" y="2371317"/>
              <a:ext cx="256754" cy="251027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4BC20BD-531C-45F8-819E-5CE45D9288E3}"/>
                </a:ext>
              </a:extLst>
            </p:cNvPr>
            <p:cNvSpPr/>
            <p:nvPr/>
          </p:nvSpPr>
          <p:spPr>
            <a:xfrm>
              <a:off x="4828754" y="2265647"/>
              <a:ext cx="4042683" cy="4173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/>
              <a:r>
                <a:rPr lang="it-IT" sz="800" dirty="0">
                  <a:latin typeface="Calisto MT" panose="02040603050505030304" pitchFamily="18" charset="0"/>
                </a:rPr>
                <a:t>Il debitore stipula con il gestore della Piattaforma una «</a:t>
              </a:r>
              <a:r>
                <a:rPr lang="it-IT" sz="800" i="1" dirty="0">
                  <a:latin typeface="Calisto MT" panose="02040603050505030304" pitchFamily="18" charset="0"/>
                </a:rPr>
                <a:t>Convenzione di Reverse Factoring»</a:t>
              </a:r>
              <a:r>
                <a:rPr lang="it-IT" sz="800" dirty="0">
                  <a:latin typeface="Calisto MT" panose="02040603050505030304" pitchFamily="18" charset="0"/>
                </a:rPr>
                <a:t> mediante la quale regola il pagamento dei crediti vantati dai propri fornitori e ceduti dai medesimi alla Piattaforma.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B8DD429-A92A-40CD-91F0-9F5269885C53}"/>
              </a:ext>
            </a:extLst>
          </p:cNvPr>
          <p:cNvGrpSpPr/>
          <p:nvPr/>
        </p:nvGrpSpPr>
        <p:grpSpPr>
          <a:xfrm>
            <a:off x="4563461" y="2501934"/>
            <a:ext cx="4316135" cy="707886"/>
            <a:chOff x="4563461" y="2607752"/>
            <a:chExt cx="4316135" cy="70788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4BE59CB-ECD2-4499-8E4D-395093E8F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4563461" y="2802746"/>
              <a:ext cx="256754" cy="251027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B5BDF5-D5DE-427B-8524-765990197968}"/>
                </a:ext>
              </a:extLst>
            </p:cNvPr>
            <p:cNvSpPr/>
            <p:nvPr/>
          </p:nvSpPr>
          <p:spPr>
            <a:xfrm>
              <a:off x="4836912" y="2607752"/>
              <a:ext cx="4042684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/>
              <a:r>
                <a:rPr lang="it-IT" sz="800" dirty="0">
                  <a:latin typeface="Calisto MT" panose="02040603050505030304" pitchFamily="18" charset="0"/>
                </a:rPr>
                <a:t>I fornitori aderiscono alla «</a:t>
              </a:r>
              <a:r>
                <a:rPr lang="it-IT" sz="800" i="1" dirty="0">
                  <a:latin typeface="Calisto MT" panose="02040603050505030304" pitchFamily="18" charset="0"/>
                </a:rPr>
                <a:t>Convenzione di Reverse Factoring»</a:t>
              </a:r>
              <a:r>
                <a:rPr lang="it-IT" sz="800" dirty="0">
                  <a:latin typeface="Calisto MT" panose="02040603050505030304" pitchFamily="18" charset="0"/>
                </a:rPr>
                <a:t> ed ottengono – qualora il controllo della Piattaforma in merito alla rispondenza di tali crediti ceduti con i criteri di eleggibilità abbia dato esito positivo – il pagamento anticipato delle fatture da parte della Piattaforma (</a:t>
              </a:r>
              <a:r>
                <a:rPr lang="it-IT" sz="800" i="1" dirty="0">
                  <a:latin typeface="Calisto MT" panose="02040603050505030304" pitchFamily="18" charset="0"/>
                </a:rPr>
                <a:t>i.e. </a:t>
              </a:r>
              <a:r>
                <a:rPr lang="it-IT" sz="800" dirty="0">
                  <a:latin typeface="Calisto MT" panose="02040603050505030304" pitchFamily="18" charset="0"/>
                </a:rPr>
                <a:t>il</a:t>
              </a:r>
              <a:r>
                <a:rPr lang="it-IT" sz="800" i="1" dirty="0">
                  <a:latin typeface="Calisto MT" panose="02040603050505030304" pitchFamily="18" charset="0"/>
                </a:rPr>
                <a:t> </a:t>
              </a:r>
              <a:r>
                <a:rPr lang="it-IT" sz="800" dirty="0">
                  <a:latin typeface="Calisto MT" panose="02040603050505030304" pitchFamily="18" charset="0"/>
                </a:rPr>
                <a:t>valore nominale scontato della stessa, meno le commissioni applicate dalla Piattaforma).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93E6C42-1DE9-4473-9422-DE5AD763A289}"/>
              </a:ext>
            </a:extLst>
          </p:cNvPr>
          <p:cNvGrpSpPr/>
          <p:nvPr/>
        </p:nvGrpSpPr>
        <p:grpSpPr>
          <a:xfrm>
            <a:off x="4560331" y="3244324"/>
            <a:ext cx="4339211" cy="338554"/>
            <a:chOff x="4560331" y="3488867"/>
            <a:chExt cx="4339211" cy="33855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187348E-421E-4E6B-9808-D93FB50C6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4560331" y="3530351"/>
              <a:ext cx="247889" cy="242411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C2B1B59-6522-4D26-9C26-A40E8F8D67B2}"/>
                </a:ext>
              </a:extLst>
            </p:cNvPr>
            <p:cNvSpPr/>
            <p:nvPr/>
          </p:nvSpPr>
          <p:spPr>
            <a:xfrm>
              <a:off x="4828753" y="3488867"/>
              <a:ext cx="4070789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/>
              <a:r>
                <a:rPr lang="it-IT" sz="800" dirty="0">
                  <a:latin typeface="Calisto MT" panose="02040603050505030304" pitchFamily="18" charset="0"/>
                </a:rPr>
                <a:t>Il debitore pagherà alla Piattaforma, alla data «concordata», almeno il valore nominale della fattura.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6726394-3415-4103-A527-14F38DFAAB34}"/>
              </a:ext>
            </a:extLst>
          </p:cNvPr>
          <p:cNvGrpSpPr/>
          <p:nvPr/>
        </p:nvGrpSpPr>
        <p:grpSpPr>
          <a:xfrm>
            <a:off x="250825" y="2183075"/>
            <a:ext cx="4192431" cy="2404800"/>
            <a:chOff x="250825" y="2183075"/>
            <a:chExt cx="4192431" cy="2404800"/>
          </a:xfrm>
        </p:grpSpPr>
        <p:sp>
          <p:nvSpPr>
            <p:cNvPr id="64" name="Rounded Rectangle 31">
              <a:extLst>
                <a:ext uri="{FF2B5EF4-FFF2-40B4-BE49-F238E27FC236}">
                  <a16:creationId xmlns:a16="http://schemas.microsoft.com/office/drawing/2014/main" id="{F523456F-B2DC-4D0A-B953-61DEB12254D4}"/>
                </a:ext>
              </a:extLst>
            </p:cNvPr>
            <p:cNvSpPr/>
            <p:nvPr/>
          </p:nvSpPr>
          <p:spPr>
            <a:xfrm>
              <a:off x="1671556" y="2183075"/>
              <a:ext cx="1891611" cy="629190"/>
            </a:xfrm>
            <a:prstGeom prst="round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Piattaforma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9A43F1E-D02D-4D83-BA99-26EF0F08B74F}"/>
                </a:ext>
              </a:extLst>
            </p:cNvPr>
            <p:cNvCxnSpPr>
              <a:cxnSpLocks/>
            </p:cNvCxnSpPr>
            <p:nvPr/>
          </p:nvCxnSpPr>
          <p:spPr>
            <a:xfrm>
              <a:off x="2477527" y="2830879"/>
              <a:ext cx="0" cy="4319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395D2D-7E38-4465-9073-2B33865E9355}"/>
                </a:ext>
              </a:extLst>
            </p:cNvPr>
            <p:cNvSpPr/>
            <p:nvPr/>
          </p:nvSpPr>
          <p:spPr>
            <a:xfrm>
              <a:off x="1510928" y="2947670"/>
              <a:ext cx="1119610" cy="174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700" b="1" dirty="0">
                  <a:solidFill>
                    <a:schemeClr val="accent1">
                      <a:lumMod val="50000"/>
                    </a:schemeClr>
                  </a:solidFill>
                  <a:latin typeface="Calisto MT" panose="02040603050505030304" pitchFamily="18" charset="0"/>
                </a:rPr>
                <a:t>Finanziamento</a:t>
              </a:r>
            </a:p>
          </p:txBody>
        </p:sp>
        <p:sp>
          <p:nvSpPr>
            <p:cNvPr id="67" name="Rounded Rectangle 38">
              <a:extLst>
                <a:ext uri="{FF2B5EF4-FFF2-40B4-BE49-F238E27FC236}">
                  <a16:creationId xmlns:a16="http://schemas.microsoft.com/office/drawing/2014/main" id="{75DDE3C7-A3AD-4BBA-B34D-C5ACB73C231B}"/>
                </a:ext>
              </a:extLst>
            </p:cNvPr>
            <p:cNvSpPr/>
            <p:nvPr/>
          </p:nvSpPr>
          <p:spPr>
            <a:xfrm>
              <a:off x="1672798" y="4219313"/>
              <a:ext cx="1825379" cy="36856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Fornitori 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751951F-A459-44DF-A69D-C497ECAD6B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2315" y="2497670"/>
              <a:ext cx="396756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B744B9F-3493-482C-B504-A872CF5D72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6988" y="2497670"/>
              <a:ext cx="5326" cy="99906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1A7FAB5-93CF-4117-A2C7-23D2270AFA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2422" y="3490174"/>
              <a:ext cx="679698" cy="18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C3938E6-2323-4072-9A65-205CD96C3A31}"/>
                </a:ext>
              </a:extLst>
            </p:cNvPr>
            <p:cNvSpPr/>
            <p:nvPr/>
          </p:nvSpPr>
          <p:spPr>
            <a:xfrm>
              <a:off x="250825" y="2784086"/>
              <a:ext cx="1071085" cy="4032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700" b="1" dirty="0">
                  <a:solidFill>
                    <a:schemeClr val="accent1">
                      <a:lumMod val="50000"/>
                    </a:schemeClr>
                  </a:solidFill>
                  <a:latin typeface="Calisto MT" panose="02040603050505030304" pitchFamily="18" charset="0"/>
                </a:rPr>
                <a:t>Convenzione/ Contratto di </a:t>
              </a:r>
              <a:r>
                <a:rPr lang="it-IT" sz="700" b="1" i="1" dirty="0">
                  <a:solidFill>
                    <a:schemeClr val="accent1">
                      <a:lumMod val="50000"/>
                    </a:schemeClr>
                  </a:solidFill>
                  <a:latin typeface="Calisto MT" panose="02040603050505030304" pitchFamily="18" charset="0"/>
                </a:rPr>
                <a:t>Reverse Factoring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86725D9-D269-44B1-85E3-4879678293F5}"/>
                </a:ext>
              </a:extLst>
            </p:cNvPr>
            <p:cNvCxnSpPr>
              <a:cxnSpLocks/>
            </p:cNvCxnSpPr>
            <p:nvPr/>
          </p:nvCxnSpPr>
          <p:spPr>
            <a:xfrm>
              <a:off x="2565580" y="3708221"/>
              <a:ext cx="0" cy="496086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4DC8422-03F6-417F-A8F9-6DEC9ADD7712}"/>
                </a:ext>
              </a:extLst>
            </p:cNvPr>
            <p:cNvSpPr txBox="1"/>
            <p:nvPr/>
          </p:nvSpPr>
          <p:spPr>
            <a:xfrm>
              <a:off x="1510928" y="3708221"/>
              <a:ext cx="11215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700" b="1" dirty="0">
                  <a:solidFill>
                    <a:schemeClr val="accent3">
                      <a:lumMod val="75000"/>
                    </a:schemeClr>
                  </a:solidFill>
                  <a:latin typeface="Calisto MT" panose="02040603050505030304" pitchFamily="18" charset="0"/>
                </a:rPr>
                <a:t>Vendita beni/</a:t>
              </a:r>
            </a:p>
            <a:p>
              <a:pPr algn="ctr"/>
              <a:r>
                <a:rPr lang="it-IT" sz="700" b="1" dirty="0">
                  <a:solidFill>
                    <a:schemeClr val="accent3">
                      <a:lumMod val="75000"/>
                    </a:schemeClr>
                  </a:solidFill>
                  <a:latin typeface="Calisto MT" panose="02040603050505030304" pitchFamily="18" charset="0"/>
                </a:rPr>
                <a:t>Prestazione di servizi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1BA410F-7453-46CF-9969-F56F37103758}"/>
                </a:ext>
              </a:extLst>
            </p:cNvPr>
            <p:cNvSpPr/>
            <p:nvPr/>
          </p:nvSpPr>
          <p:spPr>
            <a:xfrm>
              <a:off x="1924821" y="3272635"/>
              <a:ext cx="1303223" cy="4350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Debitore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A755420-6074-4D97-AEDB-F44539B667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054" y="4385414"/>
              <a:ext cx="949504" cy="3294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EB4163C-3B33-4D46-A0E9-7F797EFBB255}"/>
                </a:ext>
              </a:extLst>
            </p:cNvPr>
            <p:cNvCxnSpPr>
              <a:cxnSpLocks/>
            </p:cNvCxnSpPr>
            <p:nvPr/>
          </p:nvCxnSpPr>
          <p:spPr>
            <a:xfrm>
              <a:off x="733529" y="3172294"/>
              <a:ext cx="0" cy="1218172"/>
            </a:xfrm>
            <a:prstGeom prst="line">
              <a:avLst/>
            </a:prstGeom>
            <a:ln w="19050">
              <a:solidFill>
                <a:schemeClr val="accent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2DF6F6C-ED8E-4984-90D5-2327731043FC}"/>
                </a:ext>
              </a:extLst>
            </p:cNvPr>
            <p:cNvSpPr txBox="1"/>
            <p:nvPr/>
          </p:nvSpPr>
          <p:spPr>
            <a:xfrm>
              <a:off x="903225" y="4186426"/>
              <a:ext cx="659063" cy="2000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700" b="1" dirty="0">
                  <a:solidFill>
                    <a:schemeClr val="accent3">
                      <a:lumMod val="50000"/>
                    </a:schemeClr>
                  </a:solidFill>
                  <a:latin typeface="Calisto MT" panose="02040603050505030304" pitchFamily="18" charset="0"/>
                </a:rPr>
                <a:t>Adesione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D081D2E-358A-4282-ACF2-B536F75207D8}"/>
                </a:ext>
              </a:extLst>
            </p:cNvPr>
            <p:cNvCxnSpPr>
              <a:cxnSpLocks/>
            </p:cNvCxnSpPr>
            <p:nvPr/>
          </p:nvCxnSpPr>
          <p:spPr>
            <a:xfrm>
              <a:off x="3801679" y="2497670"/>
              <a:ext cx="0" cy="1911392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C7DF11A-A3BC-4AB0-81BE-B6D8584FA156}"/>
                </a:ext>
              </a:extLst>
            </p:cNvPr>
            <p:cNvCxnSpPr>
              <a:cxnSpLocks/>
            </p:cNvCxnSpPr>
            <p:nvPr/>
          </p:nvCxnSpPr>
          <p:spPr>
            <a:xfrm>
              <a:off x="3498177" y="4409062"/>
              <a:ext cx="284022" cy="0"/>
            </a:xfrm>
            <a:prstGeom prst="line">
              <a:avLst/>
            </a:prstGeom>
            <a:ln w="28575"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247D9F7-D60A-45C6-94DB-DA2943117756}"/>
                </a:ext>
              </a:extLst>
            </p:cNvPr>
            <p:cNvCxnSpPr/>
            <p:nvPr/>
          </p:nvCxnSpPr>
          <p:spPr>
            <a:xfrm>
              <a:off x="3554906" y="2464675"/>
              <a:ext cx="246773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F4C452D-B22F-4410-8427-1B32B2DB8D7F}"/>
                </a:ext>
              </a:extLst>
            </p:cNvPr>
            <p:cNvSpPr/>
            <p:nvPr/>
          </p:nvSpPr>
          <p:spPr>
            <a:xfrm>
              <a:off x="3706009" y="3202365"/>
              <a:ext cx="737247" cy="2510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700" b="1" dirty="0">
                  <a:solidFill>
                    <a:schemeClr val="accent1">
                      <a:lumMod val="50000"/>
                    </a:schemeClr>
                  </a:solidFill>
                  <a:latin typeface="Calisto MT" panose="02040603050505030304" pitchFamily="18" charset="0"/>
                </a:rPr>
                <a:t>Pagamento della fattura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A299920A-AF52-49B8-AE34-F12CDE9E73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6061" y="2812340"/>
              <a:ext cx="0" cy="4319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7F7C0A2-1342-4F20-A02E-46FE8A219A1F}"/>
                </a:ext>
              </a:extLst>
            </p:cNvPr>
            <p:cNvSpPr txBox="1"/>
            <p:nvPr/>
          </p:nvSpPr>
          <p:spPr>
            <a:xfrm>
              <a:off x="2587923" y="2870310"/>
              <a:ext cx="876381" cy="4154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700" b="1" dirty="0">
                  <a:solidFill>
                    <a:srgbClr val="FF0000"/>
                  </a:solidFill>
                  <a:latin typeface="Calisto MT" panose="02040603050505030304" pitchFamily="18" charset="0"/>
                </a:rPr>
                <a:t>Pagamento della fattura alla data «concordata»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C22473-F2E9-49D0-9D04-ECF9BF1A439A}"/>
              </a:ext>
            </a:extLst>
          </p:cNvPr>
          <p:cNvGrpSpPr/>
          <p:nvPr/>
        </p:nvGrpSpPr>
        <p:grpSpPr>
          <a:xfrm>
            <a:off x="4217915" y="3637761"/>
            <a:ext cx="4675260" cy="1204479"/>
            <a:chOff x="4204337" y="3615007"/>
            <a:chExt cx="4675260" cy="1204479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63C98E9-F0B8-482D-8147-4C585F4E0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3385" y="3647533"/>
              <a:ext cx="426336" cy="326807"/>
            </a:xfrm>
            <a:prstGeom prst="rect">
              <a:avLst/>
            </a:prstGeom>
          </p:spPr>
        </p:pic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F2390F2-EBE7-4CE7-B698-B9640FD07971}"/>
                </a:ext>
              </a:extLst>
            </p:cNvPr>
            <p:cNvSpPr/>
            <p:nvPr/>
          </p:nvSpPr>
          <p:spPr>
            <a:xfrm>
              <a:off x="4210051" y="3629972"/>
              <a:ext cx="4661386" cy="246221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1000" b="1" dirty="0">
                  <a:ln/>
                  <a:solidFill>
                    <a:schemeClr val="accent3"/>
                  </a:solidFill>
                  <a:latin typeface="Calisto MT" panose="02040603050505030304" pitchFamily="18" charset="0"/>
                </a:rPr>
                <a:t>… </a:t>
              </a:r>
              <a:r>
                <a:rPr lang="en-US" sz="1000" b="1" dirty="0" err="1">
                  <a:ln/>
                  <a:solidFill>
                    <a:schemeClr val="accent3"/>
                  </a:solidFill>
                  <a:latin typeface="Calisto MT" panose="02040603050505030304" pitchFamily="18" charset="0"/>
                </a:rPr>
                <a:t>i</a:t>
              </a:r>
              <a:r>
                <a:rPr lang="en-US" sz="1000" b="1" cap="none" spc="0" dirty="0">
                  <a:ln/>
                  <a:solidFill>
                    <a:schemeClr val="accent3"/>
                  </a:solidFill>
                  <a:effectLst/>
                  <a:latin typeface="Calisto MT" panose="02040603050505030304" pitchFamily="18" charset="0"/>
                </a:rPr>
                <a:t> </a:t>
              </a:r>
              <a:r>
                <a:rPr lang="en-US" sz="1000" b="1" cap="none" spc="0" dirty="0" err="1">
                  <a:ln/>
                  <a:solidFill>
                    <a:schemeClr val="accent3"/>
                  </a:solidFill>
                  <a:effectLst/>
                  <a:latin typeface="Calisto MT" panose="02040603050505030304" pitchFamily="18" charset="0"/>
                </a:rPr>
                <a:t>Vantaggi</a:t>
              </a:r>
              <a:r>
                <a:rPr lang="en-US" sz="1000" b="1" cap="none" spc="0" dirty="0">
                  <a:ln/>
                  <a:solidFill>
                    <a:schemeClr val="accent3"/>
                  </a:solidFill>
                  <a:effectLst/>
                  <a:latin typeface="Calisto MT" panose="02040603050505030304" pitchFamily="18" charset="0"/>
                </a:rPr>
                <a:t> …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CE74DAA-6788-488E-ADCC-FD728E259708}"/>
                </a:ext>
              </a:extLst>
            </p:cNvPr>
            <p:cNvSpPr txBox="1"/>
            <p:nvPr/>
          </p:nvSpPr>
          <p:spPr>
            <a:xfrm>
              <a:off x="4204337" y="4023451"/>
              <a:ext cx="2426150" cy="7848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algn="just">
                <a:buClr>
                  <a:srgbClr val="00B050"/>
                </a:buClr>
                <a:buFont typeface="Wingdings" panose="05000000000000000000" pitchFamily="2" charset="2"/>
                <a:buChar char="q"/>
              </a:pPr>
              <a:r>
                <a:rPr lang="it-IT" sz="750" i="1" dirty="0">
                  <a:latin typeface="Calisto MT" panose="02040603050505030304" pitchFamily="18" charset="0"/>
                </a:rPr>
                <a:t>Outsourcing</a:t>
              </a:r>
              <a:r>
                <a:rPr lang="it-IT" sz="750" dirty="0">
                  <a:latin typeface="Calisto MT" panose="02040603050505030304" pitchFamily="18" charset="0"/>
                </a:rPr>
                <a:t> del processo di pagamento dei fornitori;</a:t>
              </a:r>
            </a:p>
            <a:p>
              <a:pPr marL="171450" indent="-171450" algn="just">
                <a:buClr>
                  <a:srgbClr val="00B050"/>
                </a:buClr>
                <a:buFont typeface="Wingdings" panose="05000000000000000000" pitchFamily="2" charset="2"/>
                <a:buChar char="q"/>
              </a:pPr>
              <a:r>
                <a:rPr lang="it-IT" sz="750" dirty="0">
                  <a:latin typeface="Calisto MT" panose="02040603050505030304" pitchFamily="18" charset="0"/>
                </a:rPr>
                <a:t>Canalizzazione dei pagamenti verso un unico soggetto (la Piattaforma) che permette l’ottimizzazione e la programmazione dei flussi finanziari;</a:t>
              </a:r>
            </a:p>
            <a:p>
              <a:pPr marL="171450" indent="-171450" algn="just">
                <a:buClr>
                  <a:srgbClr val="00B050"/>
                </a:buClr>
                <a:buFont typeface="Wingdings" panose="05000000000000000000" pitchFamily="2" charset="2"/>
                <a:buChar char="q"/>
              </a:pPr>
              <a:r>
                <a:rPr lang="it-IT" sz="750" dirty="0">
                  <a:latin typeface="Calisto MT" panose="02040603050505030304" pitchFamily="18" charset="0"/>
                </a:rPr>
                <a:t>Fonte addizionale di </a:t>
              </a:r>
              <a:r>
                <a:rPr lang="it-IT" sz="750" i="1" dirty="0" err="1">
                  <a:latin typeface="Calisto MT" panose="02040603050505030304" pitchFamily="18" charset="0"/>
                </a:rPr>
                <a:t>funding</a:t>
              </a:r>
              <a:r>
                <a:rPr lang="it-IT" sz="750" dirty="0">
                  <a:latin typeface="Calisto MT" panose="02040603050505030304" pitchFamily="18" charset="0"/>
                </a:rPr>
                <a:t>.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84BF8D0-08FF-4F3F-AD44-ABED48A3454E}"/>
                </a:ext>
              </a:extLst>
            </p:cNvPr>
            <p:cNvSpPr/>
            <p:nvPr/>
          </p:nvSpPr>
          <p:spPr>
            <a:xfrm>
              <a:off x="4218211" y="3615007"/>
              <a:ext cx="4661386" cy="120447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latin typeface="Calisto MT" panose="02040603050505030304" pitchFamily="18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7DD36D6-1827-41D3-B814-79080277A523}"/>
                </a:ext>
              </a:extLst>
            </p:cNvPr>
            <p:cNvSpPr txBox="1"/>
            <p:nvPr/>
          </p:nvSpPr>
          <p:spPr>
            <a:xfrm>
              <a:off x="6630487" y="4068906"/>
              <a:ext cx="2227075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algn="just">
                <a:buClr>
                  <a:srgbClr val="00B050"/>
                </a:buClr>
                <a:buFont typeface="Wingdings" panose="05000000000000000000" pitchFamily="2" charset="2"/>
                <a:buChar char="q"/>
              </a:pPr>
              <a:r>
                <a:rPr lang="it-IT" sz="750" i="1" dirty="0">
                  <a:latin typeface="Calisto MT" panose="02040603050505030304" pitchFamily="18" charset="0"/>
                </a:rPr>
                <a:t>Outsourcing</a:t>
              </a:r>
              <a:r>
                <a:rPr lang="it-IT" sz="750" dirty="0">
                  <a:latin typeface="Calisto MT" panose="02040603050505030304" pitchFamily="18" charset="0"/>
                </a:rPr>
                <a:t> della gestione dei Crediti;</a:t>
              </a:r>
            </a:p>
            <a:p>
              <a:pPr marL="171450" indent="-171450" algn="just">
                <a:buClr>
                  <a:srgbClr val="00B050"/>
                </a:buClr>
                <a:buFont typeface="Wingdings" panose="05000000000000000000" pitchFamily="2" charset="2"/>
                <a:buChar char="q"/>
              </a:pPr>
              <a:r>
                <a:rPr lang="it-IT" sz="750" dirty="0">
                  <a:latin typeface="Calisto MT" panose="02040603050505030304" pitchFamily="18" charset="0"/>
                </a:rPr>
                <a:t>Ottenimento di </a:t>
              </a:r>
              <a:r>
                <a:rPr lang="it-IT" sz="750" i="1" dirty="0" err="1">
                  <a:latin typeface="Calisto MT" panose="02040603050505030304" pitchFamily="18" charset="0"/>
                </a:rPr>
                <a:t>funding</a:t>
              </a:r>
              <a:r>
                <a:rPr lang="it-IT" sz="750" i="1" dirty="0">
                  <a:latin typeface="Calisto MT" panose="02040603050505030304" pitchFamily="18" charset="0"/>
                </a:rPr>
                <a:t> </a:t>
              </a:r>
              <a:r>
                <a:rPr lang="it-IT" sz="750" dirty="0">
                  <a:latin typeface="Calisto MT" panose="02040603050505030304" pitchFamily="18" charset="0"/>
                </a:rPr>
                <a:t>addizionale a costi competitivi e proporzionale al volume delle forniture prestate.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237722F-4CD1-4204-BAB9-591F7EBB1D71}"/>
                </a:ext>
              </a:extLst>
            </p:cNvPr>
            <p:cNvSpPr txBox="1"/>
            <p:nvPr/>
          </p:nvSpPr>
          <p:spPr>
            <a:xfrm>
              <a:off x="4255826" y="3804238"/>
              <a:ext cx="2368543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900" b="1" dirty="0">
                  <a:solidFill>
                    <a:schemeClr val="accent3">
                      <a:lumMod val="50000"/>
                    </a:schemeClr>
                  </a:solidFill>
                  <a:latin typeface="Calisto MT" panose="02040603050505030304" pitchFamily="18" charset="0"/>
                </a:rPr>
                <a:t>…per il Debitore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3F5CE8E-1F4C-4C2A-90EC-D07E81580E8F}"/>
                </a:ext>
              </a:extLst>
            </p:cNvPr>
            <p:cNvSpPr txBox="1"/>
            <p:nvPr/>
          </p:nvSpPr>
          <p:spPr>
            <a:xfrm>
              <a:off x="6617788" y="3796893"/>
              <a:ext cx="2261808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900" b="1" dirty="0">
                  <a:solidFill>
                    <a:schemeClr val="accent3">
                      <a:lumMod val="50000"/>
                    </a:schemeClr>
                  </a:solidFill>
                  <a:latin typeface="Calisto MT" panose="02040603050505030304" pitchFamily="18" charset="0"/>
                </a:rPr>
                <a:t>…per il Fornitore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 flipH="1">
            <a:off x="3498176" y="2840457"/>
            <a:ext cx="1" cy="1345969"/>
          </a:xfrm>
          <a:prstGeom prst="line">
            <a:avLst/>
          </a:prstGeom>
          <a:ln w="19050">
            <a:prstDash val="dash"/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4DC8422-03F6-417F-A8F9-6DEC9ADD7712}"/>
              </a:ext>
            </a:extLst>
          </p:cNvPr>
          <p:cNvSpPr txBox="1"/>
          <p:nvPr/>
        </p:nvSpPr>
        <p:spPr>
          <a:xfrm>
            <a:off x="2697002" y="3793589"/>
            <a:ext cx="1121508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700" b="1" dirty="0">
                <a:solidFill>
                  <a:schemeClr val="accent3">
                    <a:lumMod val="75000"/>
                  </a:schemeClr>
                </a:solidFill>
                <a:latin typeface="Calisto MT" panose="02040603050505030304" pitchFamily="18" charset="0"/>
              </a:rPr>
              <a:t>Credito</a:t>
            </a:r>
          </a:p>
        </p:txBody>
      </p:sp>
    </p:spTree>
    <p:extLst>
      <p:ext uri="{BB962C8B-B14F-4D97-AF65-F5344CB8AC3E}">
        <p14:creationId xmlns:p14="http://schemas.microsoft.com/office/powerpoint/2010/main" val="14979033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1229</Words>
  <Application>Microsoft Office PowerPoint</Application>
  <PresentationFormat>On-screen Show (16:9)</PresentationFormat>
  <Paragraphs>152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Calisto MT</vt:lpstr>
      <vt:lpstr>Conduit ITC Bold</vt:lpstr>
      <vt:lpstr>Conduit ITC Light</vt:lpstr>
      <vt:lpstr>Garamond</vt:lpstr>
      <vt:lpstr>HelveticaNeueLT Pro 45 Lt</vt:lpstr>
      <vt:lpstr>HelveticaNeueLT Pro 55 Roman</vt:lpstr>
      <vt:lpstr>Times New Roman</vt:lpstr>
      <vt:lpstr>Wingdings</vt:lpstr>
      <vt:lpstr>1_Tema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Daniele Mancuso</dc:creator>
  <cp:lastModifiedBy>Monica Vanzaghi</cp:lastModifiedBy>
  <cp:revision>178</cp:revision>
  <cp:lastPrinted>2017-11-16T11:03:23Z</cp:lastPrinted>
  <dcterms:created xsi:type="dcterms:W3CDTF">2016-05-24T11:47:02Z</dcterms:created>
  <dcterms:modified xsi:type="dcterms:W3CDTF">2017-11-24T14:52:37Z</dcterms:modified>
</cp:coreProperties>
</file>